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77381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6170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35621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2719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9560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1360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7869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6800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2088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9778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133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1ACF4-BADF-416D-AC2A-A4E91D3FA12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4392F-0DB4-4FAF-B58E-F1FBA72515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4078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img.docstoccdn.com/thumb/orig/9469767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5782" y="0"/>
            <a:ext cx="9144000" cy="6646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47828" y="1017772"/>
            <a:ext cx="11944172" cy="221599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two-way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is, it can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take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both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which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means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it can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both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it can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opposite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compound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247828" y="432767"/>
            <a:ext cx="29306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2H</a:t>
            </a:r>
            <a:r>
              <a:rPr lang="de-DE" sz="3200" b="1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+ 2e</a:t>
            </a:r>
            <a:r>
              <a:rPr lang="de-DE" sz="3200" b="1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H</a:t>
            </a:r>
            <a:r>
              <a:rPr lang="de-DE" sz="3200" b="1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47828" y="2587280"/>
            <a:ext cx="11759013" cy="50943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Standard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state</a:t>
            </a:r>
            <a:r>
              <a:rPr lang="tr-TR" sz="3200" dirty="0" err="1" smtClean="0"/>
              <a:t>s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;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Concentration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substance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1M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1 (a = 1), 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gas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present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at 0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1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atmosphere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pressure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solubility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slightly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solid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it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equal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forms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saturated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liquid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solid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512224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2190" y="178932"/>
            <a:ext cx="9756449" cy="4924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Limits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in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standard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electrode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  <a:latin typeface="inherit"/>
              </a:rPr>
              <a:t>potential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endParaRPr kumimoji="0" lang="tr-TR" sz="32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22190" y="698491"/>
            <a:ext cx="97678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Activity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2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16195" y="1294142"/>
            <a:ext cx="11448406" cy="98488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 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Influence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balances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solvolysis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dissociation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association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  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complex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formation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84561" y="2289043"/>
            <a:ext cx="11448406" cy="196977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Signs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half-cell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potentials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     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connected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hydrogen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sign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donors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"-",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signatures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fields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"+". </a:t>
            </a:r>
          </a:p>
        </p:txBody>
      </p:sp>
      <p:sp>
        <p:nvSpPr>
          <p:cNvPr id="9" name="Dikdörtgen 8"/>
          <p:cNvSpPr/>
          <p:nvPr/>
        </p:nvSpPr>
        <p:spPr>
          <a:xfrm>
            <a:off x="316195" y="4268829"/>
            <a:ext cx="7941892" cy="1228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Zn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2+ 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+ 2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e</a:t>
            </a:r>
            <a:r>
              <a:rPr lang="tr-TR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Zn</a:t>
            </a:r>
            <a:r>
              <a:rPr lang="de-DE" sz="32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de-DE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de-DE" sz="3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de-DE" sz="3200" b="1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 0.760 V</a:t>
            </a:r>
            <a:endParaRPr lang="tr-TR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de-DE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2+ 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+ 2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e</a:t>
            </a:r>
            <a:r>
              <a:rPr lang="tr-TR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de-DE" sz="3200" baseline="30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tr-TR" sz="32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de-DE" sz="32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de-DE" sz="3200" b="1" baseline="30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de-DE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 0.337 V </a:t>
            </a:r>
            <a:endParaRPr lang="tr-TR" sz="3200" dirty="0"/>
          </a:p>
        </p:txBody>
      </p:sp>
      <p:sp>
        <p:nvSpPr>
          <p:cNvPr id="10" name="Dikdörtgen 9"/>
          <p:cNvSpPr/>
          <p:nvPr/>
        </p:nvSpPr>
        <p:spPr>
          <a:xfrm>
            <a:off x="316195" y="5506873"/>
            <a:ext cx="115167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If </a:t>
            </a:r>
            <a:r>
              <a:rPr lang="en-US" sz="3200" dirty="0"/>
              <a:t>the reaction reverses, the sign of the potential of the electrode is reversed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4149179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20" y="174031"/>
            <a:ext cx="11587522" cy="98488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cathode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come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whole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battery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occurs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electromotor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force</a:t>
            </a:r>
            <a:endParaRPr kumimoji="0" lang="tr-TR" sz="32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14220" y="1378836"/>
            <a:ext cx="49880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tr-TR" sz="3200" baseline="-25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batery</a:t>
            </a:r>
            <a:r>
              <a:rPr lang="tr-TR" sz="3200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baseline="-25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tr-TR" sz="3200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baseline="-25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cell</a:t>
            </a: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de-DE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tr-TR" sz="3200" baseline="-25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cathode</a:t>
            </a:r>
            <a:r>
              <a:rPr lang="de-DE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de-DE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tr-TR" sz="3200" baseline="-25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anode</a:t>
            </a:r>
            <a:r>
              <a:rPr lang="de-DE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07649" y="2238894"/>
            <a:ext cx="4998163" cy="4924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conditions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307649" y="2911049"/>
            <a:ext cx="34688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tr-TR" sz="3200" baseline="-25000" dirty="0" err="1">
                <a:ea typeface="Calibri" panose="020F0502020204030204" pitchFamily="34" charset="0"/>
                <a:cs typeface="Times New Roman" panose="02020603050405020304" pitchFamily="18" charset="0"/>
              </a:rPr>
              <a:t>pil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tr-TR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tr-TR" sz="32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katot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–  </a:t>
            </a:r>
            <a:r>
              <a:rPr lang="tr-TR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tr-TR" sz="32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tr-TR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anot</a:t>
            </a:r>
            <a:endParaRPr lang="tr-TR" sz="3200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41138" y="3675536"/>
            <a:ext cx="10825464" cy="4924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Determination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anode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cathode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conditions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7649" y="4247723"/>
            <a:ext cx="11784650" cy="29546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semicells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brought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side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side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conditions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which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which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predicted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looking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half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more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positive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it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tends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get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more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this</a:t>
            </a:r>
            <a:r>
              <a:rPr lang="tr-TR" sz="3200" dirty="0" smtClean="0"/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cathode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opposite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oxidized</a:t>
            </a:r>
            <a:r>
              <a:rPr lang="tr-TR" sz="3200" dirty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this</a:t>
            </a:r>
            <a:r>
              <a:rPr lang="tr-TR" sz="3200" dirty="0" smtClean="0"/>
              <a:t> 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28946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Dikdörtgen 3"/>
              <p:cNvSpPr/>
              <p:nvPr/>
            </p:nvSpPr>
            <p:spPr>
              <a:xfrm>
                <a:off x="709300" y="453284"/>
                <a:ext cx="9776389" cy="3761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tr-TR" sz="32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Al </a:t>
                </a:r>
                <a:r>
                  <a:rPr lang="tr-TR" sz="32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│ </a:t>
                </a:r>
                <a:r>
                  <a:rPr lang="tr-TR" sz="32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Al</a:t>
                </a:r>
                <a:r>
                  <a:rPr lang="tr-TR" sz="3200" baseline="300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+3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0.15 </a:t>
                </a:r>
                <a:r>
                  <a:rPr lang="tr-TR" sz="3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M) ││ 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Fe </a:t>
                </a:r>
                <a:r>
                  <a:rPr lang="tr-TR" sz="3200" baseline="30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+2</a:t>
                </a:r>
                <a:r>
                  <a:rPr lang="tr-TR" sz="3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0.012 </a:t>
                </a:r>
                <a:r>
                  <a:rPr lang="tr-TR" sz="3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M) │ </a:t>
                </a:r>
                <a:r>
                  <a:rPr lang="tr-TR" sz="32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Fe</a:t>
                </a:r>
                <a:endParaRPr lang="tr-TR" sz="3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tr-TR" sz="3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457200" algn="just"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What</a:t>
                </a:r>
                <a:r>
                  <a:rPr lang="tr-TR" sz="32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is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the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electromotor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force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of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this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batery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tr-TR" sz="3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tr-TR" sz="3200" i="1" dirty="0" smtClean="0">
                  <a:effectLst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tr-TR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32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tr-TR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</m:e>
                        <m:sub>
                          <m:f>
                            <m:fPr>
                              <m:type m:val="skw"/>
                              <m:ctrlPr>
                                <a:rPr lang="tr-TR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tr-TR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3200" i="1">
                                      <a:latin typeface="Cambria Math" panose="02040503050406030204" pitchFamily="18" charset="0"/>
                                    </a:rPr>
                                    <m:t>𝐴𝑙</m:t>
                                  </m:r>
                                </m:e>
                                <m:sup>
                                  <m:r>
                                    <a:rPr lang="tr-TR" sz="3200" i="1"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tr-TR" sz="3200" i="1">
                                  <a:latin typeface="Cambria Math" panose="02040503050406030204" pitchFamily="18" charset="0"/>
                                </a:rPr>
                                <m:t>𝐴𝑙</m:t>
                              </m:r>
                            </m:den>
                          </m:f>
                        </m:sub>
                      </m:sSub>
                      <m:r>
                        <a:rPr lang="tr-TR" sz="3200" i="1">
                          <a:latin typeface="Cambria Math" panose="02040503050406030204" pitchFamily="18" charset="0"/>
                        </a:rPr>
                        <m:t>= −1.66 </m:t>
                      </m:r>
                      <m:r>
                        <a:rPr lang="tr-TR" sz="32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tr-TR" sz="3200" i="1">
                          <a:latin typeface="Cambria Math" panose="02040503050406030204" pitchFamily="18" charset="0"/>
                        </a:rPr>
                        <m:t>     </m:t>
                      </m:r>
                      <m:sSub>
                        <m:sSub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tr-TR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32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tr-TR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</m:e>
                        <m:sub>
                          <m:f>
                            <m:fPr>
                              <m:type m:val="skw"/>
                              <m:ctrlPr>
                                <a:rPr lang="tr-TR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tr-TR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3200" i="1">
                                      <a:latin typeface="Cambria Math" panose="02040503050406030204" pitchFamily="18" charset="0"/>
                                    </a:rPr>
                                    <m:t>𝐹𝑒</m:t>
                                  </m:r>
                                </m:e>
                                <m:sup>
                                  <m:r>
                                    <a:rPr lang="tr-TR" sz="3200" i="1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tr-TR" sz="3200" i="1">
                                  <a:latin typeface="Cambria Math" panose="02040503050406030204" pitchFamily="18" charset="0"/>
                                </a:rPr>
                                <m:t>𝐹𝑒</m:t>
                              </m:r>
                            </m:den>
                          </m:f>
                        </m:sub>
                      </m:sSub>
                      <m:r>
                        <a:rPr lang="tr-TR" sz="3200" i="1">
                          <a:latin typeface="Cambria Math" panose="02040503050406030204" pitchFamily="18" charset="0"/>
                        </a:rPr>
                        <m:t>= −0.44  </m:t>
                      </m:r>
                      <m:r>
                        <a:rPr lang="tr-TR" sz="3200" i="1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4" name="Dikdörtgen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300" y="453284"/>
                <a:ext cx="9776389" cy="3761414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582187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30736" y="213645"/>
            <a:ext cx="114855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positive</a:t>
            </a:r>
            <a:r>
              <a:rPr lang="tr-TR" sz="3200" dirty="0"/>
              <a:t> </a:t>
            </a:r>
            <a:r>
              <a:rPr lang="tr-TR" sz="3200" dirty="0" err="1"/>
              <a:t>electromotor</a:t>
            </a:r>
            <a:r>
              <a:rPr lang="tr-TR" sz="3200" dirty="0"/>
              <a:t> </a:t>
            </a:r>
            <a:r>
              <a:rPr lang="tr-TR" sz="3200" dirty="0" err="1"/>
              <a:t>force</a:t>
            </a:r>
            <a:r>
              <a:rPr lang="tr-TR" sz="3200" dirty="0"/>
              <a:t> of a </a:t>
            </a:r>
            <a:r>
              <a:rPr lang="tr-TR" sz="3200" dirty="0" err="1"/>
              <a:t>batery</a:t>
            </a:r>
            <a:r>
              <a:rPr lang="tr-TR" sz="3200" dirty="0"/>
              <a:t> is </a:t>
            </a:r>
            <a:r>
              <a:rPr lang="tr-TR" sz="3200" dirty="0" err="1"/>
              <a:t>shown</a:t>
            </a:r>
            <a:r>
              <a:rPr lang="tr-TR" sz="3200" dirty="0"/>
              <a:t> </a:t>
            </a:r>
            <a:r>
              <a:rPr lang="tr-TR" sz="3200" dirty="0" err="1"/>
              <a:t>that</a:t>
            </a:r>
            <a:r>
              <a:rPr lang="tr-TR" sz="3200" dirty="0"/>
              <a:t> </a:t>
            </a:r>
            <a:r>
              <a:rPr lang="tr-TR" sz="3200" dirty="0" err="1"/>
              <a:t>this</a:t>
            </a:r>
            <a:r>
              <a:rPr lang="tr-TR" sz="3200" dirty="0"/>
              <a:t> </a:t>
            </a:r>
            <a:r>
              <a:rPr lang="tr-TR" sz="3200" dirty="0" err="1"/>
              <a:t>reaction</a:t>
            </a:r>
            <a:r>
              <a:rPr lang="tr-TR" sz="3200" dirty="0"/>
              <a:t> is </a:t>
            </a:r>
            <a:r>
              <a:rPr lang="tr-TR" sz="3200" dirty="0" err="1"/>
              <a:t>occured</a:t>
            </a:r>
            <a:r>
              <a:rPr lang="tr-TR" sz="3200" dirty="0"/>
              <a:t> </a:t>
            </a:r>
            <a:r>
              <a:rPr lang="tr-TR" sz="3200" dirty="0" err="1"/>
              <a:t>by</a:t>
            </a:r>
            <a:r>
              <a:rPr lang="tr-TR" sz="3200" dirty="0"/>
              <a:t> </a:t>
            </a:r>
            <a:r>
              <a:rPr lang="tr-TR" sz="3200" dirty="0" err="1" smtClean="0"/>
              <a:t>itself</a:t>
            </a:r>
            <a:r>
              <a:rPr lang="tr-TR" sz="3200" dirty="0" smtClean="0"/>
              <a:t>.</a:t>
            </a:r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4740" y="1375342"/>
            <a:ext cx="8967007" cy="4924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calculations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conditions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exceed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effectLst/>
              </a:rPr>
              <a:t>standards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4741" y="2044597"/>
            <a:ext cx="11867260" cy="98488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deviation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from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potencies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half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whole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pills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calculated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according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Nernst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equation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Dikdörtgen 7"/>
              <p:cNvSpPr/>
              <p:nvPr/>
            </p:nvSpPr>
            <p:spPr>
              <a:xfrm>
                <a:off x="324740" y="3206294"/>
                <a:ext cx="3501151" cy="10111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3200" b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sz="3200" b="0" i="0"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tr-TR" sz="3200" b="0" i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tr-TR" sz="3200" b="0" i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tr-TR" sz="3200" b="0" i="0">
                              <a:latin typeface="Cambria Math" panose="02040503050406030204" pitchFamily="18" charset="0"/>
                            </a:rPr>
                            <m:t>o</m:t>
                          </m:r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tr-TR" sz="3200" b="0" i="0">
                          <a:latin typeface="Cambria Math" panose="02040503050406030204" pitchFamily="18" charset="0"/>
                        </a:rPr>
                        <m:t>– </m:t>
                      </m:r>
                      <m:f>
                        <m:f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tr-TR" sz="3200" b="0" i="0">
                              <a:latin typeface="Cambria Math" panose="02040503050406030204" pitchFamily="18" charset="0"/>
                            </a:rPr>
                            <m:t>RT</m:t>
                          </m:r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tr-TR" sz="3200" b="0" i="0">
                              <a:latin typeface="Cambria Math" panose="02040503050406030204" pitchFamily="18" charset="0"/>
                            </a:rPr>
                            <m:t>nF</m:t>
                          </m:r>
                        </m:den>
                      </m:f>
                      <m:func>
                        <m:func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 sz="3200" b="0" i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tr-TR" sz="3200" b="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</m:func>
                      <m:r>
                        <a:rPr lang="tr-TR" sz="3200" b="0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8" name="Dikdörtgen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740" y="3206294"/>
                <a:ext cx="3501151" cy="1011111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Dikdörtgen 8"/>
              <p:cNvSpPr/>
              <p:nvPr/>
            </p:nvSpPr>
            <p:spPr>
              <a:xfrm>
                <a:off x="508878" y="4537015"/>
                <a:ext cx="3671198" cy="10143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tr-TR" sz="3200"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tr-TR" sz="3200" i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o</m:t>
                          </m:r>
                        </m:sup>
                      </m:sSup>
                      <m:r>
                        <a:rPr lang="tr-TR" sz="3200" i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RT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nF</m:t>
                          </m:r>
                        </m:den>
                      </m:f>
                      <m:func>
                        <m:func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tr-TR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32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tr-TR" sz="32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den>
                          </m:f>
                        </m:e>
                      </m:func>
                      <m:r>
                        <a:rPr lang="tr-TR" sz="3200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9" name="Dikdörtgen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878" y="4537015"/>
                <a:ext cx="3671198" cy="1014317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Dikdörtgen 9"/>
              <p:cNvSpPr/>
              <p:nvPr/>
            </p:nvSpPr>
            <p:spPr>
              <a:xfrm>
                <a:off x="605430" y="6034859"/>
                <a:ext cx="4719562" cy="10243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3200" b="1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tr-TR" sz="3200" b="0" i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tr-TR" sz="3200" b="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𝐞</m:t>
                          </m:r>
                        </m:e>
                        <m:sup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𝐨</m:t>
                          </m:r>
                        </m:sup>
                      </m:sSup>
                      <m:r>
                        <a:rPr lang="tr-TR" sz="3200" b="0" i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tr-TR" sz="3200" b="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0.0591 </m:t>
                          </m:r>
                        </m:num>
                        <m:den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𝐧</m:t>
                          </m:r>
                        </m:den>
                      </m:f>
                      <m:func>
                        <m:funcPr>
                          <m:ctrlPr>
                            <a:rPr lang="tr-TR" sz="3200" b="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  </m:t>
                          </m:r>
                          <m:f>
                            <m:fPr>
                              <m:ctrlPr>
                                <a:rPr lang="tr-TR" sz="3200" b="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3200" b="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tr-TR" sz="3200" b="1" i="0">
                                  <a:latin typeface="Cambria Math" panose="02040503050406030204" pitchFamily="18" charset="0"/>
                                </a:rPr>
                                <m:t>𝐊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10" name="Dikdörtgen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30" y="6034859"/>
                <a:ext cx="4719562" cy="1024319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268816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353</Words>
  <Application>Microsoft Office PowerPoint</Application>
  <PresentationFormat>Özel</PresentationFormat>
  <Paragraphs>28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Slayt 1</vt:lpstr>
      <vt:lpstr>Slayt 2</vt:lpstr>
      <vt:lpstr>Slayt 3</vt:lpstr>
      <vt:lpstr>Slayt 4</vt:lpstr>
      <vt:lpstr>Slayt 5</vt:lpstr>
      <vt:lpstr>Slayt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mpalabiyik</cp:lastModifiedBy>
  <cp:revision>2</cp:revision>
  <dcterms:created xsi:type="dcterms:W3CDTF">2018-04-11T22:21:15Z</dcterms:created>
  <dcterms:modified xsi:type="dcterms:W3CDTF">2018-04-16T07:38:38Z</dcterms:modified>
</cp:coreProperties>
</file>