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77381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61704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3562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2719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9560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1360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7869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800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088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97788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13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ACF4-BADF-416D-AC2A-A4E91D3FA129}" type="datetimeFigureOut">
              <a:rPr lang="tr-TR" smtClean="0"/>
              <a:pPr/>
              <a:t>16.04.2018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4392F-0DB4-4FAF-B58E-F1FBA725158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1407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img.docstoccdn.com/thumb/orig/9469767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5782" y="0"/>
            <a:ext cx="9144000" cy="6646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7828" y="1017772"/>
            <a:ext cx="11944172" cy="221599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reaction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two-way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is, it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take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means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can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both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can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opposite</a:t>
            </a:r>
            <a:r>
              <a:rPr kumimoji="0" lang="tr-TR" sz="3200" b="0" i="0" u="none" strike="noStrike" cap="none" normalizeH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dirty="0" err="1" smtClean="0">
                <a:ln>
                  <a:noFill/>
                </a:ln>
                <a:effectLst/>
              </a:rPr>
              <a:t>compound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247828" y="432767"/>
            <a:ext cx="2930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2H</a:t>
            </a:r>
            <a:r>
              <a:rPr lang="de-DE" sz="32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+ 2e</a:t>
            </a:r>
            <a:r>
              <a:rPr lang="de-DE" sz="32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r>
              <a:rPr lang="de-DE" sz="3200" b="1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47828" y="2587280"/>
            <a:ext cx="11759013" cy="50943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Standard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state</a:t>
            </a:r>
            <a:r>
              <a:rPr lang="tr-TR" sz="3200" dirty="0" err="1" smtClean="0"/>
              <a:t>s</a:t>
            </a:r>
            <a:r>
              <a:rPr lang="tr-TR" sz="3200" dirty="0" smtClean="0"/>
              <a:t> </a:t>
            </a:r>
            <a:r>
              <a:rPr lang="tr-TR" sz="3200" dirty="0" err="1" smtClean="0"/>
              <a:t>are</a:t>
            </a:r>
            <a:r>
              <a:rPr lang="tr-TR" sz="3200" dirty="0" smtClean="0"/>
              <a:t>;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Concentration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substance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1M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activity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1 (a = 1),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gas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present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at 0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oC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1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atmosphere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pressure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solubility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slightly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soluble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solid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in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equal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that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forms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saturated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solution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pure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liquid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solid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512224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2190" y="178932"/>
            <a:ext cx="9756449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Limits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in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standard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electrode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  <a:latin typeface="inherit"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  <a:latin typeface="inherit"/>
              </a:rPr>
              <a:t>potential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endParaRPr kumimoji="0" lang="tr-TR" sz="3200" b="1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222190" y="698491"/>
            <a:ext cx="976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3200" dirty="0" smtClean="0"/>
              <a:t>Activity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16195" y="1294142"/>
            <a:ext cx="11448406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tr-TR" sz="3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 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Influence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other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balances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: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solvolysis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dissociation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association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  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complex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formation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4561" y="2289043"/>
            <a:ext cx="11448406" cy="196977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Signs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half-cell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potentials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connected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with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hydrogen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sign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donors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"-",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signatures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fields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"+".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316195" y="4268829"/>
            <a:ext cx="7941892" cy="12280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+ 2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r>
              <a:rPr lang="de-DE" sz="3200" baseline="30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de-DE" sz="32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3200" b="1" baseline="30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 0.760 V</a:t>
            </a:r>
            <a:endParaRPr lang="tr-TR" sz="3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2+ 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+ 2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  <a:sym typeface="Wingdings 3" panose="05040102010807070707" pitchFamily="18" charset="2"/>
              </a:rPr>
              <a:t></a:t>
            </a:r>
            <a:r>
              <a:rPr lang="tr-TR" sz="3200" cap="all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Cu</a:t>
            </a:r>
            <a:r>
              <a:rPr lang="de-DE" sz="3200" baseline="30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sz="3200" baseline="30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de-DE" sz="32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de-DE" sz="3200" b="1" baseline="30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3200" b="1" dirty="0"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 0.337 V </a:t>
            </a:r>
            <a:endParaRPr lang="tr-TR" sz="3200" dirty="0"/>
          </a:p>
        </p:txBody>
      </p:sp>
      <p:sp>
        <p:nvSpPr>
          <p:cNvPr id="10" name="Dikdörtgen 9"/>
          <p:cNvSpPr/>
          <p:nvPr/>
        </p:nvSpPr>
        <p:spPr>
          <a:xfrm>
            <a:off x="316195" y="5506873"/>
            <a:ext cx="115167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If </a:t>
            </a:r>
            <a:r>
              <a:rPr lang="en-US" sz="3200" dirty="0"/>
              <a:t>the reaction reverses, the sign of the potential of the electrode is reversed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414917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20" y="174031"/>
            <a:ext cx="11587522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cathode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come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a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whole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battery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occurs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electromotor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force</a:t>
            </a:r>
            <a:endParaRPr kumimoji="0" lang="tr-TR" sz="3200" b="0" i="0" u="none" strike="noStrike" cap="none" normalizeH="0" baseline="0" dirty="0" smtClean="0">
              <a:ln>
                <a:noFill/>
              </a:ln>
              <a:effectLst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14220" y="1378836"/>
            <a:ext cx="49880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tr-TR" sz="3200" baseline="-25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batery</a:t>
            </a:r>
            <a:r>
              <a:rPr lang="tr-TR" sz="3200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baseline="-25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  <a:r>
              <a:rPr lang="tr-TR" sz="3200" baseline="-25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baseline="-25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cell</a:t>
            </a:r>
            <a:r>
              <a:rPr lang="tr-TR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tr-TR" sz="3200" baseline="-25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cathode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3200" dirty="0"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tr-TR" sz="3200" baseline="-25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anode</a:t>
            </a:r>
            <a:r>
              <a:rPr lang="de-DE" sz="3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07649" y="2238894"/>
            <a:ext cx="4998163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07649" y="2911049"/>
            <a:ext cx="34688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tr-TR" sz="3200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pil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tr-TR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tr-TR" sz="3200" baseline="30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katot</a:t>
            </a:r>
            <a:r>
              <a:rPr lang="tr-TR" sz="3200" dirty="0">
                <a:ea typeface="Calibri" panose="020F0502020204030204" pitchFamily="34" charset="0"/>
                <a:cs typeface="Times New Roman" panose="02020603050405020304" pitchFamily="18" charset="0"/>
              </a:rPr>
              <a:t> –  </a:t>
            </a:r>
            <a:r>
              <a:rPr lang="tr-TR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tr-TR" sz="3200" baseline="30000" dirty="0" err="1"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tr-TR" sz="3200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baseline="-25000" dirty="0">
                <a:ea typeface="Calibri" panose="020F0502020204030204" pitchFamily="34" charset="0"/>
                <a:cs typeface="Times New Roman" panose="02020603050405020304" pitchFamily="18" charset="0"/>
              </a:rPr>
              <a:t>anot</a:t>
            </a:r>
            <a:endParaRPr lang="tr-TR" sz="3200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41138" y="3675536"/>
            <a:ext cx="10825464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Determination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cathode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07649" y="4247723"/>
            <a:ext cx="11784650" cy="29546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When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two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semicells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brought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side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for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which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can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predicted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by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looking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at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half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positive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it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tends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be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reduced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get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more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electrons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this</a:t>
            </a:r>
            <a:r>
              <a:rPr lang="tr-TR" sz="3200" dirty="0" smtClean="0"/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cathode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opposite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will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oxidized</a:t>
            </a:r>
            <a:r>
              <a:rPr lang="tr-TR" sz="3200" dirty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 smtClean="0"/>
              <a:t>this</a:t>
            </a:r>
            <a:r>
              <a:rPr lang="tr-TR" sz="3200" dirty="0" smtClean="0"/>
              <a:t> is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anode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28946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Dikdörtgen 3"/>
              <p:cNvSpPr/>
              <p:nvPr/>
            </p:nvSpPr>
            <p:spPr>
              <a:xfrm>
                <a:off x="709300" y="453284"/>
                <a:ext cx="9776389" cy="37614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tr-TR" sz="32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Al </a:t>
                </a:r>
                <a:r>
                  <a:rPr lang="tr-TR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│ </a:t>
                </a:r>
                <a:r>
                  <a:rPr lang="tr-TR" sz="32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Al</a:t>
                </a:r>
                <a:r>
                  <a:rPr lang="tr-TR" sz="3200" baseline="300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+3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0.15 </a:t>
                </a:r>
                <a:r>
                  <a:rPr lang="tr-TR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M) ││ 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Fe </a:t>
                </a:r>
                <a:r>
                  <a:rPr lang="tr-TR" sz="3200" baseline="30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+2</a:t>
                </a:r>
                <a:r>
                  <a:rPr lang="tr-TR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(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0.012 </a:t>
                </a:r>
                <a:r>
                  <a:rPr lang="tr-TR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M) │ </a:t>
                </a:r>
                <a:r>
                  <a:rPr lang="tr-TR" sz="32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Fe</a:t>
                </a:r>
                <a:endParaRPr lang="tr-TR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tr-TR" sz="32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457200" algn="just">
                  <a:lnSpc>
                    <a:spcPct val="150000"/>
                  </a:lnSpc>
                  <a:spcAft>
                    <a:spcPts val="1000"/>
                  </a:spcAft>
                </a:pP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What</a:t>
                </a:r>
                <a:r>
                  <a:rPr lang="tr-TR" sz="32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is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the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electromotor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force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of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this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tr-TR" sz="3200" dirty="0" err="1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batery</a:t>
                </a:r>
                <a:r>
                  <a:rPr lang="tr-TR" sz="3200" dirty="0" smtClean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?</a:t>
                </a:r>
                <a:endParaRPr lang="tr-TR" sz="32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tr-TR" sz="3200" i="1" dirty="0" smtClean="0">
                  <a:effectLst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tr-TR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f>
                            <m:fPr>
                              <m:type m:val="skw"/>
                              <m:ctrlPr>
                                <a:rPr lang="tr-TR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</a:rPr>
                                    <m:t>𝐴𝑙</m:t>
                                  </m:r>
                                </m:e>
                                <m:sup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</a:rPr>
                                    <m:t>+3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𝐴𝑙</m:t>
                              </m:r>
                            </m:den>
                          </m:f>
                        </m:sub>
                      </m:sSub>
                      <m:r>
                        <a:rPr lang="tr-TR" sz="3200" i="1">
                          <a:latin typeface="Cambria Math" panose="02040503050406030204" pitchFamily="18" charset="0"/>
                        </a:rPr>
                        <m:t>= −1.66 </m:t>
                      </m:r>
                      <m:r>
                        <a:rPr lang="tr-TR" sz="3200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tr-TR" sz="3200" i="1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tr-TR" sz="3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</m:e>
                        <m:sub>
                          <m:f>
                            <m:fPr>
                              <m:type m:val="skw"/>
                              <m:ctrlPr>
                                <a:rPr lang="tr-TR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tr-TR" sz="3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</a:rPr>
                                    <m:t>𝐹𝑒</m:t>
                                  </m:r>
                                </m:e>
                                <m:sup>
                                  <m:r>
                                    <a:rPr lang="tr-TR" sz="3200" i="1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tr-TR" sz="3200" i="1">
                                  <a:latin typeface="Cambria Math" panose="02040503050406030204" pitchFamily="18" charset="0"/>
                                </a:rPr>
                                <m:t>𝐹𝑒</m:t>
                              </m:r>
                            </m:den>
                          </m:f>
                        </m:sub>
                      </m:sSub>
                      <m:r>
                        <a:rPr lang="tr-TR" sz="3200" i="1">
                          <a:latin typeface="Cambria Math" panose="02040503050406030204" pitchFamily="18" charset="0"/>
                        </a:rPr>
                        <m:t>= −0.44  </m:t>
                      </m:r>
                      <m:r>
                        <a:rPr lang="tr-TR" sz="32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4" name="Dikdörtgen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00" y="453284"/>
                <a:ext cx="9776389" cy="3761414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582187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30736" y="213645"/>
            <a:ext cx="114855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positive</a:t>
            </a:r>
            <a:r>
              <a:rPr lang="tr-TR" sz="3200" dirty="0"/>
              <a:t> </a:t>
            </a:r>
            <a:r>
              <a:rPr lang="tr-TR" sz="3200" dirty="0" err="1"/>
              <a:t>electromotor</a:t>
            </a:r>
            <a:r>
              <a:rPr lang="tr-TR" sz="3200" dirty="0"/>
              <a:t> </a:t>
            </a:r>
            <a:r>
              <a:rPr lang="tr-TR" sz="3200" dirty="0" err="1"/>
              <a:t>force</a:t>
            </a:r>
            <a:r>
              <a:rPr lang="tr-TR" sz="3200" dirty="0"/>
              <a:t> of a </a:t>
            </a:r>
            <a:r>
              <a:rPr lang="tr-TR" sz="3200" dirty="0" err="1"/>
              <a:t>batery</a:t>
            </a:r>
            <a:r>
              <a:rPr lang="tr-TR" sz="3200" dirty="0"/>
              <a:t> is </a:t>
            </a:r>
            <a:r>
              <a:rPr lang="tr-TR" sz="3200" dirty="0" err="1"/>
              <a:t>shown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this</a:t>
            </a:r>
            <a:r>
              <a:rPr lang="tr-TR" sz="3200" dirty="0"/>
              <a:t> </a:t>
            </a:r>
            <a:r>
              <a:rPr lang="tr-TR" sz="3200" dirty="0" err="1"/>
              <a:t>reaction</a:t>
            </a:r>
            <a:r>
              <a:rPr lang="tr-TR" sz="3200" dirty="0"/>
              <a:t> is </a:t>
            </a:r>
            <a:r>
              <a:rPr lang="tr-TR" sz="3200" dirty="0" err="1"/>
              <a:t>occured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 smtClean="0"/>
              <a:t>itself</a:t>
            </a:r>
            <a:r>
              <a:rPr lang="tr-TR" sz="3200" dirty="0" smtClean="0"/>
              <a:t>.</a:t>
            </a:r>
          </a:p>
          <a:p>
            <a:pPr algn="just"/>
            <a:endParaRPr lang="tr-TR" sz="3200" dirty="0"/>
          </a:p>
          <a:p>
            <a:pPr algn="just"/>
            <a:endParaRPr lang="tr-TR" sz="32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4740" y="1375342"/>
            <a:ext cx="8967007" cy="49244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Potential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calculations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conditions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exceed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1" i="0" u="none" strike="noStrike" cap="none" normalizeH="0" baseline="0" dirty="0" err="1" smtClean="0">
                <a:ln>
                  <a:noFill/>
                </a:ln>
                <a:effectLst/>
              </a:rPr>
              <a:t>standards</a:t>
            </a:r>
            <a:r>
              <a:rPr kumimoji="0" lang="tr-TR" sz="3200" b="1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24741" y="2044597"/>
            <a:ext cx="11867260" cy="98488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If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is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deviation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from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standard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,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potencies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of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half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and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whole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cells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(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pills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)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are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calculated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according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to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the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Nernst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  <a:r>
              <a:rPr kumimoji="0" lang="tr-TR" sz="3200" b="0" i="0" u="none" strike="noStrike" cap="none" normalizeH="0" baseline="0" dirty="0" err="1" smtClean="0">
                <a:ln>
                  <a:noFill/>
                </a:ln>
                <a:effectLst/>
              </a:rPr>
              <a:t>equation</a:t>
            </a:r>
            <a:r>
              <a:rPr kumimoji="0" lang="tr-TR" sz="3200" b="0" i="0" u="none" strike="noStrike" cap="none" normalizeH="0" baseline="0" dirty="0" smtClean="0">
                <a:ln>
                  <a:noFill/>
                </a:ln>
                <a:effectLst/>
              </a:rPr>
              <a:t>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Dikdörtgen 7"/>
              <p:cNvSpPr/>
              <p:nvPr/>
            </p:nvSpPr>
            <p:spPr>
              <a:xfrm>
                <a:off x="324740" y="3206294"/>
                <a:ext cx="3501151" cy="10111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tr-TR" sz="3200" b="0" i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tr-TR" sz="3200" b="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tr-TR" sz="3200" b="0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tr-TR" sz="3200" b="0" i="0"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</m:t>
                          </m:r>
                        </m:sup>
                      </m:sSup>
                      <m:r>
                        <a:rPr lang="tr-TR" sz="3200" b="0" i="0">
                          <a:latin typeface="Cambria Math" panose="02040503050406030204" pitchFamily="18" charset="0"/>
                        </a:rPr>
                        <m:t>– </m:t>
                      </m:r>
                      <m:f>
                        <m:f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tr-TR" sz="3200" b="0" i="0">
                              <a:latin typeface="Cambria Math" panose="02040503050406030204" pitchFamily="18" charset="0"/>
                            </a:rPr>
                            <m:t>RT</m:t>
                          </m:r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tr-TR" sz="3200" b="0" i="0">
                              <a:latin typeface="Cambria Math" panose="02040503050406030204" pitchFamily="18" charset="0"/>
                            </a:rPr>
                            <m:t>nF</m:t>
                          </m:r>
                        </m:den>
                      </m:f>
                      <m:func>
                        <m:func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sz="3200" b="0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m:rPr>
                              <m:sty m:val="p"/>
                            </m:rPr>
                            <a:rPr lang="tr-TR" sz="3200" b="0" i="0">
                              <a:latin typeface="Cambria Math" panose="02040503050406030204" pitchFamily="18" charset="0"/>
                            </a:rPr>
                            <m:t>K</m:t>
                          </m:r>
                        </m:e>
                      </m:func>
                      <m:r>
                        <a:rPr lang="tr-TR" sz="3200" b="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8" name="Dikdörtgen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740" y="3206294"/>
                <a:ext cx="3501151" cy="101111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Dikdörtgen 8"/>
              <p:cNvSpPr/>
              <p:nvPr/>
            </p:nvSpPr>
            <p:spPr>
              <a:xfrm>
                <a:off x="508878" y="4537015"/>
                <a:ext cx="3671198" cy="10143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tr-TR" sz="320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tr-TR" sz="320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o</m:t>
                          </m:r>
                        </m:sup>
                      </m:sSup>
                      <m:r>
                        <a:rPr lang="tr-TR" sz="320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RT</m:t>
                          </m:r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nF</m:t>
                          </m:r>
                        </m:den>
                      </m:f>
                      <m:func>
                        <m:funcPr>
                          <m:ctrlPr>
                            <a:rPr lang="tr-TR" sz="32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tr-TR" sz="3200" i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tr-TR" sz="3200" i="0">
                              <a:latin typeface="Cambria Math" panose="02040503050406030204" pitchFamily="18" charset="0"/>
                            </a:rPr>
                            <m:t> </m:t>
                          </m:r>
                          <m:f>
                            <m:fPr>
                              <m:ctrlPr>
                                <a:rPr lang="tr-TR" sz="3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320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tr-TR" sz="3200" i="0">
                                  <a:latin typeface="Cambria Math" panose="02040503050406030204" pitchFamily="18" charset="0"/>
                                </a:rPr>
                                <m:t>K</m:t>
                              </m:r>
                            </m:den>
                          </m:f>
                        </m:e>
                      </m:func>
                      <m:r>
                        <a:rPr lang="tr-TR" sz="3200" i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9" name="Dikdörtgen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878" y="4537015"/>
                <a:ext cx="3671198" cy="101431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Dikdörtgen 9"/>
              <p:cNvSpPr/>
              <p:nvPr/>
            </p:nvSpPr>
            <p:spPr>
              <a:xfrm>
                <a:off x="605430" y="6034859"/>
                <a:ext cx="4719562" cy="102431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3200" b="1">
                          <a:latin typeface="Cambria Math" panose="02040503050406030204" pitchFamily="18" charset="0"/>
                        </a:rPr>
                        <m:t>𝐞</m:t>
                      </m:r>
                      <m:r>
                        <a:rPr lang="tr-TR" sz="3200" b="0" i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tr-TR" sz="3200" b="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p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𝐨</m:t>
                          </m:r>
                        </m:sup>
                      </m:sSup>
                      <m:r>
                        <a:rPr lang="tr-TR" sz="3200" b="0" i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tr-TR" sz="32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0.0591 </m:t>
                          </m:r>
                        </m:num>
                        <m:den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𝐧</m:t>
                          </m:r>
                        </m:den>
                      </m:f>
                      <m:func>
                        <m:funcPr>
                          <m:ctrlPr>
                            <a:rPr lang="tr-TR" sz="3200" b="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3200" b="1" i="0">
                              <a:latin typeface="Cambria Math" panose="02040503050406030204" pitchFamily="18" charset="0"/>
                            </a:rPr>
                            <m:t>𝐥𝐨𝐠</m:t>
                          </m:r>
                        </m:fName>
                        <m:e>
                          <m:r>
                            <a:rPr lang="tr-TR" sz="3200" b="0" i="0"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tr-TR" sz="3200" b="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tr-TR" sz="3200" b="0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tr-TR" sz="3200" b="1" i="0">
                                  <a:latin typeface="Cambria Math" panose="02040503050406030204" pitchFamily="18" charset="0"/>
                                </a:rPr>
                                <m:t>𝐊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tr-TR" sz="3200" dirty="0"/>
              </a:p>
            </p:txBody>
          </p:sp>
        </mc:Choice>
        <mc:Fallback>
          <p:sp>
            <p:nvSpPr>
              <p:cNvPr id="10" name="Dikdörtgen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430" y="6034859"/>
                <a:ext cx="4719562" cy="1024319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268816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353</Words>
  <Application>Microsoft Office PowerPoint</Application>
  <PresentationFormat>Özel</PresentationFormat>
  <Paragraphs>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Office Teması</vt:lpstr>
      <vt:lpstr>Slayt 1</vt:lpstr>
      <vt:lpstr>Slayt 2</vt:lpstr>
      <vt:lpstr>Slayt 3</vt:lpstr>
      <vt:lpstr>Slayt 4</vt:lpstr>
      <vt:lpstr>Slayt 5</vt:lpstr>
      <vt:lpstr>Slayt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mpalabiyik</cp:lastModifiedBy>
  <cp:revision>2</cp:revision>
  <dcterms:created xsi:type="dcterms:W3CDTF">2018-04-11T22:21:15Z</dcterms:created>
  <dcterms:modified xsi:type="dcterms:W3CDTF">2018-04-16T07:38:38Z</dcterms:modified>
</cp:coreProperties>
</file>