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2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NÜKLEİK ASİTLER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Nükleik</a:t>
            </a:r>
            <a:r>
              <a:rPr lang="en-US" dirty="0" smtClean="0"/>
              <a:t> </a:t>
            </a:r>
            <a:r>
              <a:rPr lang="en-US" dirty="0" err="1" smtClean="0"/>
              <a:t>Asitlerin</a:t>
            </a:r>
            <a:r>
              <a:rPr lang="en-US" dirty="0" smtClean="0"/>
              <a:t> </a:t>
            </a:r>
            <a:r>
              <a:rPr lang="en-US" dirty="0" err="1" smtClean="0"/>
              <a:t>Reaksiyonları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ct val="50000"/>
              </a:spcBef>
              <a:buSzPct val="50000"/>
              <a:buFont typeface="Wingdings" panose="05000000000000000000" pitchFamily="2" charset="2"/>
              <a:buChar char="q"/>
            </a:pPr>
            <a:r>
              <a:rPr lang="tr-TR" altLang="tr-TR" dirty="0">
                <a:solidFill>
                  <a:srgbClr val="000000"/>
                </a:solidFill>
                <a:latin typeface="Calibri"/>
                <a:cs typeface="Calibri"/>
              </a:rPr>
              <a:t> DNA’nın nükleotid dizisi, organizmanın protein moleküllerinin tümünün sentezinde bilgi kaynağıdır </a:t>
            </a:r>
          </a:p>
          <a:p>
            <a:pPr>
              <a:spcBef>
                <a:spcPct val="50000"/>
              </a:spcBef>
              <a:buSzPct val="50000"/>
              <a:buFont typeface="Wingdings" panose="05000000000000000000" pitchFamily="2" charset="2"/>
              <a:buChar char="q"/>
            </a:pPr>
            <a:r>
              <a:rPr lang="tr-TR" altLang="tr-TR" dirty="0">
                <a:solidFill>
                  <a:srgbClr val="000000"/>
                </a:solidFill>
                <a:latin typeface="Calibri"/>
                <a:cs typeface="Calibri"/>
              </a:rPr>
              <a:t>  DNA molekülü, sakladığı genetik bilgilerin sonraki nesillere aktarılması için kendi kopyasını oluşturur (</a:t>
            </a:r>
            <a:r>
              <a:rPr lang="tr-TR" altLang="tr-TR" dirty="0" err="1">
                <a:solidFill>
                  <a:srgbClr val="000000"/>
                </a:solidFill>
                <a:latin typeface="Calibri"/>
                <a:cs typeface="Calibri"/>
              </a:rPr>
              <a:t>replikasyon</a:t>
            </a:r>
            <a:r>
              <a:rPr lang="tr-TR" altLang="tr-TR" dirty="0">
                <a:solidFill>
                  <a:srgbClr val="000000"/>
                </a:solidFill>
                <a:latin typeface="Calibri"/>
                <a:cs typeface="Calibri"/>
              </a:rPr>
              <a:t>). </a:t>
            </a:r>
          </a:p>
          <a:p>
            <a:pPr>
              <a:spcBef>
                <a:spcPct val="50000"/>
              </a:spcBef>
              <a:buSzPct val="50000"/>
              <a:buFont typeface="Wingdings" panose="05000000000000000000" pitchFamily="2" charset="2"/>
              <a:buChar char="q"/>
            </a:pPr>
            <a:r>
              <a:rPr lang="tr-TR" altLang="tr-TR" dirty="0">
                <a:solidFill>
                  <a:srgbClr val="000000"/>
                </a:solidFill>
                <a:latin typeface="Calibri"/>
                <a:cs typeface="Calibri"/>
              </a:rPr>
              <a:t>  Bir protein molekülüne ait olarak DNA’da saklanan genetik bilgiler, önce bir RNA molekülünün sentezi sonucunda kopyalanır veya yazılır (transkripsiyon).</a:t>
            </a:r>
          </a:p>
          <a:p>
            <a:pPr>
              <a:spcBef>
                <a:spcPct val="50000"/>
              </a:spcBef>
              <a:buSzPct val="50000"/>
              <a:buFont typeface="Wingdings" panose="05000000000000000000" pitchFamily="2" charset="2"/>
              <a:buChar char="q"/>
            </a:pPr>
            <a:r>
              <a:rPr lang="tr-TR" altLang="tr-TR" dirty="0">
                <a:solidFill>
                  <a:srgbClr val="000000"/>
                </a:solidFill>
                <a:latin typeface="Calibri"/>
                <a:cs typeface="Calibri"/>
              </a:rPr>
              <a:t>  Transkripsiyonla RNA’ya kopyalanmış olan genetik bilgiler daha sonra okunarak bir protein molekülü haline çevrilir (</a:t>
            </a:r>
            <a:r>
              <a:rPr lang="tr-TR" altLang="tr-TR" dirty="0" err="1">
                <a:solidFill>
                  <a:srgbClr val="000000"/>
                </a:solidFill>
                <a:latin typeface="Calibri"/>
                <a:cs typeface="Calibri"/>
              </a:rPr>
              <a:t>translasyon</a:t>
            </a:r>
            <a:r>
              <a:rPr lang="tr-TR" altLang="tr-TR" dirty="0">
                <a:solidFill>
                  <a:srgbClr val="000000"/>
                </a:solidFill>
                <a:latin typeface="Calibri"/>
                <a:cs typeface="Calibri"/>
              </a:rPr>
              <a:t>).  </a:t>
            </a:r>
          </a:p>
          <a:p>
            <a:pPr>
              <a:spcBef>
                <a:spcPct val="50000"/>
              </a:spcBef>
              <a:buSzPct val="50000"/>
              <a:buFont typeface="Wingdings" panose="05000000000000000000" pitchFamily="2" charset="2"/>
              <a:buChar char="q"/>
            </a:pPr>
            <a:r>
              <a:rPr lang="tr-TR" altLang="tr-TR" dirty="0">
                <a:solidFill>
                  <a:srgbClr val="000000"/>
                </a:solidFill>
                <a:latin typeface="Calibri"/>
                <a:cs typeface="Calibri"/>
              </a:rPr>
              <a:t>  Transkripsiyon ve </a:t>
            </a:r>
            <a:r>
              <a:rPr lang="tr-TR" altLang="tr-TR" dirty="0" err="1">
                <a:solidFill>
                  <a:srgbClr val="000000"/>
                </a:solidFill>
                <a:latin typeface="Calibri"/>
                <a:cs typeface="Calibri"/>
              </a:rPr>
              <a:t>translasyon</a:t>
            </a:r>
            <a:r>
              <a:rPr lang="tr-TR" altLang="tr-TR" dirty="0">
                <a:solidFill>
                  <a:srgbClr val="000000"/>
                </a:solidFill>
                <a:latin typeface="Calibri"/>
                <a:cs typeface="Calibri"/>
              </a:rPr>
              <a:t> olaylarının toplamı gen ifadesi </a:t>
            </a:r>
            <a:r>
              <a:rPr lang="tr-TR" altLang="tr-TR" i="1" dirty="0">
                <a:solidFill>
                  <a:srgbClr val="000000"/>
                </a:solidFill>
                <a:latin typeface="Calibri"/>
                <a:cs typeface="Calibri"/>
              </a:rPr>
              <a:t>(gen ekspresyonu)</a:t>
            </a:r>
            <a:r>
              <a:rPr lang="tr-TR" altLang="tr-TR" dirty="0">
                <a:solidFill>
                  <a:srgbClr val="000000"/>
                </a:solidFill>
                <a:latin typeface="Calibri"/>
                <a:cs typeface="Calibri"/>
              </a:rPr>
              <a:t> olarak adlandırılır. </a:t>
            </a: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379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DNA’nın</a:t>
            </a:r>
            <a:r>
              <a:rPr lang="en-US" dirty="0" smtClean="0"/>
              <a:t> Primer </a:t>
            </a:r>
            <a:r>
              <a:rPr lang="en-US" dirty="0" err="1" smtClean="0"/>
              <a:t>Yapısı</a:t>
            </a:r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219200" y="1295400"/>
            <a:ext cx="6610350" cy="5308600"/>
            <a:chOff x="1143" y="623"/>
            <a:chExt cx="4164" cy="3344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1143" y="1000"/>
              <a:ext cx="3757" cy="2967"/>
              <a:chOff x="1143" y="1000"/>
              <a:chExt cx="3757" cy="2967"/>
            </a:xfrm>
          </p:grpSpPr>
          <p:sp>
            <p:nvSpPr>
              <p:cNvPr id="111" name="Rectangle 6"/>
              <p:cNvSpPr>
                <a:spLocks noChangeArrowheads="1"/>
              </p:cNvSpPr>
              <p:nvPr/>
            </p:nvSpPr>
            <p:spPr bwMode="auto">
              <a:xfrm>
                <a:off x="3149" y="3094"/>
                <a:ext cx="945" cy="6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buClrTx/>
                  <a:buFontTx/>
                  <a:buNone/>
                </a:pPr>
                <a:r>
                  <a:rPr lang="en-US" altLang="tr-TR" sz="1600" b="1">
                    <a:solidFill>
                      <a:schemeClr val="hlink"/>
                    </a:solidFill>
                  </a:rPr>
                  <a:t>O</a:t>
                </a:r>
              </a:p>
              <a:p>
                <a:pPr algn="ctr">
                  <a:buClrTx/>
                  <a:buFontTx/>
                  <a:buNone/>
                </a:pPr>
                <a:r>
                  <a:rPr lang="en-US" altLang="tr-TR" sz="1600" b="1">
                    <a:solidFill>
                      <a:schemeClr val="hlink"/>
                    </a:solidFill>
                  </a:rPr>
                  <a:t>|</a:t>
                </a:r>
              </a:p>
              <a:p>
                <a:pPr algn="ctr">
                  <a:buClrTx/>
                  <a:buFontTx/>
                  <a:buNone/>
                </a:pPr>
                <a:r>
                  <a:rPr lang="en-US" altLang="tr-TR" sz="1600" b="1">
                    <a:solidFill>
                      <a:schemeClr val="hlink"/>
                    </a:solidFill>
                  </a:rPr>
                  <a:t>  O --  P -- O --</a:t>
                </a:r>
              </a:p>
              <a:p>
                <a:pPr algn="ctr">
                  <a:buClrTx/>
                  <a:buFontTx/>
                  <a:buNone/>
                </a:pPr>
                <a:r>
                  <a:rPr lang="en-US" altLang="tr-TR" sz="1600" b="1">
                    <a:solidFill>
                      <a:schemeClr val="hlink"/>
                    </a:solidFill>
                  </a:rPr>
                  <a:t>||</a:t>
                </a:r>
              </a:p>
              <a:p>
                <a:pPr algn="ctr">
                  <a:buClrTx/>
                  <a:buFontTx/>
                  <a:buNone/>
                </a:pPr>
                <a:r>
                  <a:rPr lang="en-US" altLang="tr-TR" sz="1600" b="1">
                    <a:solidFill>
                      <a:schemeClr val="hlink"/>
                    </a:solidFill>
                  </a:rPr>
                  <a:t>O</a:t>
                </a:r>
              </a:p>
            </p:txBody>
          </p:sp>
          <p:sp>
            <p:nvSpPr>
              <p:cNvPr id="112" name="Rectangle 7"/>
              <p:cNvSpPr>
                <a:spLocks noChangeArrowheads="1"/>
              </p:cNvSpPr>
              <p:nvPr/>
            </p:nvSpPr>
            <p:spPr bwMode="auto">
              <a:xfrm>
                <a:off x="3135" y="3262"/>
                <a:ext cx="162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1800" b="1">
                    <a:solidFill>
                      <a:schemeClr val="hlink"/>
                    </a:solidFill>
                  </a:rPr>
                  <a:t>-</a:t>
                </a:r>
              </a:p>
            </p:txBody>
          </p:sp>
          <p:sp>
            <p:nvSpPr>
              <p:cNvPr id="113" name="Rectangle 8"/>
              <p:cNvSpPr>
                <a:spLocks noChangeArrowheads="1"/>
              </p:cNvSpPr>
              <p:nvPr/>
            </p:nvSpPr>
            <p:spPr bwMode="auto">
              <a:xfrm>
                <a:off x="4000" y="3345"/>
                <a:ext cx="352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1600" b="1">
                    <a:solidFill>
                      <a:schemeClr val="tx1"/>
                    </a:solidFill>
                  </a:rPr>
                  <a:t>CH</a:t>
                </a:r>
                <a:r>
                  <a:rPr lang="en-US" altLang="tr-TR" sz="1800" b="1" baseline="-2500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14" name="Rectangle 9"/>
              <p:cNvSpPr>
                <a:spLocks noChangeArrowheads="1"/>
              </p:cNvSpPr>
              <p:nvPr/>
            </p:nvSpPr>
            <p:spPr bwMode="auto">
              <a:xfrm>
                <a:off x="4391" y="3439"/>
                <a:ext cx="214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1600" b="1">
                    <a:solidFill>
                      <a:schemeClr val="tx1"/>
                    </a:solidFill>
                  </a:rPr>
                  <a:t>O</a:t>
                </a:r>
              </a:p>
            </p:txBody>
          </p:sp>
          <p:sp>
            <p:nvSpPr>
              <p:cNvPr id="115" name="Line 10"/>
              <p:cNvSpPr>
                <a:spLocks noChangeShapeType="1"/>
              </p:cNvSpPr>
              <p:nvPr/>
            </p:nvSpPr>
            <p:spPr bwMode="auto">
              <a:xfrm>
                <a:off x="4296" y="3746"/>
                <a:ext cx="39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6" name="Line 11"/>
              <p:cNvSpPr>
                <a:spLocks noChangeShapeType="1"/>
              </p:cNvSpPr>
              <p:nvPr/>
            </p:nvSpPr>
            <p:spPr bwMode="auto">
              <a:xfrm flipH="1" flipV="1">
                <a:off x="4092" y="3610"/>
                <a:ext cx="201" cy="1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7" name="Line 12"/>
              <p:cNvSpPr>
                <a:spLocks noChangeShapeType="1"/>
              </p:cNvSpPr>
              <p:nvPr/>
            </p:nvSpPr>
            <p:spPr bwMode="auto">
              <a:xfrm flipH="1" flipV="1">
                <a:off x="4096" y="3614"/>
                <a:ext cx="188" cy="14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8" name="Line 13"/>
              <p:cNvSpPr>
                <a:spLocks noChangeShapeType="1"/>
              </p:cNvSpPr>
              <p:nvPr/>
            </p:nvSpPr>
            <p:spPr bwMode="auto">
              <a:xfrm flipH="1" flipV="1">
                <a:off x="4094" y="3614"/>
                <a:ext cx="196" cy="13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19" name="Line 14"/>
              <p:cNvSpPr>
                <a:spLocks noChangeShapeType="1"/>
              </p:cNvSpPr>
              <p:nvPr/>
            </p:nvSpPr>
            <p:spPr bwMode="auto">
              <a:xfrm flipH="1" flipV="1">
                <a:off x="4100" y="3620"/>
                <a:ext cx="184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0" name="Line 15"/>
              <p:cNvSpPr>
                <a:spLocks noChangeShapeType="1"/>
              </p:cNvSpPr>
              <p:nvPr/>
            </p:nvSpPr>
            <p:spPr bwMode="auto">
              <a:xfrm flipH="1" flipV="1">
                <a:off x="4092" y="3611"/>
                <a:ext cx="192" cy="1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1" name="Line 16"/>
              <p:cNvSpPr>
                <a:spLocks noChangeShapeType="1"/>
              </p:cNvSpPr>
              <p:nvPr/>
            </p:nvSpPr>
            <p:spPr bwMode="auto">
              <a:xfrm flipV="1">
                <a:off x="4704" y="3607"/>
                <a:ext cx="186" cy="13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2" name="Line 17"/>
              <p:cNvSpPr>
                <a:spLocks noChangeShapeType="1"/>
              </p:cNvSpPr>
              <p:nvPr/>
            </p:nvSpPr>
            <p:spPr bwMode="auto">
              <a:xfrm flipV="1">
                <a:off x="4714" y="3613"/>
                <a:ext cx="171" cy="14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3" name="Line 18"/>
              <p:cNvSpPr>
                <a:spLocks noChangeShapeType="1"/>
              </p:cNvSpPr>
              <p:nvPr/>
            </p:nvSpPr>
            <p:spPr bwMode="auto">
              <a:xfrm flipV="1">
                <a:off x="4706" y="3613"/>
                <a:ext cx="182" cy="13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4" name="Line 19"/>
              <p:cNvSpPr>
                <a:spLocks noChangeShapeType="1"/>
              </p:cNvSpPr>
              <p:nvPr/>
            </p:nvSpPr>
            <p:spPr bwMode="auto">
              <a:xfrm flipV="1">
                <a:off x="4714" y="3619"/>
                <a:ext cx="166" cy="14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5" name="Line 20"/>
              <p:cNvSpPr>
                <a:spLocks noChangeShapeType="1"/>
              </p:cNvSpPr>
              <p:nvPr/>
            </p:nvSpPr>
            <p:spPr bwMode="auto">
              <a:xfrm flipV="1">
                <a:off x="4714" y="3610"/>
                <a:ext cx="176" cy="13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6" name="Line 21"/>
              <p:cNvSpPr>
                <a:spLocks noChangeShapeType="1"/>
              </p:cNvSpPr>
              <p:nvPr/>
            </p:nvSpPr>
            <p:spPr bwMode="auto">
              <a:xfrm flipV="1">
                <a:off x="4100" y="3519"/>
                <a:ext cx="331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7" name="Line 22"/>
              <p:cNvSpPr>
                <a:spLocks noChangeShapeType="1"/>
              </p:cNvSpPr>
              <p:nvPr/>
            </p:nvSpPr>
            <p:spPr bwMode="auto">
              <a:xfrm flipH="1" flipV="1">
                <a:off x="4552" y="3520"/>
                <a:ext cx="348" cy="9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8" name="Line 23"/>
              <p:cNvSpPr>
                <a:spLocks noChangeShapeType="1"/>
              </p:cNvSpPr>
              <p:nvPr/>
            </p:nvSpPr>
            <p:spPr bwMode="auto">
              <a:xfrm flipV="1">
                <a:off x="4896" y="3355"/>
                <a:ext cx="0" cy="25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29" name="Line 24"/>
              <p:cNvSpPr>
                <a:spLocks noChangeShapeType="1"/>
              </p:cNvSpPr>
              <p:nvPr/>
            </p:nvSpPr>
            <p:spPr bwMode="auto">
              <a:xfrm flipV="1">
                <a:off x="4099" y="3521"/>
                <a:ext cx="0" cy="99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0" name="Line 25"/>
              <p:cNvSpPr>
                <a:spLocks noChangeShapeType="1"/>
              </p:cNvSpPr>
              <p:nvPr/>
            </p:nvSpPr>
            <p:spPr bwMode="auto">
              <a:xfrm flipH="1" flipV="1">
                <a:off x="4273" y="3741"/>
                <a:ext cx="17" cy="7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31" name="Rectangle 26"/>
              <p:cNvSpPr>
                <a:spLocks noChangeArrowheads="1"/>
              </p:cNvSpPr>
              <p:nvPr/>
            </p:nvSpPr>
            <p:spPr bwMode="auto">
              <a:xfrm>
                <a:off x="4179" y="3757"/>
                <a:ext cx="306" cy="2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1600" b="1">
                    <a:solidFill>
                      <a:schemeClr val="tx1"/>
                    </a:solidFill>
                  </a:rPr>
                  <a:t>OH</a:t>
                </a:r>
              </a:p>
            </p:txBody>
          </p:sp>
          <p:grpSp>
            <p:nvGrpSpPr>
              <p:cNvPr id="132" name="Group 27"/>
              <p:cNvGrpSpPr>
                <a:grpSpLocks/>
              </p:cNvGrpSpPr>
              <p:nvPr/>
            </p:nvGrpSpPr>
            <p:grpSpPr bwMode="auto">
              <a:xfrm>
                <a:off x="2473" y="2392"/>
                <a:ext cx="1765" cy="720"/>
                <a:chOff x="2473" y="2392"/>
                <a:chExt cx="1765" cy="720"/>
              </a:xfrm>
            </p:grpSpPr>
            <p:sp>
              <p:nvSpPr>
                <p:cNvPr id="175" name="Rectangle 28"/>
                <p:cNvSpPr>
                  <a:spLocks noChangeArrowheads="1"/>
                </p:cNvSpPr>
                <p:nvPr/>
              </p:nvSpPr>
              <p:spPr bwMode="auto">
                <a:xfrm>
                  <a:off x="2487" y="2392"/>
                  <a:ext cx="945" cy="6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O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|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  O --  P -- O --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||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O</a:t>
                  </a:r>
                </a:p>
              </p:txBody>
            </p:sp>
            <p:sp>
              <p:nvSpPr>
                <p:cNvPr id="176" name="Rectangle 29"/>
                <p:cNvSpPr>
                  <a:spLocks noChangeArrowheads="1"/>
                </p:cNvSpPr>
                <p:nvPr/>
              </p:nvSpPr>
              <p:spPr bwMode="auto">
                <a:xfrm>
                  <a:off x="2473" y="2561"/>
                  <a:ext cx="162" cy="2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1800" b="1">
                      <a:solidFill>
                        <a:schemeClr val="hlink"/>
                      </a:solidFill>
                    </a:rPr>
                    <a:t>-</a:t>
                  </a:r>
                </a:p>
              </p:txBody>
            </p:sp>
            <p:sp>
              <p:nvSpPr>
                <p:cNvPr id="177" name="Rectangle 30"/>
                <p:cNvSpPr>
                  <a:spLocks noChangeArrowheads="1"/>
                </p:cNvSpPr>
                <p:nvPr/>
              </p:nvSpPr>
              <p:spPr bwMode="auto">
                <a:xfrm>
                  <a:off x="3338" y="2644"/>
                  <a:ext cx="352" cy="2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tx1"/>
                      </a:solidFill>
                    </a:rPr>
                    <a:t>CH</a:t>
                  </a:r>
                  <a:r>
                    <a:rPr lang="en-US" altLang="tr-TR" sz="1800" b="1" baseline="-250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78" name="Rectangle 31"/>
                <p:cNvSpPr>
                  <a:spLocks noChangeArrowheads="1"/>
                </p:cNvSpPr>
                <p:nvPr/>
              </p:nvSpPr>
              <p:spPr bwMode="auto">
                <a:xfrm>
                  <a:off x="3729" y="2737"/>
                  <a:ext cx="214" cy="2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tx1"/>
                      </a:solidFill>
                    </a:rPr>
                    <a:t>O</a:t>
                  </a:r>
                </a:p>
              </p:txBody>
            </p:sp>
            <p:sp>
              <p:nvSpPr>
                <p:cNvPr id="179" name="Line 32"/>
                <p:cNvSpPr>
                  <a:spLocks noChangeShapeType="1"/>
                </p:cNvSpPr>
                <p:nvPr/>
              </p:nvSpPr>
              <p:spPr bwMode="auto">
                <a:xfrm>
                  <a:off x="3634" y="3044"/>
                  <a:ext cx="398" cy="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0" name="Line 33"/>
                <p:cNvSpPr>
                  <a:spLocks noChangeShapeType="1"/>
                </p:cNvSpPr>
                <p:nvPr/>
              </p:nvSpPr>
              <p:spPr bwMode="auto">
                <a:xfrm flipH="1" flipV="1">
                  <a:off x="3430" y="2908"/>
                  <a:ext cx="202" cy="13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1" name="Line 34"/>
                <p:cNvSpPr>
                  <a:spLocks noChangeShapeType="1"/>
                </p:cNvSpPr>
                <p:nvPr/>
              </p:nvSpPr>
              <p:spPr bwMode="auto">
                <a:xfrm flipH="1" flipV="1">
                  <a:off x="3434" y="2912"/>
                  <a:ext cx="188" cy="14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2" name="Line 35"/>
                <p:cNvSpPr>
                  <a:spLocks noChangeShapeType="1"/>
                </p:cNvSpPr>
                <p:nvPr/>
              </p:nvSpPr>
              <p:spPr bwMode="auto">
                <a:xfrm flipH="1" flipV="1">
                  <a:off x="3432" y="2912"/>
                  <a:ext cx="196" cy="13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3" name="Line 36"/>
                <p:cNvSpPr>
                  <a:spLocks noChangeShapeType="1"/>
                </p:cNvSpPr>
                <p:nvPr/>
              </p:nvSpPr>
              <p:spPr bwMode="auto">
                <a:xfrm flipH="1" flipV="1">
                  <a:off x="3438" y="2919"/>
                  <a:ext cx="184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4" name="Line 37"/>
                <p:cNvSpPr>
                  <a:spLocks noChangeShapeType="1"/>
                </p:cNvSpPr>
                <p:nvPr/>
              </p:nvSpPr>
              <p:spPr bwMode="auto">
                <a:xfrm flipH="1" flipV="1">
                  <a:off x="3430" y="2909"/>
                  <a:ext cx="192" cy="13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5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4042" y="2906"/>
                  <a:ext cx="186" cy="13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6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4052" y="2911"/>
                  <a:ext cx="171" cy="14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7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4044" y="2911"/>
                  <a:ext cx="182" cy="13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8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052" y="2918"/>
                  <a:ext cx="167" cy="14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89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4052" y="2908"/>
                  <a:ext cx="176" cy="13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90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3438" y="2817"/>
                  <a:ext cx="332" cy="9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91" name="Line 44"/>
                <p:cNvSpPr>
                  <a:spLocks noChangeShapeType="1"/>
                </p:cNvSpPr>
                <p:nvPr/>
              </p:nvSpPr>
              <p:spPr bwMode="auto">
                <a:xfrm flipH="1" flipV="1">
                  <a:off x="3890" y="2819"/>
                  <a:ext cx="348" cy="9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92" name="Line 45"/>
                <p:cNvSpPr>
                  <a:spLocks noChangeShapeType="1"/>
                </p:cNvSpPr>
                <p:nvPr/>
              </p:nvSpPr>
              <p:spPr bwMode="auto">
                <a:xfrm flipV="1">
                  <a:off x="4234" y="2654"/>
                  <a:ext cx="0" cy="25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93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3437" y="2820"/>
                  <a:ext cx="0" cy="9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94" name="Line 47"/>
                <p:cNvSpPr>
                  <a:spLocks noChangeShapeType="1"/>
                </p:cNvSpPr>
                <p:nvPr/>
              </p:nvSpPr>
              <p:spPr bwMode="auto">
                <a:xfrm flipH="1" flipV="1">
                  <a:off x="3611" y="3039"/>
                  <a:ext cx="17" cy="7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grpSp>
            <p:nvGrpSpPr>
              <p:cNvPr id="133" name="Group 48"/>
              <p:cNvGrpSpPr>
                <a:grpSpLocks/>
              </p:cNvGrpSpPr>
              <p:nvPr/>
            </p:nvGrpSpPr>
            <p:grpSpPr bwMode="auto">
              <a:xfrm>
                <a:off x="1812" y="1699"/>
                <a:ext cx="1766" cy="720"/>
                <a:chOff x="1812" y="1699"/>
                <a:chExt cx="1766" cy="720"/>
              </a:xfrm>
            </p:grpSpPr>
            <p:sp>
              <p:nvSpPr>
                <p:cNvPr id="155" name="Rectangle 49"/>
                <p:cNvSpPr>
                  <a:spLocks noChangeArrowheads="1"/>
                </p:cNvSpPr>
                <p:nvPr/>
              </p:nvSpPr>
              <p:spPr bwMode="auto">
                <a:xfrm>
                  <a:off x="1827" y="1699"/>
                  <a:ext cx="945" cy="6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O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|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  O --  P -- O --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||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O</a:t>
                  </a:r>
                </a:p>
              </p:txBody>
            </p:sp>
            <p:sp>
              <p:nvSpPr>
                <p:cNvPr id="156" name="Rectangle 50"/>
                <p:cNvSpPr>
                  <a:spLocks noChangeArrowheads="1"/>
                </p:cNvSpPr>
                <p:nvPr/>
              </p:nvSpPr>
              <p:spPr bwMode="auto">
                <a:xfrm>
                  <a:off x="1812" y="1868"/>
                  <a:ext cx="162" cy="2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1800" b="1">
                      <a:solidFill>
                        <a:schemeClr val="hlink"/>
                      </a:solidFill>
                    </a:rPr>
                    <a:t>-</a:t>
                  </a:r>
                </a:p>
              </p:txBody>
            </p:sp>
            <p:sp>
              <p:nvSpPr>
                <p:cNvPr id="157" name="Rectangle 51"/>
                <p:cNvSpPr>
                  <a:spLocks noChangeArrowheads="1"/>
                </p:cNvSpPr>
                <p:nvPr/>
              </p:nvSpPr>
              <p:spPr bwMode="auto">
                <a:xfrm>
                  <a:off x="2678" y="1951"/>
                  <a:ext cx="352" cy="2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tx1"/>
                      </a:solidFill>
                    </a:rPr>
                    <a:t>CH</a:t>
                  </a:r>
                  <a:r>
                    <a:rPr lang="en-US" altLang="tr-TR" sz="1800" b="1" baseline="-250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58" name="Rectangle 52"/>
                <p:cNvSpPr>
                  <a:spLocks noChangeArrowheads="1"/>
                </p:cNvSpPr>
                <p:nvPr/>
              </p:nvSpPr>
              <p:spPr bwMode="auto">
                <a:xfrm>
                  <a:off x="3068" y="2044"/>
                  <a:ext cx="214" cy="2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tx1"/>
                      </a:solidFill>
                    </a:rPr>
                    <a:t>O</a:t>
                  </a:r>
                </a:p>
              </p:txBody>
            </p:sp>
            <p:sp>
              <p:nvSpPr>
                <p:cNvPr id="159" name="Line 53"/>
                <p:cNvSpPr>
                  <a:spLocks noChangeShapeType="1"/>
                </p:cNvSpPr>
                <p:nvPr/>
              </p:nvSpPr>
              <p:spPr bwMode="auto">
                <a:xfrm>
                  <a:off x="2973" y="2351"/>
                  <a:ext cx="398" cy="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0" name="Line 54"/>
                <p:cNvSpPr>
                  <a:spLocks noChangeShapeType="1"/>
                </p:cNvSpPr>
                <p:nvPr/>
              </p:nvSpPr>
              <p:spPr bwMode="auto">
                <a:xfrm flipH="1" flipV="1">
                  <a:off x="2769" y="2215"/>
                  <a:ext cx="202" cy="13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1" name="Line 55"/>
                <p:cNvSpPr>
                  <a:spLocks noChangeShapeType="1"/>
                </p:cNvSpPr>
                <p:nvPr/>
              </p:nvSpPr>
              <p:spPr bwMode="auto">
                <a:xfrm flipH="1" flipV="1">
                  <a:off x="2773" y="2219"/>
                  <a:ext cx="188" cy="14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2" name="Line 56"/>
                <p:cNvSpPr>
                  <a:spLocks noChangeShapeType="1"/>
                </p:cNvSpPr>
                <p:nvPr/>
              </p:nvSpPr>
              <p:spPr bwMode="auto">
                <a:xfrm flipH="1" flipV="1">
                  <a:off x="2771" y="2219"/>
                  <a:ext cx="197" cy="13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3" name="Line 57"/>
                <p:cNvSpPr>
                  <a:spLocks noChangeShapeType="1"/>
                </p:cNvSpPr>
                <p:nvPr/>
              </p:nvSpPr>
              <p:spPr bwMode="auto">
                <a:xfrm flipH="1" flipV="1">
                  <a:off x="2778" y="2226"/>
                  <a:ext cx="183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4" name="Line 58"/>
                <p:cNvSpPr>
                  <a:spLocks noChangeShapeType="1"/>
                </p:cNvSpPr>
                <p:nvPr/>
              </p:nvSpPr>
              <p:spPr bwMode="auto">
                <a:xfrm flipH="1" flipV="1">
                  <a:off x="2769" y="2216"/>
                  <a:ext cx="192" cy="13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5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3382" y="2213"/>
                  <a:ext cx="185" cy="13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6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3391" y="2218"/>
                  <a:ext cx="171" cy="14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7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3384" y="2218"/>
                  <a:ext cx="181" cy="13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8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3391" y="2224"/>
                  <a:ext cx="167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69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3391" y="2215"/>
                  <a:ext cx="176" cy="13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0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2777" y="2124"/>
                  <a:ext cx="332" cy="9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1" name="Line 65"/>
                <p:cNvSpPr>
                  <a:spLocks noChangeShapeType="1"/>
                </p:cNvSpPr>
                <p:nvPr/>
              </p:nvSpPr>
              <p:spPr bwMode="auto">
                <a:xfrm flipH="1" flipV="1">
                  <a:off x="3230" y="2125"/>
                  <a:ext cx="348" cy="9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2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3574" y="1960"/>
                  <a:ext cx="0" cy="2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3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2776" y="2127"/>
                  <a:ext cx="0" cy="9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74" name="Line 68"/>
                <p:cNvSpPr>
                  <a:spLocks noChangeShapeType="1"/>
                </p:cNvSpPr>
                <p:nvPr/>
              </p:nvSpPr>
              <p:spPr bwMode="auto">
                <a:xfrm flipH="1" flipV="1">
                  <a:off x="2950" y="2346"/>
                  <a:ext cx="17" cy="73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grpSp>
            <p:nvGrpSpPr>
              <p:cNvPr id="134" name="Group 69"/>
              <p:cNvGrpSpPr>
                <a:grpSpLocks/>
              </p:cNvGrpSpPr>
              <p:nvPr/>
            </p:nvGrpSpPr>
            <p:grpSpPr bwMode="auto">
              <a:xfrm>
                <a:off x="1143" y="1000"/>
                <a:ext cx="1765" cy="719"/>
                <a:chOff x="1143" y="1000"/>
                <a:chExt cx="1765" cy="719"/>
              </a:xfrm>
            </p:grpSpPr>
            <p:sp>
              <p:nvSpPr>
                <p:cNvPr id="135" name="Rectangle 70"/>
                <p:cNvSpPr>
                  <a:spLocks noChangeArrowheads="1"/>
                </p:cNvSpPr>
                <p:nvPr/>
              </p:nvSpPr>
              <p:spPr bwMode="auto">
                <a:xfrm>
                  <a:off x="1158" y="1000"/>
                  <a:ext cx="945" cy="67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O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|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  O --  P -- O --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||</a:t>
                  </a:r>
                </a:p>
                <a:p>
                  <a:pPr algn="ctr"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hlink"/>
                      </a:solidFill>
                    </a:rPr>
                    <a:t>O</a:t>
                  </a:r>
                </a:p>
              </p:txBody>
            </p:sp>
            <p:sp>
              <p:nvSpPr>
                <p:cNvPr id="136" name="Rectangle 71"/>
                <p:cNvSpPr>
                  <a:spLocks noChangeArrowheads="1"/>
                </p:cNvSpPr>
                <p:nvPr/>
              </p:nvSpPr>
              <p:spPr bwMode="auto">
                <a:xfrm>
                  <a:off x="1143" y="1168"/>
                  <a:ext cx="162" cy="2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1800" b="1">
                      <a:solidFill>
                        <a:schemeClr val="hlink"/>
                      </a:solidFill>
                    </a:rPr>
                    <a:t>-</a:t>
                  </a:r>
                </a:p>
              </p:txBody>
            </p:sp>
            <p:sp>
              <p:nvSpPr>
                <p:cNvPr id="137" name="Rectangle 72"/>
                <p:cNvSpPr>
                  <a:spLocks noChangeArrowheads="1"/>
                </p:cNvSpPr>
                <p:nvPr/>
              </p:nvSpPr>
              <p:spPr bwMode="auto">
                <a:xfrm>
                  <a:off x="2008" y="1251"/>
                  <a:ext cx="352" cy="2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tx1"/>
                      </a:solidFill>
                    </a:rPr>
                    <a:t>CH</a:t>
                  </a:r>
                  <a:r>
                    <a:rPr lang="en-US" altLang="tr-TR" sz="1800" b="1" baseline="-25000">
                      <a:solidFill>
                        <a:schemeClr val="tx1"/>
                      </a:solidFill>
                    </a:rPr>
                    <a:t>2</a:t>
                  </a:r>
                </a:p>
              </p:txBody>
            </p:sp>
            <p:sp>
              <p:nvSpPr>
                <p:cNvPr id="138" name="Rectangle 73"/>
                <p:cNvSpPr>
                  <a:spLocks noChangeArrowheads="1"/>
                </p:cNvSpPr>
                <p:nvPr/>
              </p:nvSpPr>
              <p:spPr bwMode="auto">
                <a:xfrm>
                  <a:off x="2399" y="1345"/>
                  <a:ext cx="214" cy="2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90488" tIns="44450" rIns="90488" bIns="44450">
                  <a:spAutoFit/>
                </a:bodyPr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1600" b="1">
                      <a:solidFill>
                        <a:schemeClr val="tx1"/>
                      </a:solidFill>
                    </a:rPr>
                    <a:t>O</a:t>
                  </a:r>
                </a:p>
              </p:txBody>
            </p:sp>
            <p:sp>
              <p:nvSpPr>
                <p:cNvPr id="139" name="Line 74"/>
                <p:cNvSpPr>
                  <a:spLocks noChangeShapeType="1"/>
                </p:cNvSpPr>
                <p:nvPr/>
              </p:nvSpPr>
              <p:spPr bwMode="auto">
                <a:xfrm>
                  <a:off x="2304" y="1651"/>
                  <a:ext cx="398" cy="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0" name="Line 75"/>
                <p:cNvSpPr>
                  <a:spLocks noChangeShapeType="1"/>
                </p:cNvSpPr>
                <p:nvPr/>
              </p:nvSpPr>
              <p:spPr bwMode="auto">
                <a:xfrm flipH="1" flipV="1">
                  <a:off x="2100" y="1515"/>
                  <a:ext cx="202" cy="13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1" name="Line 76"/>
                <p:cNvSpPr>
                  <a:spLocks noChangeShapeType="1"/>
                </p:cNvSpPr>
                <p:nvPr/>
              </p:nvSpPr>
              <p:spPr bwMode="auto">
                <a:xfrm flipH="1" flipV="1">
                  <a:off x="2104" y="1520"/>
                  <a:ext cx="188" cy="14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2" name="Line 77"/>
                <p:cNvSpPr>
                  <a:spLocks noChangeShapeType="1"/>
                </p:cNvSpPr>
                <p:nvPr/>
              </p:nvSpPr>
              <p:spPr bwMode="auto">
                <a:xfrm flipH="1" flipV="1">
                  <a:off x="2102" y="1520"/>
                  <a:ext cx="197" cy="13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3" name="Line 78"/>
                <p:cNvSpPr>
                  <a:spLocks noChangeShapeType="1"/>
                </p:cNvSpPr>
                <p:nvPr/>
              </p:nvSpPr>
              <p:spPr bwMode="auto">
                <a:xfrm flipH="1" flipV="1">
                  <a:off x="2108" y="1526"/>
                  <a:ext cx="184" cy="14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4" name="Line 79"/>
                <p:cNvSpPr>
                  <a:spLocks noChangeShapeType="1"/>
                </p:cNvSpPr>
                <p:nvPr/>
              </p:nvSpPr>
              <p:spPr bwMode="auto">
                <a:xfrm flipH="1" flipV="1">
                  <a:off x="2100" y="1517"/>
                  <a:ext cx="192" cy="1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5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2713" y="1513"/>
                  <a:ext cx="185" cy="13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6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2722" y="1519"/>
                  <a:ext cx="171" cy="14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7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715" y="1519"/>
                  <a:ext cx="181" cy="13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8" name="Line 83"/>
                <p:cNvSpPr>
                  <a:spLocks noChangeShapeType="1"/>
                </p:cNvSpPr>
                <p:nvPr/>
              </p:nvSpPr>
              <p:spPr bwMode="auto">
                <a:xfrm flipV="1">
                  <a:off x="2722" y="1525"/>
                  <a:ext cx="167" cy="143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49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2722" y="1515"/>
                  <a:ext cx="176" cy="1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0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108" y="1425"/>
                  <a:ext cx="332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1" name="Line 86"/>
                <p:cNvSpPr>
                  <a:spLocks noChangeShapeType="1"/>
                </p:cNvSpPr>
                <p:nvPr/>
              </p:nvSpPr>
              <p:spPr bwMode="auto">
                <a:xfrm flipH="1" flipV="1">
                  <a:off x="2561" y="1426"/>
                  <a:ext cx="347" cy="97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2" name="Line 87"/>
                <p:cNvSpPr>
                  <a:spLocks noChangeShapeType="1"/>
                </p:cNvSpPr>
                <p:nvPr/>
              </p:nvSpPr>
              <p:spPr bwMode="auto">
                <a:xfrm flipV="1">
                  <a:off x="2904" y="1261"/>
                  <a:ext cx="0" cy="259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3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2107" y="1427"/>
                  <a:ext cx="0" cy="99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154" name="Line 89"/>
                <p:cNvSpPr>
                  <a:spLocks noChangeShapeType="1"/>
                </p:cNvSpPr>
                <p:nvPr/>
              </p:nvSpPr>
              <p:spPr bwMode="auto">
                <a:xfrm flipH="1" flipV="1">
                  <a:off x="2281" y="1647"/>
                  <a:ext cx="17" cy="72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</p:grpSp>
        <p:grpSp>
          <p:nvGrpSpPr>
            <p:cNvPr id="6" name="Group 90"/>
            <p:cNvGrpSpPr>
              <a:grpSpLocks/>
            </p:cNvGrpSpPr>
            <p:nvPr/>
          </p:nvGrpSpPr>
          <p:grpSpPr bwMode="auto">
            <a:xfrm>
              <a:off x="2619" y="623"/>
              <a:ext cx="854" cy="655"/>
              <a:chOff x="2619" y="623"/>
              <a:chExt cx="854" cy="655"/>
            </a:xfrm>
          </p:grpSpPr>
          <p:grpSp>
            <p:nvGrpSpPr>
              <p:cNvPr id="84" name="Group 91"/>
              <p:cNvGrpSpPr>
                <a:grpSpLocks/>
              </p:cNvGrpSpPr>
              <p:nvPr/>
            </p:nvGrpSpPr>
            <p:grpSpPr bwMode="auto">
              <a:xfrm>
                <a:off x="2666" y="776"/>
                <a:ext cx="807" cy="502"/>
                <a:chOff x="2666" y="776"/>
                <a:chExt cx="807" cy="502"/>
              </a:xfrm>
            </p:grpSpPr>
            <p:grpSp>
              <p:nvGrpSpPr>
                <p:cNvPr id="89" name="Group 92"/>
                <p:cNvGrpSpPr>
                  <a:grpSpLocks/>
                </p:cNvGrpSpPr>
                <p:nvPr/>
              </p:nvGrpSpPr>
              <p:grpSpPr bwMode="auto">
                <a:xfrm>
                  <a:off x="2666" y="776"/>
                  <a:ext cx="460" cy="502"/>
                  <a:chOff x="2666" y="776"/>
                  <a:chExt cx="460" cy="502"/>
                </a:xfrm>
              </p:grpSpPr>
              <p:sp>
                <p:nvSpPr>
                  <p:cNvPr id="98" name="Line 93"/>
                  <p:cNvSpPr>
                    <a:spLocks noChangeShapeType="1"/>
                  </p:cNvSpPr>
                  <p:nvPr/>
                </p:nvSpPr>
                <p:spPr bwMode="auto">
                  <a:xfrm>
                    <a:off x="3077" y="970"/>
                    <a:ext cx="0" cy="11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99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2666" y="872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N</a:t>
                    </a:r>
                  </a:p>
                </p:txBody>
              </p:sp>
              <p:sp>
                <p:nvSpPr>
                  <p:cNvPr id="100" name="Rectangle 95"/>
                  <p:cNvSpPr>
                    <a:spLocks noChangeArrowheads="1"/>
                  </p:cNvSpPr>
                  <p:nvPr/>
                </p:nvSpPr>
                <p:spPr bwMode="auto">
                  <a:xfrm>
                    <a:off x="2846" y="776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101" name="Rectangle 96"/>
                  <p:cNvSpPr>
                    <a:spLocks noChangeArrowheads="1"/>
                  </p:cNvSpPr>
                  <p:nvPr/>
                </p:nvSpPr>
                <p:spPr bwMode="auto">
                  <a:xfrm>
                    <a:off x="3016" y="874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102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3014" y="1068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103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2670" y="1064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104" name="Rectangle 99"/>
                  <p:cNvSpPr>
                    <a:spLocks noChangeArrowheads="1"/>
                  </p:cNvSpPr>
                  <p:nvPr/>
                </p:nvSpPr>
                <p:spPr bwMode="auto">
                  <a:xfrm>
                    <a:off x="2844" y="1162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N</a:t>
                    </a:r>
                  </a:p>
                </p:txBody>
              </p:sp>
              <p:sp>
                <p:nvSpPr>
                  <p:cNvPr id="105" name="Line 100"/>
                  <p:cNvSpPr>
                    <a:spLocks noChangeShapeType="1"/>
                  </p:cNvSpPr>
                  <p:nvPr/>
                </p:nvSpPr>
                <p:spPr bwMode="auto">
                  <a:xfrm>
                    <a:off x="3063" y="970"/>
                    <a:ext cx="0" cy="11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6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2723" y="968"/>
                    <a:ext cx="0" cy="11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7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2755" y="1154"/>
                    <a:ext cx="116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8" name="Line 103"/>
                  <p:cNvSpPr>
                    <a:spLocks noChangeShapeType="1"/>
                  </p:cNvSpPr>
                  <p:nvPr/>
                </p:nvSpPr>
                <p:spPr bwMode="auto">
                  <a:xfrm>
                    <a:off x="2929" y="850"/>
                    <a:ext cx="116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09" name="Line 10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925" y="1160"/>
                    <a:ext cx="132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110" name="Line 10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749" y="842"/>
                    <a:ext cx="132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sp>
              <p:nvSpPr>
                <p:cNvPr id="90" name="Rectangle 106"/>
                <p:cNvSpPr>
                  <a:spLocks noChangeArrowheads="1"/>
                </p:cNvSpPr>
                <p:nvPr/>
              </p:nvSpPr>
              <p:spPr bwMode="auto">
                <a:xfrm>
                  <a:off x="3191" y="815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N</a:t>
                  </a:r>
                </a:p>
              </p:txBody>
            </p:sp>
            <p:sp>
              <p:nvSpPr>
                <p:cNvPr id="91" name="Rectangle 107"/>
                <p:cNvSpPr>
                  <a:spLocks noChangeArrowheads="1"/>
                </p:cNvSpPr>
                <p:nvPr/>
              </p:nvSpPr>
              <p:spPr bwMode="auto">
                <a:xfrm>
                  <a:off x="3191" y="1125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N</a:t>
                  </a:r>
                </a:p>
              </p:txBody>
            </p:sp>
            <p:sp>
              <p:nvSpPr>
                <p:cNvPr id="92" name="Rectangle 108"/>
                <p:cNvSpPr>
                  <a:spLocks noChangeArrowheads="1"/>
                </p:cNvSpPr>
                <p:nvPr/>
              </p:nvSpPr>
              <p:spPr bwMode="auto">
                <a:xfrm>
                  <a:off x="3311" y="971"/>
                  <a:ext cx="162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CH</a:t>
                  </a:r>
                </a:p>
              </p:txBody>
            </p:sp>
            <p:sp>
              <p:nvSpPr>
                <p:cNvPr id="93" name="Line 109"/>
                <p:cNvSpPr>
                  <a:spLocks noChangeShapeType="1"/>
                </p:cNvSpPr>
                <p:nvPr/>
              </p:nvSpPr>
              <p:spPr bwMode="auto">
                <a:xfrm flipV="1">
                  <a:off x="3110" y="867"/>
                  <a:ext cx="106" cy="5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94" name="Line 110"/>
                <p:cNvSpPr>
                  <a:spLocks noChangeShapeType="1"/>
                </p:cNvSpPr>
                <p:nvPr/>
              </p:nvSpPr>
              <p:spPr bwMode="auto">
                <a:xfrm>
                  <a:off x="3106" y="1137"/>
                  <a:ext cx="106" cy="4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95" name="Line 111"/>
                <p:cNvSpPr>
                  <a:spLocks noChangeShapeType="1"/>
                </p:cNvSpPr>
                <p:nvPr/>
              </p:nvSpPr>
              <p:spPr bwMode="auto">
                <a:xfrm>
                  <a:off x="3288" y="897"/>
                  <a:ext cx="66" cy="8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96" name="Line 112"/>
                <p:cNvSpPr>
                  <a:spLocks noChangeShapeType="1"/>
                </p:cNvSpPr>
                <p:nvPr/>
              </p:nvSpPr>
              <p:spPr bwMode="auto">
                <a:xfrm flipV="1">
                  <a:off x="3282" y="1063"/>
                  <a:ext cx="66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97" name="Line 113"/>
                <p:cNvSpPr>
                  <a:spLocks noChangeShapeType="1"/>
                </p:cNvSpPr>
                <p:nvPr/>
              </p:nvSpPr>
              <p:spPr bwMode="auto">
                <a:xfrm>
                  <a:off x="3276" y="911"/>
                  <a:ext cx="66" cy="8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85" name="Rectangle 114"/>
              <p:cNvSpPr>
                <a:spLocks noChangeArrowheads="1"/>
              </p:cNvSpPr>
              <p:nvPr/>
            </p:nvSpPr>
            <p:spPr bwMode="auto">
              <a:xfrm>
                <a:off x="2851" y="623"/>
                <a:ext cx="189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NH</a:t>
                </a:r>
                <a:r>
                  <a:rPr lang="en-US" altLang="tr-TR" sz="900" b="1" baseline="-25000">
                    <a:solidFill>
                      <a:srgbClr val="063DE8"/>
                    </a:solidFill>
                  </a:rPr>
                  <a:t>2</a:t>
                </a:r>
                <a:endParaRPr lang="en-US" altLang="tr-TR" sz="900" b="1">
                  <a:solidFill>
                    <a:srgbClr val="063DE8"/>
                  </a:solidFill>
                </a:endParaRPr>
              </a:p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|</a:t>
                </a:r>
              </a:p>
            </p:txBody>
          </p:sp>
          <p:sp>
            <p:nvSpPr>
              <p:cNvPr id="86" name="Line 115"/>
              <p:cNvSpPr>
                <a:spLocks noChangeShapeType="1"/>
              </p:cNvSpPr>
              <p:nvPr/>
            </p:nvSpPr>
            <p:spPr bwMode="auto">
              <a:xfrm flipV="1">
                <a:off x="2764" y="862"/>
                <a:ext cx="114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87" name="Rectangle 116"/>
              <p:cNvSpPr>
                <a:spLocks noChangeArrowheads="1"/>
              </p:cNvSpPr>
              <p:nvPr/>
            </p:nvSpPr>
            <p:spPr bwMode="auto">
              <a:xfrm>
                <a:off x="2619" y="1064"/>
                <a:ext cx="11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H</a:t>
                </a:r>
              </a:p>
            </p:txBody>
          </p:sp>
          <p:sp>
            <p:nvSpPr>
              <p:cNvPr id="88" name="Line 117"/>
              <p:cNvSpPr>
                <a:spLocks noChangeShapeType="1"/>
              </p:cNvSpPr>
              <p:nvPr/>
            </p:nvSpPr>
            <p:spPr bwMode="auto">
              <a:xfrm>
                <a:off x="2766" y="1138"/>
                <a:ext cx="10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7" name="Group 118"/>
            <p:cNvGrpSpPr>
              <a:grpSpLocks/>
            </p:cNvGrpSpPr>
            <p:nvPr/>
          </p:nvGrpSpPr>
          <p:grpSpPr bwMode="auto">
            <a:xfrm>
              <a:off x="3223" y="1294"/>
              <a:ext cx="629" cy="741"/>
              <a:chOff x="3223" y="1294"/>
              <a:chExt cx="629" cy="741"/>
            </a:xfrm>
          </p:grpSpPr>
          <p:grpSp>
            <p:nvGrpSpPr>
              <p:cNvPr id="61" name="Group 119"/>
              <p:cNvGrpSpPr>
                <a:grpSpLocks/>
              </p:cNvGrpSpPr>
              <p:nvPr/>
            </p:nvGrpSpPr>
            <p:grpSpPr bwMode="auto">
              <a:xfrm>
                <a:off x="3223" y="1469"/>
                <a:ext cx="580" cy="566"/>
                <a:chOff x="3223" y="1469"/>
                <a:chExt cx="580" cy="566"/>
              </a:xfrm>
            </p:grpSpPr>
            <p:grpSp>
              <p:nvGrpSpPr>
                <p:cNvPr id="66" name="Group 120"/>
                <p:cNvGrpSpPr>
                  <a:grpSpLocks/>
                </p:cNvGrpSpPr>
                <p:nvPr/>
              </p:nvGrpSpPr>
              <p:grpSpPr bwMode="auto">
                <a:xfrm>
                  <a:off x="3343" y="1469"/>
                  <a:ext cx="460" cy="502"/>
                  <a:chOff x="3343" y="1469"/>
                  <a:chExt cx="460" cy="502"/>
                </a:xfrm>
              </p:grpSpPr>
              <p:sp>
                <p:nvSpPr>
                  <p:cNvPr id="71" name="Line 121"/>
                  <p:cNvSpPr>
                    <a:spLocks noChangeShapeType="1"/>
                  </p:cNvSpPr>
                  <p:nvPr/>
                </p:nvSpPr>
                <p:spPr bwMode="auto">
                  <a:xfrm>
                    <a:off x="3754" y="1663"/>
                    <a:ext cx="0" cy="11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72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3343" y="1565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N</a:t>
                    </a:r>
                  </a:p>
                </p:txBody>
              </p:sp>
              <p:sp>
                <p:nvSpPr>
                  <p:cNvPr id="73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3523" y="1469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74" name="Rectangle 124"/>
                  <p:cNvSpPr>
                    <a:spLocks noChangeArrowheads="1"/>
                  </p:cNvSpPr>
                  <p:nvPr/>
                </p:nvSpPr>
                <p:spPr bwMode="auto">
                  <a:xfrm>
                    <a:off x="3693" y="1567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75" name="Rectangle 125"/>
                  <p:cNvSpPr>
                    <a:spLocks noChangeArrowheads="1"/>
                  </p:cNvSpPr>
                  <p:nvPr/>
                </p:nvSpPr>
                <p:spPr bwMode="auto">
                  <a:xfrm>
                    <a:off x="3691" y="1761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76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3347" y="1757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77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3521" y="1855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N</a:t>
                    </a:r>
                  </a:p>
                </p:txBody>
              </p:sp>
              <p:sp>
                <p:nvSpPr>
                  <p:cNvPr id="78" name="Line 128"/>
                  <p:cNvSpPr>
                    <a:spLocks noChangeShapeType="1"/>
                  </p:cNvSpPr>
                  <p:nvPr/>
                </p:nvSpPr>
                <p:spPr bwMode="auto">
                  <a:xfrm>
                    <a:off x="3740" y="1663"/>
                    <a:ext cx="0" cy="11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79" name="Line 129"/>
                  <p:cNvSpPr>
                    <a:spLocks noChangeShapeType="1"/>
                  </p:cNvSpPr>
                  <p:nvPr/>
                </p:nvSpPr>
                <p:spPr bwMode="auto">
                  <a:xfrm>
                    <a:off x="3400" y="1661"/>
                    <a:ext cx="0" cy="11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80" name="Line 130"/>
                  <p:cNvSpPr>
                    <a:spLocks noChangeShapeType="1"/>
                  </p:cNvSpPr>
                  <p:nvPr/>
                </p:nvSpPr>
                <p:spPr bwMode="auto">
                  <a:xfrm>
                    <a:off x="3432" y="1847"/>
                    <a:ext cx="116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81" name="Line 131"/>
                  <p:cNvSpPr>
                    <a:spLocks noChangeShapeType="1"/>
                  </p:cNvSpPr>
                  <p:nvPr/>
                </p:nvSpPr>
                <p:spPr bwMode="auto">
                  <a:xfrm>
                    <a:off x="3606" y="1543"/>
                    <a:ext cx="116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82" name="Line 13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02" y="1853"/>
                    <a:ext cx="132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83" name="Line 13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426" y="1535"/>
                    <a:ext cx="132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sp>
              <p:nvSpPr>
                <p:cNvPr id="67" name="Rectangle 134"/>
                <p:cNvSpPr>
                  <a:spLocks noChangeArrowheads="1"/>
                </p:cNvSpPr>
                <p:nvPr/>
              </p:nvSpPr>
              <p:spPr bwMode="auto">
                <a:xfrm>
                  <a:off x="3527" y="1920"/>
                  <a:ext cx="110" cy="11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endParaRPr lang="tr-TR" altLang="tr-TR"/>
                </a:p>
              </p:txBody>
            </p:sp>
            <p:sp>
              <p:nvSpPr>
                <p:cNvPr id="68" name="Rectangle 135"/>
                <p:cNvSpPr>
                  <a:spLocks noChangeArrowheads="1"/>
                </p:cNvSpPr>
                <p:nvPr/>
              </p:nvSpPr>
              <p:spPr bwMode="auto">
                <a:xfrm>
                  <a:off x="3223" y="1837"/>
                  <a:ext cx="114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O</a:t>
                  </a:r>
                </a:p>
              </p:txBody>
            </p:sp>
            <p:sp>
              <p:nvSpPr>
                <p:cNvPr id="69" name="Line 136"/>
                <p:cNvSpPr>
                  <a:spLocks noChangeShapeType="1"/>
                </p:cNvSpPr>
                <p:nvPr/>
              </p:nvSpPr>
              <p:spPr bwMode="auto">
                <a:xfrm flipH="1">
                  <a:off x="3302" y="1833"/>
                  <a:ext cx="74" cy="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70" name="Line 137"/>
                <p:cNvSpPr>
                  <a:spLocks noChangeShapeType="1"/>
                </p:cNvSpPr>
                <p:nvPr/>
              </p:nvSpPr>
              <p:spPr bwMode="auto">
                <a:xfrm flipH="1">
                  <a:off x="3312" y="1853"/>
                  <a:ext cx="78" cy="3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62" name="Rectangle 138"/>
              <p:cNvSpPr>
                <a:spLocks noChangeArrowheads="1"/>
              </p:cNvSpPr>
              <p:nvPr/>
            </p:nvSpPr>
            <p:spPr bwMode="auto">
              <a:xfrm>
                <a:off x="3529" y="1294"/>
                <a:ext cx="189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NH</a:t>
                </a:r>
                <a:r>
                  <a:rPr lang="en-US" altLang="tr-TR" sz="900" b="1" baseline="-25000">
                    <a:solidFill>
                      <a:srgbClr val="063DE8"/>
                    </a:solidFill>
                  </a:rPr>
                  <a:t>2</a:t>
                </a:r>
                <a:endParaRPr lang="en-US" altLang="tr-TR" sz="900" b="1">
                  <a:solidFill>
                    <a:srgbClr val="063DE8"/>
                  </a:solidFill>
                </a:endParaRPr>
              </a:p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|</a:t>
                </a:r>
              </a:p>
            </p:txBody>
          </p:sp>
          <p:sp>
            <p:nvSpPr>
              <p:cNvPr id="63" name="Line 139"/>
              <p:cNvSpPr>
                <a:spLocks noChangeShapeType="1"/>
              </p:cNvSpPr>
              <p:nvPr/>
            </p:nvSpPr>
            <p:spPr bwMode="auto">
              <a:xfrm flipV="1">
                <a:off x="3435" y="1552"/>
                <a:ext cx="112" cy="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64" name="Rectangle 140"/>
              <p:cNvSpPr>
                <a:spLocks noChangeArrowheads="1"/>
              </p:cNvSpPr>
              <p:nvPr/>
            </p:nvSpPr>
            <p:spPr bwMode="auto">
              <a:xfrm>
                <a:off x="3739" y="1762"/>
                <a:ext cx="11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H</a:t>
                </a:r>
              </a:p>
            </p:txBody>
          </p:sp>
          <p:sp>
            <p:nvSpPr>
              <p:cNvPr id="65" name="Rectangle 141"/>
              <p:cNvSpPr>
                <a:spLocks noChangeArrowheads="1"/>
              </p:cNvSpPr>
              <p:nvPr/>
            </p:nvSpPr>
            <p:spPr bwMode="auto">
              <a:xfrm>
                <a:off x="3742" y="1568"/>
                <a:ext cx="11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H</a:t>
                </a:r>
              </a:p>
            </p:txBody>
          </p:sp>
        </p:grpSp>
        <p:grpSp>
          <p:nvGrpSpPr>
            <p:cNvPr id="8" name="Group 142"/>
            <p:cNvGrpSpPr>
              <a:grpSpLocks/>
            </p:cNvGrpSpPr>
            <p:nvPr/>
          </p:nvGrpSpPr>
          <p:grpSpPr bwMode="auto">
            <a:xfrm>
              <a:off x="3801" y="2016"/>
              <a:ext cx="1005" cy="660"/>
              <a:chOff x="3801" y="2016"/>
              <a:chExt cx="1005" cy="660"/>
            </a:xfrm>
          </p:grpSpPr>
          <p:grpSp>
            <p:nvGrpSpPr>
              <p:cNvPr id="33" name="Group 143"/>
              <p:cNvGrpSpPr>
                <a:grpSpLocks/>
              </p:cNvGrpSpPr>
              <p:nvPr/>
            </p:nvGrpSpPr>
            <p:grpSpPr bwMode="auto">
              <a:xfrm>
                <a:off x="3999" y="2174"/>
                <a:ext cx="807" cy="502"/>
                <a:chOff x="3999" y="2174"/>
                <a:chExt cx="807" cy="502"/>
              </a:xfrm>
            </p:grpSpPr>
            <p:grpSp>
              <p:nvGrpSpPr>
                <p:cNvPr id="39" name="Group 144"/>
                <p:cNvGrpSpPr>
                  <a:grpSpLocks/>
                </p:cNvGrpSpPr>
                <p:nvPr/>
              </p:nvGrpSpPr>
              <p:grpSpPr bwMode="auto">
                <a:xfrm>
                  <a:off x="3999" y="2174"/>
                  <a:ext cx="460" cy="502"/>
                  <a:chOff x="3999" y="2174"/>
                  <a:chExt cx="460" cy="502"/>
                </a:xfrm>
              </p:grpSpPr>
              <p:sp>
                <p:nvSpPr>
                  <p:cNvPr id="48" name="Line 145"/>
                  <p:cNvSpPr>
                    <a:spLocks noChangeShapeType="1"/>
                  </p:cNvSpPr>
                  <p:nvPr/>
                </p:nvSpPr>
                <p:spPr bwMode="auto">
                  <a:xfrm>
                    <a:off x="4410" y="2368"/>
                    <a:ext cx="0" cy="11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49" name="Rectangle 146"/>
                  <p:cNvSpPr>
                    <a:spLocks noChangeArrowheads="1"/>
                  </p:cNvSpPr>
                  <p:nvPr/>
                </p:nvSpPr>
                <p:spPr bwMode="auto">
                  <a:xfrm>
                    <a:off x="3999" y="2270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N</a:t>
                    </a:r>
                  </a:p>
                </p:txBody>
              </p:sp>
              <p:sp>
                <p:nvSpPr>
                  <p:cNvPr id="50" name="Rectangle 147"/>
                  <p:cNvSpPr>
                    <a:spLocks noChangeArrowheads="1"/>
                  </p:cNvSpPr>
                  <p:nvPr/>
                </p:nvSpPr>
                <p:spPr bwMode="auto">
                  <a:xfrm>
                    <a:off x="4179" y="2174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51" name="Rectangle 148"/>
                  <p:cNvSpPr>
                    <a:spLocks noChangeArrowheads="1"/>
                  </p:cNvSpPr>
                  <p:nvPr/>
                </p:nvSpPr>
                <p:spPr bwMode="auto">
                  <a:xfrm>
                    <a:off x="4349" y="2272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52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4347" y="2466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53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4003" y="2462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C</a:t>
                    </a:r>
                  </a:p>
                </p:txBody>
              </p:sp>
              <p:sp>
                <p:nvSpPr>
                  <p:cNvPr id="54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4177" y="2560"/>
                    <a:ext cx="110" cy="11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lIns="46038" tIns="23812" rIns="46038" bIns="23812">
                    <a:spAutoFit/>
                  </a:bodyPr>
                  <a:lstStyle>
                    <a:lvl1pPr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defTabSz="228600" eaLnBrk="0" hangingPunct="0">
                      <a:spcBef>
                        <a:spcPct val="0"/>
                      </a:spcBef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defTabSz="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4000">
                        <a:solidFill>
                          <a:srgbClr val="660033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>
                      <a:lnSpc>
                        <a:spcPct val="100000"/>
                      </a:lnSpc>
                      <a:buClrTx/>
                      <a:buFontTx/>
                      <a:buNone/>
                    </a:pPr>
                    <a:r>
                      <a:rPr lang="en-US" altLang="tr-TR" sz="900" b="1">
                        <a:solidFill>
                          <a:srgbClr val="063DE8"/>
                        </a:solidFill>
                      </a:rPr>
                      <a:t>N</a:t>
                    </a:r>
                  </a:p>
                </p:txBody>
              </p:sp>
              <p:sp>
                <p:nvSpPr>
                  <p:cNvPr id="55" name="Line 152"/>
                  <p:cNvSpPr>
                    <a:spLocks noChangeShapeType="1"/>
                  </p:cNvSpPr>
                  <p:nvPr/>
                </p:nvSpPr>
                <p:spPr bwMode="auto">
                  <a:xfrm>
                    <a:off x="4396" y="2368"/>
                    <a:ext cx="0" cy="11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56" name="Line 153"/>
                  <p:cNvSpPr>
                    <a:spLocks noChangeShapeType="1"/>
                  </p:cNvSpPr>
                  <p:nvPr/>
                </p:nvSpPr>
                <p:spPr bwMode="auto">
                  <a:xfrm>
                    <a:off x="4056" y="2366"/>
                    <a:ext cx="0" cy="11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57" name="Line 154"/>
                  <p:cNvSpPr>
                    <a:spLocks noChangeShapeType="1"/>
                  </p:cNvSpPr>
                  <p:nvPr/>
                </p:nvSpPr>
                <p:spPr bwMode="auto">
                  <a:xfrm>
                    <a:off x="4088" y="2552"/>
                    <a:ext cx="116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58" name="Line 155"/>
                  <p:cNvSpPr>
                    <a:spLocks noChangeShapeType="1"/>
                  </p:cNvSpPr>
                  <p:nvPr/>
                </p:nvSpPr>
                <p:spPr bwMode="auto">
                  <a:xfrm>
                    <a:off x="4262" y="2248"/>
                    <a:ext cx="116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59" name="Line 15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58" y="2558"/>
                    <a:ext cx="132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  <p:sp>
                <p:nvSpPr>
                  <p:cNvPr id="60" name="Line 1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082" y="2240"/>
                    <a:ext cx="132" cy="54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tr-TR"/>
                  </a:p>
                </p:txBody>
              </p:sp>
            </p:grpSp>
            <p:sp>
              <p:nvSpPr>
                <p:cNvPr id="40" name="Rectangle 158"/>
                <p:cNvSpPr>
                  <a:spLocks noChangeArrowheads="1"/>
                </p:cNvSpPr>
                <p:nvPr/>
              </p:nvSpPr>
              <p:spPr bwMode="auto">
                <a:xfrm>
                  <a:off x="4524" y="2213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N</a:t>
                  </a:r>
                </a:p>
              </p:txBody>
            </p:sp>
            <p:sp>
              <p:nvSpPr>
                <p:cNvPr id="41" name="Rectangle 159"/>
                <p:cNvSpPr>
                  <a:spLocks noChangeArrowheads="1"/>
                </p:cNvSpPr>
                <p:nvPr/>
              </p:nvSpPr>
              <p:spPr bwMode="auto">
                <a:xfrm>
                  <a:off x="4524" y="2523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N</a:t>
                  </a:r>
                </a:p>
              </p:txBody>
            </p:sp>
            <p:sp>
              <p:nvSpPr>
                <p:cNvPr id="42" name="Rectangle 160"/>
                <p:cNvSpPr>
                  <a:spLocks noChangeArrowheads="1"/>
                </p:cNvSpPr>
                <p:nvPr/>
              </p:nvSpPr>
              <p:spPr bwMode="auto">
                <a:xfrm>
                  <a:off x="4644" y="2369"/>
                  <a:ext cx="162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CH</a:t>
                  </a:r>
                </a:p>
              </p:txBody>
            </p:sp>
            <p:sp>
              <p:nvSpPr>
                <p:cNvPr id="43" name="Line 161"/>
                <p:cNvSpPr>
                  <a:spLocks noChangeShapeType="1"/>
                </p:cNvSpPr>
                <p:nvPr/>
              </p:nvSpPr>
              <p:spPr bwMode="auto">
                <a:xfrm flipV="1">
                  <a:off x="4443" y="2265"/>
                  <a:ext cx="106" cy="5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44" name="Line 162"/>
                <p:cNvSpPr>
                  <a:spLocks noChangeShapeType="1"/>
                </p:cNvSpPr>
                <p:nvPr/>
              </p:nvSpPr>
              <p:spPr bwMode="auto">
                <a:xfrm>
                  <a:off x="4439" y="2535"/>
                  <a:ext cx="106" cy="4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45" name="Line 163"/>
                <p:cNvSpPr>
                  <a:spLocks noChangeShapeType="1"/>
                </p:cNvSpPr>
                <p:nvPr/>
              </p:nvSpPr>
              <p:spPr bwMode="auto">
                <a:xfrm>
                  <a:off x="4621" y="2295"/>
                  <a:ext cx="66" cy="8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46" name="Line 164"/>
                <p:cNvSpPr>
                  <a:spLocks noChangeShapeType="1"/>
                </p:cNvSpPr>
                <p:nvPr/>
              </p:nvSpPr>
              <p:spPr bwMode="auto">
                <a:xfrm flipV="1">
                  <a:off x="4615" y="2461"/>
                  <a:ext cx="66" cy="96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47" name="Line 165"/>
                <p:cNvSpPr>
                  <a:spLocks noChangeShapeType="1"/>
                </p:cNvSpPr>
                <p:nvPr/>
              </p:nvSpPr>
              <p:spPr bwMode="auto">
                <a:xfrm>
                  <a:off x="4609" y="2309"/>
                  <a:ext cx="66" cy="8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34" name="Rectangle 166"/>
              <p:cNvSpPr>
                <a:spLocks noChangeArrowheads="1"/>
              </p:cNvSpPr>
              <p:nvPr/>
            </p:nvSpPr>
            <p:spPr bwMode="auto">
              <a:xfrm>
                <a:off x="4175" y="2016"/>
                <a:ext cx="114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O</a:t>
                </a:r>
              </a:p>
              <a:p>
                <a:pPr algn="ctr"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||</a:t>
                </a:r>
              </a:p>
            </p:txBody>
          </p:sp>
          <p:sp>
            <p:nvSpPr>
              <p:cNvPr id="35" name="Rectangle 167"/>
              <p:cNvSpPr>
                <a:spLocks noChangeArrowheads="1"/>
              </p:cNvSpPr>
              <p:nvPr/>
            </p:nvSpPr>
            <p:spPr bwMode="auto">
              <a:xfrm>
                <a:off x="3947" y="2272"/>
                <a:ext cx="11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H</a:t>
                </a:r>
              </a:p>
            </p:txBody>
          </p:sp>
          <p:sp>
            <p:nvSpPr>
              <p:cNvPr id="36" name="Line 168"/>
              <p:cNvSpPr>
                <a:spLocks noChangeShapeType="1"/>
              </p:cNvSpPr>
              <p:nvPr/>
            </p:nvSpPr>
            <p:spPr bwMode="auto">
              <a:xfrm>
                <a:off x="4100" y="2536"/>
                <a:ext cx="10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37" name="Rectangle 169"/>
              <p:cNvSpPr>
                <a:spLocks noChangeArrowheads="1"/>
              </p:cNvSpPr>
              <p:nvPr/>
            </p:nvSpPr>
            <p:spPr bwMode="auto">
              <a:xfrm>
                <a:off x="3801" y="2546"/>
                <a:ext cx="189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H</a:t>
                </a:r>
                <a:r>
                  <a:rPr lang="en-US" altLang="tr-TR" sz="900" b="1" baseline="-25000">
                    <a:solidFill>
                      <a:srgbClr val="063DE8"/>
                    </a:solidFill>
                  </a:rPr>
                  <a:t>2</a:t>
                </a:r>
                <a:r>
                  <a:rPr lang="en-US" altLang="tr-TR" sz="900" b="1">
                    <a:solidFill>
                      <a:srgbClr val="063DE8"/>
                    </a:solidFill>
                  </a:rPr>
                  <a:t>N</a:t>
                </a:r>
              </a:p>
            </p:txBody>
          </p:sp>
          <p:sp>
            <p:nvSpPr>
              <p:cNvPr id="38" name="Line 170"/>
              <p:cNvSpPr>
                <a:spLocks noChangeShapeType="1"/>
              </p:cNvSpPr>
              <p:nvPr/>
            </p:nvSpPr>
            <p:spPr bwMode="auto">
              <a:xfrm flipH="1">
                <a:off x="3968" y="2550"/>
                <a:ext cx="66" cy="3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grpSp>
          <p:nvGrpSpPr>
            <p:cNvPr id="9" name="Group 171"/>
            <p:cNvGrpSpPr>
              <a:grpSpLocks/>
            </p:cNvGrpSpPr>
            <p:nvPr/>
          </p:nvGrpSpPr>
          <p:grpSpPr bwMode="auto">
            <a:xfrm>
              <a:off x="4536" y="2731"/>
              <a:ext cx="771" cy="727"/>
              <a:chOff x="4536" y="2731"/>
              <a:chExt cx="771" cy="727"/>
            </a:xfrm>
          </p:grpSpPr>
          <p:grpSp>
            <p:nvGrpSpPr>
              <p:cNvPr id="10" name="Group 172"/>
              <p:cNvGrpSpPr>
                <a:grpSpLocks/>
              </p:cNvGrpSpPr>
              <p:nvPr/>
            </p:nvGrpSpPr>
            <p:grpSpPr bwMode="auto">
              <a:xfrm>
                <a:off x="4656" y="2884"/>
                <a:ext cx="460" cy="502"/>
                <a:chOff x="4656" y="2884"/>
                <a:chExt cx="460" cy="502"/>
              </a:xfrm>
            </p:grpSpPr>
            <p:sp>
              <p:nvSpPr>
                <p:cNvPr id="20" name="Line 173"/>
                <p:cNvSpPr>
                  <a:spLocks noChangeShapeType="1"/>
                </p:cNvSpPr>
                <p:nvPr/>
              </p:nvSpPr>
              <p:spPr bwMode="auto">
                <a:xfrm>
                  <a:off x="5067" y="3078"/>
                  <a:ext cx="0" cy="11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21" name="Rectangle 174"/>
                <p:cNvSpPr>
                  <a:spLocks noChangeArrowheads="1"/>
                </p:cNvSpPr>
                <p:nvPr/>
              </p:nvSpPr>
              <p:spPr bwMode="auto">
                <a:xfrm>
                  <a:off x="4656" y="2980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N</a:t>
                  </a:r>
                </a:p>
              </p:txBody>
            </p:sp>
            <p:sp>
              <p:nvSpPr>
                <p:cNvPr id="22" name="Rectangle 175"/>
                <p:cNvSpPr>
                  <a:spLocks noChangeArrowheads="1"/>
                </p:cNvSpPr>
                <p:nvPr/>
              </p:nvSpPr>
              <p:spPr bwMode="auto">
                <a:xfrm>
                  <a:off x="4836" y="2884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C</a:t>
                  </a:r>
                </a:p>
              </p:txBody>
            </p:sp>
            <p:sp>
              <p:nvSpPr>
                <p:cNvPr id="23" name="Rectangle 176"/>
                <p:cNvSpPr>
                  <a:spLocks noChangeArrowheads="1"/>
                </p:cNvSpPr>
                <p:nvPr/>
              </p:nvSpPr>
              <p:spPr bwMode="auto">
                <a:xfrm>
                  <a:off x="5006" y="2982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C</a:t>
                  </a:r>
                </a:p>
              </p:txBody>
            </p:sp>
            <p:sp>
              <p:nvSpPr>
                <p:cNvPr id="24" name="Rectangle 177"/>
                <p:cNvSpPr>
                  <a:spLocks noChangeArrowheads="1"/>
                </p:cNvSpPr>
                <p:nvPr/>
              </p:nvSpPr>
              <p:spPr bwMode="auto">
                <a:xfrm>
                  <a:off x="5004" y="3176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C</a:t>
                  </a:r>
                </a:p>
              </p:txBody>
            </p:sp>
            <p:sp>
              <p:nvSpPr>
                <p:cNvPr id="25" name="Rectangle 178"/>
                <p:cNvSpPr>
                  <a:spLocks noChangeArrowheads="1"/>
                </p:cNvSpPr>
                <p:nvPr/>
              </p:nvSpPr>
              <p:spPr bwMode="auto">
                <a:xfrm>
                  <a:off x="4660" y="3172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C</a:t>
                  </a:r>
                </a:p>
              </p:txBody>
            </p:sp>
            <p:sp>
              <p:nvSpPr>
                <p:cNvPr id="26" name="Rectangle 179"/>
                <p:cNvSpPr>
                  <a:spLocks noChangeArrowheads="1"/>
                </p:cNvSpPr>
                <p:nvPr/>
              </p:nvSpPr>
              <p:spPr bwMode="auto">
                <a:xfrm>
                  <a:off x="4834" y="3270"/>
                  <a:ext cx="110" cy="11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46038" tIns="23812" rIns="46038" bIns="23812">
                  <a:spAutoFit/>
                </a:bodyPr>
                <a:lstStyle>
                  <a:lvl1pPr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1pPr>
                  <a:lvl2pPr marL="742950" indent="-28575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2pPr>
                  <a:lvl3pPr marL="11430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3pPr>
                  <a:lvl4pPr marL="16002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4pPr>
                  <a:lvl5pPr marL="2057400" indent="-228600" defTabSz="228600" eaLnBrk="0" hangingPunct="0">
                    <a:spcBef>
                      <a:spcPct val="0"/>
                    </a:spcBef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5pPr>
                  <a:lvl6pPr marL="25146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6pPr>
                  <a:lvl7pPr marL="29718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7pPr>
                  <a:lvl8pPr marL="34290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8pPr>
                  <a:lvl9pPr marL="3886200" indent="-228600" defTabSz="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4000">
                      <a:solidFill>
                        <a:srgbClr val="660033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>
                    <a:lnSpc>
                      <a:spcPct val="100000"/>
                    </a:lnSpc>
                    <a:buClrTx/>
                    <a:buFontTx/>
                    <a:buNone/>
                  </a:pPr>
                  <a:r>
                    <a:rPr lang="en-US" altLang="tr-TR" sz="900" b="1">
                      <a:solidFill>
                        <a:srgbClr val="063DE8"/>
                      </a:solidFill>
                    </a:rPr>
                    <a:t>N</a:t>
                  </a:r>
                </a:p>
              </p:txBody>
            </p:sp>
            <p:sp>
              <p:nvSpPr>
                <p:cNvPr id="27" name="Line 180"/>
                <p:cNvSpPr>
                  <a:spLocks noChangeShapeType="1"/>
                </p:cNvSpPr>
                <p:nvPr/>
              </p:nvSpPr>
              <p:spPr bwMode="auto">
                <a:xfrm>
                  <a:off x="5053" y="3078"/>
                  <a:ext cx="0" cy="11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28" name="Line 181"/>
                <p:cNvSpPr>
                  <a:spLocks noChangeShapeType="1"/>
                </p:cNvSpPr>
                <p:nvPr/>
              </p:nvSpPr>
              <p:spPr bwMode="auto">
                <a:xfrm>
                  <a:off x="4713" y="3076"/>
                  <a:ext cx="0" cy="11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29" name="Line 182"/>
                <p:cNvSpPr>
                  <a:spLocks noChangeShapeType="1"/>
                </p:cNvSpPr>
                <p:nvPr/>
              </p:nvSpPr>
              <p:spPr bwMode="auto">
                <a:xfrm>
                  <a:off x="4745" y="3262"/>
                  <a:ext cx="116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30" name="Line 183"/>
                <p:cNvSpPr>
                  <a:spLocks noChangeShapeType="1"/>
                </p:cNvSpPr>
                <p:nvPr/>
              </p:nvSpPr>
              <p:spPr bwMode="auto">
                <a:xfrm>
                  <a:off x="4919" y="2958"/>
                  <a:ext cx="116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31" name="Line 184"/>
                <p:cNvSpPr>
                  <a:spLocks noChangeShapeType="1"/>
                </p:cNvSpPr>
                <p:nvPr/>
              </p:nvSpPr>
              <p:spPr bwMode="auto">
                <a:xfrm flipH="1">
                  <a:off x="4915" y="3268"/>
                  <a:ext cx="132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32" name="Line 185"/>
                <p:cNvSpPr>
                  <a:spLocks noChangeShapeType="1"/>
                </p:cNvSpPr>
                <p:nvPr/>
              </p:nvSpPr>
              <p:spPr bwMode="auto">
                <a:xfrm flipH="1">
                  <a:off x="4739" y="2950"/>
                  <a:ext cx="132" cy="54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  <p:sp>
            <p:nvSpPr>
              <p:cNvPr id="11" name="Rectangle 186"/>
              <p:cNvSpPr>
                <a:spLocks noChangeArrowheads="1"/>
              </p:cNvSpPr>
              <p:nvPr/>
            </p:nvSpPr>
            <p:spPr bwMode="auto">
              <a:xfrm>
                <a:off x="4836" y="3343"/>
                <a:ext cx="110" cy="1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endParaRPr lang="tr-TR" altLang="tr-TR"/>
              </a:p>
            </p:txBody>
          </p:sp>
          <p:sp>
            <p:nvSpPr>
              <p:cNvPr id="12" name="Rectangle 187"/>
              <p:cNvSpPr>
                <a:spLocks noChangeArrowheads="1"/>
              </p:cNvSpPr>
              <p:nvPr/>
            </p:nvSpPr>
            <p:spPr bwMode="auto">
              <a:xfrm>
                <a:off x="4536" y="3252"/>
                <a:ext cx="114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O</a:t>
                </a:r>
              </a:p>
            </p:txBody>
          </p:sp>
          <p:sp>
            <p:nvSpPr>
              <p:cNvPr id="13" name="Line 188"/>
              <p:cNvSpPr>
                <a:spLocks noChangeShapeType="1"/>
              </p:cNvSpPr>
              <p:nvPr/>
            </p:nvSpPr>
            <p:spPr bwMode="auto">
              <a:xfrm flipH="1">
                <a:off x="4615" y="3248"/>
                <a:ext cx="74" cy="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4" name="Line 189"/>
              <p:cNvSpPr>
                <a:spLocks noChangeShapeType="1"/>
              </p:cNvSpPr>
              <p:nvPr/>
            </p:nvSpPr>
            <p:spPr bwMode="auto">
              <a:xfrm flipH="1">
                <a:off x="4625" y="3268"/>
                <a:ext cx="78" cy="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15" name="Rectangle 190"/>
              <p:cNvSpPr>
                <a:spLocks noChangeArrowheads="1"/>
              </p:cNvSpPr>
              <p:nvPr/>
            </p:nvSpPr>
            <p:spPr bwMode="auto">
              <a:xfrm>
                <a:off x="4610" y="2981"/>
                <a:ext cx="11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H</a:t>
                </a:r>
              </a:p>
            </p:txBody>
          </p:sp>
          <p:sp>
            <p:nvSpPr>
              <p:cNvPr id="16" name="Rectangle 191"/>
              <p:cNvSpPr>
                <a:spLocks noChangeArrowheads="1"/>
              </p:cNvSpPr>
              <p:nvPr/>
            </p:nvSpPr>
            <p:spPr bwMode="auto">
              <a:xfrm>
                <a:off x="5054" y="3177"/>
                <a:ext cx="110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H</a:t>
                </a:r>
              </a:p>
            </p:txBody>
          </p:sp>
          <p:sp>
            <p:nvSpPr>
              <p:cNvPr id="17" name="Rectangle 192"/>
              <p:cNvSpPr>
                <a:spLocks noChangeArrowheads="1"/>
              </p:cNvSpPr>
              <p:nvPr/>
            </p:nvSpPr>
            <p:spPr bwMode="auto">
              <a:xfrm>
                <a:off x="4838" y="2731"/>
                <a:ext cx="114" cy="2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O</a:t>
                </a:r>
              </a:p>
              <a:p>
                <a:pPr algn="ctr"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||</a:t>
                </a:r>
              </a:p>
            </p:txBody>
          </p:sp>
          <p:sp>
            <p:nvSpPr>
              <p:cNvPr id="18" name="Rectangle 193"/>
              <p:cNvSpPr>
                <a:spLocks noChangeArrowheads="1"/>
              </p:cNvSpPr>
              <p:nvPr/>
            </p:nvSpPr>
            <p:spPr bwMode="auto">
              <a:xfrm>
                <a:off x="5118" y="2853"/>
                <a:ext cx="189" cy="1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46038" tIns="23812" rIns="46038" bIns="23812">
                <a:spAutoFit/>
              </a:bodyPr>
              <a:lstStyle>
                <a:lvl1pPr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1pPr>
                <a:lvl2pPr marL="742950" indent="-28575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2pPr>
                <a:lvl3pPr marL="11430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3pPr>
                <a:lvl4pPr marL="16002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4pPr>
                <a:lvl5pPr marL="2057400" indent="-228600" defTabSz="228600" eaLnBrk="0" hangingPunct="0">
                  <a:spcBef>
                    <a:spcPct val="0"/>
                  </a:spcBef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5pPr>
                <a:lvl6pPr marL="25146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6pPr>
                <a:lvl7pPr marL="29718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7pPr>
                <a:lvl8pPr marL="34290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8pPr>
                <a:lvl9pPr marL="3886200" indent="-228600" defTabSz="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rgbClr val="660033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buClrTx/>
                  <a:buFontTx/>
                  <a:buNone/>
                </a:pPr>
                <a:r>
                  <a:rPr lang="en-US" altLang="tr-TR" sz="900" b="1">
                    <a:solidFill>
                      <a:srgbClr val="063DE8"/>
                    </a:solidFill>
                  </a:rPr>
                  <a:t>CH</a:t>
                </a:r>
                <a:r>
                  <a:rPr lang="en-US" altLang="tr-TR" sz="900" b="1" baseline="-25000">
                    <a:solidFill>
                      <a:srgbClr val="063DE8"/>
                    </a:solidFill>
                  </a:rPr>
                  <a:t>3</a:t>
                </a:r>
              </a:p>
            </p:txBody>
          </p:sp>
          <p:sp>
            <p:nvSpPr>
              <p:cNvPr id="19" name="Line 194"/>
              <p:cNvSpPr>
                <a:spLocks noChangeShapeType="1"/>
              </p:cNvSpPr>
              <p:nvPr/>
            </p:nvSpPr>
            <p:spPr bwMode="auto">
              <a:xfrm flipH="1">
                <a:off x="5085" y="2943"/>
                <a:ext cx="74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41800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DNA’nın</a:t>
            </a:r>
            <a:r>
              <a:rPr lang="en-US" dirty="0" smtClean="0"/>
              <a:t> </a:t>
            </a:r>
            <a:r>
              <a:rPr lang="en-US" dirty="0" err="1" smtClean="0"/>
              <a:t>Sekonder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	Watson-Crick DNA </a:t>
            </a:r>
            <a:r>
              <a:rPr lang="en-US" dirty="0" err="1"/>
              <a:t>modeli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dünyasındaki</a:t>
            </a:r>
            <a:r>
              <a:rPr lang="en-US" dirty="0"/>
              <a:t> en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gelişmelerden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1953 </a:t>
            </a:r>
            <a:r>
              <a:rPr lang="en-US" dirty="0" err="1"/>
              <a:t>yılında</a:t>
            </a:r>
            <a:r>
              <a:rPr lang="en-US" dirty="0"/>
              <a:t> James Watson </a:t>
            </a:r>
            <a:r>
              <a:rPr lang="en-US" dirty="0" err="1"/>
              <a:t>ve</a:t>
            </a:r>
            <a:r>
              <a:rPr lang="en-US" dirty="0"/>
              <a:t> Francis Crick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DNA’nın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boyutlu</a:t>
            </a:r>
            <a:r>
              <a:rPr lang="en-US" dirty="0"/>
              <a:t> </a:t>
            </a:r>
            <a:r>
              <a:rPr lang="en-US" dirty="0" err="1"/>
              <a:t>yapısının</a:t>
            </a:r>
            <a:r>
              <a:rPr lang="en-US" dirty="0"/>
              <a:t> </a:t>
            </a:r>
            <a:r>
              <a:rPr lang="en-US" dirty="0" err="1"/>
              <a:t>aydınlatılmasıdır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Watson </a:t>
            </a:r>
            <a:r>
              <a:rPr lang="en-US" dirty="0" err="1"/>
              <a:t>ve</a:t>
            </a:r>
            <a:r>
              <a:rPr lang="en-US" dirty="0"/>
              <a:t> Crick, </a:t>
            </a:r>
            <a:r>
              <a:rPr lang="en-US" dirty="0" err="1"/>
              <a:t>DNA’nın</a:t>
            </a:r>
            <a:r>
              <a:rPr lang="en-US" dirty="0"/>
              <a:t> x-</a:t>
            </a:r>
            <a:r>
              <a:rPr lang="en-US" dirty="0" err="1"/>
              <a:t>ışınları</a:t>
            </a:r>
            <a:r>
              <a:rPr lang="en-US" dirty="0"/>
              <a:t> </a:t>
            </a:r>
            <a:r>
              <a:rPr lang="en-US" dirty="0" err="1"/>
              <a:t>kırınım</a:t>
            </a:r>
            <a:r>
              <a:rPr lang="en-US" dirty="0"/>
              <a:t> </a:t>
            </a:r>
            <a:r>
              <a:rPr lang="en-US" dirty="0" err="1"/>
              <a:t>şemasını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Rosalind Franklin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çekilmiş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fotoğrafları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, </a:t>
            </a:r>
            <a:r>
              <a:rPr lang="en-US" dirty="0" err="1"/>
              <a:t>DNA’nın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boyutlu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model </a:t>
            </a:r>
            <a:r>
              <a:rPr lang="en-US" dirty="0" err="1"/>
              <a:t>geliştirmişlerdir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0213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DNA </a:t>
            </a:r>
            <a:r>
              <a:rPr lang="en-US" dirty="0" err="1" smtClean="0"/>
              <a:t>Replikasyonu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Hücre</a:t>
            </a:r>
            <a:r>
              <a:rPr lang="en-US" dirty="0"/>
              <a:t> </a:t>
            </a:r>
            <a:r>
              <a:rPr lang="en-US" dirty="0" err="1"/>
              <a:t>bölünmesi</a:t>
            </a:r>
            <a:r>
              <a:rPr lang="en-US" dirty="0"/>
              <a:t> </a:t>
            </a:r>
            <a:r>
              <a:rPr lang="en-US" dirty="0" err="1"/>
              <a:t>öncesinde</a:t>
            </a:r>
            <a:r>
              <a:rPr lang="en-US" dirty="0"/>
              <a:t> </a:t>
            </a:r>
            <a:r>
              <a:rPr lang="en-US" dirty="0" err="1"/>
              <a:t>çift</a:t>
            </a:r>
            <a:r>
              <a:rPr lang="en-US" dirty="0"/>
              <a:t> </a:t>
            </a:r>
            <a:r>
              <a:rPr lang="en-US" dirty="0" err="1"/>
              <a:t>sarmallı</a:t>
            </a:r>
            <a:r>
              <a:rPr lang="en-US" dirty="0"/>
              <a:t> </a:t>
            </a:r>
            <a:r>
              <a:rPr lang="en-US" dirty="0" err="1"/>
              <a:t>DNA'nın</a:t>
            </a:r>
            <a:r>
              <a:rPr lang="en-US" dirty="0"/>
              <a:t> </a:t>
            </a:r>
            <a:r>
              <a:rPr lang="en-US" dirty="0" err="1"/>
              <a:t>kopyalanması</a:t>
            </a:r>
            <a:r>
              <a:rPr lang="en-US" dirty="0"/>
              <a:t> </a:t>
            </a:r>
            <a:r>
              <a:rPr lang="en-US" dirty="0" err="1"/>
              <a:t>işlemidir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zincirler</a:t>
            </a:r>
            <a:r>
              <a:rPr lang="en-US" dirty="0"/>
              <a:t> </a:t>
            </a:r>
            <a:r>
              <a:rPr lang="en-US" dirty="0" err="1"/>
              <a:t>kalıp</a:t>
            </a:r>
            <a:r>
              <a:rPr lang="en-US" dirty="0"/>
              <a:t> </a:t>
            </a:r>
            <a:r>
              <a:rPr lang="en-US" dirty="0" err="1"/>
              <a:t>DNA’nın</a:t>
            </a:r>
            <a:r>
              <a:rPr lang="en-US" dirty="0"/>
              <a:t> </a:t>
            </a:r>
            <a:r>
              <a:rPr lang="en-US" dirty="0" err="1"/>
              <a:t>komplementeri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sentezlenir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çift</a:t>
            </a:r>
            <a:r>
              <a:rPr lang="en-US" dirty="0"/>
              <a:t> </a:t>
            </a:r>
            <a:r>
              <a:rPr lang="en-US" dirty="0" err="1"/>
              <a:t>sarmallarda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eski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de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sentezlenmiş</a:t>
            </a:r>
            <a:r>
              <a:rPr lang="en-US" dirty="0"/>
              <a:t> </a:t>
            </a:r>
            <a:r>
              <a:rPr lang="en-US" dirty="0" err="1"/>
              <a:t>zincirler</a:t>
            </a:r>
            <a:r>
              <a:rPr lang="en-US" dirty="0"/>
              <a:t> </a:t>
            </a:r>
            <a:r>
              <a:rPr lang="en-US" dirty="0" err="1"/>
              <a:t>bulunur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846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DNA </a:t>
            </a:r>
            <a:r>
              <a:rPr lang="en-US" dirty="0" err="1" smtClean="0"/>
              <a:t>Türleri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Fizyolojik</a:t>
            </a:r>
            <a:r>
              <a:rPr lang="en-US" dirty="0"/>
              <a:t> </a:t>
            </a:r>
            <a:r>
              <a:rPr lang="en-US" dirty="0" err="1"/>
              <a:t>şartlarda</a:t>
            </a:r>
            <a:r>
              <a:rPr lang="en-US" dirty="0"/>
              <a:t> hakim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konformasyon</a:t>
            </a:r>
            <a:r>
              <a:rPr lang="en-US" dirty="0"/>
              <a:t> </a:t>
            </a:r>
            <a:r>
              <a:rPr lang="en-US" dirty="0" err="1"/>
              <a:t>sağ</a:t>
            </a:r>
            <a:r>
              <a:rPr lang="en-US" dirty="0"/>
              <a:t> </a:t>
            </a:r>
            <a:r>
              <a:rPr lang="en-US" dirty="0" err="1"/>
              <a:t>sarmal</a:t>
            </a:r>
            <a:r>
              <a:rPr lang="en-US" dirty="0"/>
              <a:t> </a:t>
            </a:r>
            <a:r>
              <a:rPr lang="en-US" dirty="0" err="1"/>
              <a:t>yapıda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B </a:t>
            </a:r>
            <a:r>
              <a:rPr lang="en-US" dirty="0" err="1"/>
              <a:t>konformasyonudur</a:t>
            </a:r>
            <a:r>
              <a:rPr lang="en-US" dirty="0"/>
              <a:t>.</a:t>
            </a:r>
          </a:p>
          <a:p>
            <a:r>
              <a:rPr lang="en-US" dirty="0" err="1"/>
              <a:t>Yine</a:t>
            </a:r>
            <a:r>
              <a:rPr lang="en-US" dirty="0"/>
              <a:t> </a:t>
            </a:r>
            <a:r>
              <a:rPr lang="en-US" dirty="0" err="1"/>
              <a:t>sağ</a:t>
            </a:r>
            <a:r>
              <a:rPr lang="en-US" dirty="0"/>
              <a:t> </a:t>
            </a:r>
            <a:r>
              <a:rPr lang="en-US" dirty="0" err="1"/>
              <a:t>sarmal</a:t>
            </a:r>
            <a:r>
              <a:rPr lang="en-US" dirty="0"/>
              <a:t> </a:t>
            </a:r>
            <a:r>
              <a:rPr lang="en-US" dirty="0" err="1"/>
              <a:t>yapısında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A-DNA, B-</a:t>
            </a:r>
            <a:r>
              <a:rPr lang="en-US" dirty="0" err="1"/>
              <a:t>DNA’ya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biraz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sıkışık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moleküldür</a:t>
            </a:r>
            <a:r>
              <a:rPr lang="en-US" dirty="0"/>
              <a:t>. </a:t>
            </a:r>
            <a:r>
              <a:rPr lang="en-US" dirty="0" err="1"/>
              <a:t>Bağıl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%75’in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düşerse</a:t>
            </a:r>
            <a:r>
              <a:rPr lang="en-US" dirty="0"/>
              <a:t> B </a:t>
            </a:r>
            <a:r>
              <a:rPr lang="en-US" dirty="0" err="1"/>
              <a:t>konformasyonu</a:t>
            </a:r>
            <a:r>
              <a:rPr lang="en-US" dirty="0"/>
              <a:t> A </a:t>
            </a:r>
            <a:r>
              <a:rPr lang="en-US" dirty="0" err="1"/>
              <a:t>konformasyonuna</a:t>
            </a:r>
            <a:r>
              <a:rPr lang="en-US" dirty="0"/>
              <a:t> </a:t>
            </a:r>
            <a:r>
              <a:rPr lang="en-US" dirty="0" err="1" smtClean="0"/>
              <a:t>dönüşür</a:t>
            </a:r>
            <a:r>
              <a:rPr lang="en-US" dirty="0" smtClean="0"/>
              <a:t>.</a:t>
            </a:r>
          </a:p>
          <a:p>
            <a:r>
              <a:rPr lang="tr-TR" altLang="tr-TR" dirty="0"/>
              <a:t>Z-DNA sol vida yönünde yapılanmış bir sarmaldır. Burada bazlar zikzak çizmiş gibi görünürler. Bu formun doğada bulunup bulunmadığı henüz bilinmiyor</a:t>
            </a:r>
            <a:r>
              <a:rPr lang="tr-TR" altLang="tr-TR" dirty="0" smtClean="0"/>
              <a:t>.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264301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DNA’nın</a:t>
            </a:r>
            <a:r>
              <a:rPr lang="en-US" dirty="0" smtClean="0"/>
              <a:t> </a:t>
            </a:r>
            <a:r>
              <a:rPr lang="en-US" dirty="0" err="1" smtClean="0"/>
              <a:t>Kimyasal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cs typeface="Times New Roman" panose="02020603050405020304" pitchFamily="18" charset="0"/>
              </a:rPr>
              <a:t>Çift </a:t>
            </a:r>
            <a:r>
              <a:rPr lang="tr-TR" altLang="tr-TR" dirty="0" err="1">
                <a:cs typeface="Times New Roman" panose="02020603050405020304" pitchFamily="18" charset="0"/>
              </a:rPr>
              <a:t>heliks</a:t>
            </a:r>
            <a:r>
              <a:rPr lang="tr-TR" altLang="tr-TR" dirty="0">
                <a:cs typeface="Times New Roman" panose="02020603050405020304" pitchFamily="18" charset="0"/>
              </a:rPr>
              <a:t> yapılı DNA, </a:t>
            </a:r>
            <a:r>
              <a:rPr lang="tr-TR" altLang="tr-TR" dirty="0" err="1">
                <a:cs typeface="Times New Roman" panose="02020603050405020304" pitchFamily="18" charset="0"/>
              </a:rPr>
              <a:t>denatüre</a:t>
            </a:r>
            <a:r>
              <a:rPr lang="tr-TR" altLang="tr-TR" dirty="0">
                <a:cs typeface="Times New Roman" panose="02020603050405020304" pitchFamily="18" charset="0"/>
              </a:rPr>
              <a:t> edilebilir ve </a:t>
            </a:r>
            <a:r>
              <a:rPr lang="tr-TR" altLang="tr-TR" dirty="0" err="1">
                <a:cs typeface="Times New Roman" panose="02020603050405020304" pitchFamily="18" charset="0"/>
              </a:rPr>
              <a:t>denatüre</a:t>
            </a:r>
            <a:r>
              <a:rPr lang="tr-TR" altLang="tr-TR" dirty="0">
                <a:cs typeface="Times New Roman" panose="02020603050405020304" pitchFamily="18" charset="0"/>
              </a:rPr>
              <a:t> olan DNA </a:t>
            </a:r>
            <a:r>
              <a:rPr lang="tr-TR" altLang="tr-TR" dirty="0" err="1">
                <a:cs typeface="Times New Roman" panose="02020603050405020304" pitchFamily="18" charset="0"/>
              </a:rPr>
              <a:t>renatüre</a:t>
            </a:r>
            <a:r>
              <a:rPr lang="tr-TR" altLang="tr-TR" dirty="0"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cs typeface="Times New Roman" panose="02020603050405020304" pitchFamily="18" charset="0"/>
              </a:rPr>
              <a:t>olabilir</a:t>
            </a:r>
            <a:r>
              <a:rPr lang="tr-TR" altLang="tr-TR" dirty="0" smtClean="0"/>
              <a:t>.</a:t>
            </a:r>
            <a:endParaRPr lang="tr-TR" altLang="tr-TR" dirty="0"/>
          </a:p>
          <a:p>
            <a:r>
              <a:rPr lang="tr-TR" altLang="tr-TR" dirty="0">
                <a:cs typeface="Times New Roman" panose="02020603050405020304" pitchFamily="18" charset="0"/>
              </a:rPr>
              <a:t>Farklı türlere ait DNA’lar </a:t>
            </a:r>
            <a:r>
              <a:rPr lang="tr-TR" altLang="tr-TR" dirty="0" err="1">
                <a:cs typeface="Times New Roman" panose="02020603050405020304" pitchFamily="18" charset="0"/>
              </a:rPr>
              <a:t>hibridler</a:t>
            </a:r>
            <a:r>
              <a:rPr lang="tr-TR" altLang="tr-TR" dirty="0">
                <a:cs typeface="Times New Roman" panose="02020603050405020304" pitchFamily="18" charset="0"/>
              </a:rPr>
              <a:t> (melezler) </a:t>
            </a:r>
            <a:r>
              <a:rPr lang="tr-TR" altLang="tr-TR" dirty="0" smtClean="0">
                <a:cs typeface="Times New Roman" panose="02020603050405020304" pitchFamily="18" charset="0"/>
              </a:rPr>
              <a:t>oluşturabilirler.</a:t>
            </a:r>
            <a:r>
              <a:rPr lang="tr-TR" altLang="tr-TR" dirty="0" smtClean="0"/>
              <a:t> </a:t>
            </a:r>
            <a:endParaRPr lang="tr-TR" altLang="tr-TR" dirty="0"/>
          </a:p>
          <a:p>
            <a:r>
              <a:rPr lang="tr-TR" altLang="tr-TR" dirty="0">
                <a:cs typeface="Times New Roman" panose="02020603050405020304" pitchFamily="18" charset="0"/>
              </a:rPr>
              <a:t>DNA, </a:t>
            </a:r>
            <a:r>
              <a:rPr lang="tr-TR" altLang="tr-TR" dirty="0" err="1">
                <a:cs typeface="Times New Roman" panose="02020603050405020304" pitchFamily="18" charset="0"/>
              </a:rPr>
              <a:t>enzimatik</a:t>
            </a:r>
            <a:r>
              <a:rPr lang="tr-TR" altLang="tr-TR" dirty="0">
                <a:cs typeface="Times New Roman" panose="02020603050405020304" pitchFamily="18" charset="0"/>
              </a:rPr>
              <a:t> olmayan transformasyona </a:t>
            </a:r>
            <a:r>
              <a:rPr lang="tr-TR" altLang="tr-TR" dirty="0" smtClean="0">
                <a:cs typeface="Times New Roman" panose="02020603050405020304" pitchFamily="18" charset="0"/>
              </a:rPr>
              <a:t>uğrayabilir</a:t>
            </a:r>
            <a:r>
              <a:rPr lang="tr-TR" altLang="tr-TR" dirty="0" smtClean="0"/>
              <a:t>.</a:t>
            </a:r>
            <a:endParaRPr lang="tr-TR" altLang="tr-TR" dirty="0"/>
          </a:p>
          <a:p>
            <a:r>
              <a:rPr lang="tr-TR" altLang="tr-TR" dirty="0">
                <a:cs typeface="Times New Roman" panose="02020603050405020304" pitchFamily="18" charset="0"/>
              </a:rPr>
              <a:t>DNA moleküllerindeki belli </a:t>
            </a:r>
            <a:r>
              <a:rPr lang="tr-TR" altLang="tr-TR" dirty="0" err="1">
                <a:cs typeface="Times New Roman" panose="02020603050405020304" pitchFamily="18" charset="0"/>
              </a:rPr>
              <a:t>nükleotit</a:t>
            </a:r>
            <a:r>
              <a:rPr lang="tr-TR" altLang="tr-TR" dirty="0">
                <a:cs typeface="Times New Roman" panose="02020603050405020304" pitchFamily="18" charset="0"/>
              </a:rPr>
              <a:t> bazları, sıklıkla </a:t>
            </a:r>
            <a:r>
              <a:rPr lang="tr-TR" altLang="tr-TR" dirty="0" err="1">
                <a:cs typeface="Times New Roman" panose="02020603050405020304" pitchFamily="18" charset="0"/>
              </a:rPr>
              <a:t>enzimatik</a:t>
            </a:r>
            <a:r>
              <a:rPr lang="tr-TR" altLang="tr-TR" dirty="0">
                <a:cs typeface="Times New Roman" panose="02020603050405020304" pitchFamily="18" charset="0"/>
              </a:rPr>
              <a:t> olarak </a:t>
            </a:r>
            <a:r>
              <a:rPr lang="tr-TR" altLang="tr-TR" dirty="0" err="1" smtClean="0">
                <a:cs typeface="Times New Roman" panose="02020603050405020304" pitchFamily="18" charset="0"/>
              </a:rPr>
              <a:t>metillenirler</a:t>
            </a:r>
            <a:r>
              <a:rPr lang="tr-TR" altLang="tr-TR" dirty="0" smtClean="0"/>
              <a:t>.</a:t>
            </a:r>
            <a:endParaRPr lang="tr-TR" altLang="tr-T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36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err="1" smtClean="0"/>
              <a:t>DNA’nın</a:t>
            </a:r>
            <a:r>
              <a:rPr lang="en-US" sz="3600" dirty="0" smtClean="0"/>
              <a:t> </a:t>
            </a:r>
            <a:r>
              <a:rPr lang="en-US" sz="3600" dirty="0" err="1" smtClean="0"/>
              <a:t>Denatürasyonu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en-US" sz="3600" dirty="0" smtClean="0"/>
              <a:t> </a:t>
            </a:r>
            <a:r>
              <a:rPr lang="en-US" sz="3600" dirty="0" err="1" smtClean="0"/>
              <a:t>Renatürasyonu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539" y="1600200"/>
            <a:ext cx="8779131" cy="4525963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§"/>
            </a:pPr>
            <a:r>
              <a:rPr lang="en-US" sz="2300" dirty="0" err="1" smtClean="0">
                <a:latin typeface="Calibri"/>
                <a:cs typeface="Calibri"/>
              </a:rPr>
              <a:t>Polinükleotitler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arasındaki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fosfodiester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bağı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kopmadan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bazlar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arasındaki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hidrojen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bağlarının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kırılması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ve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iki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sarmalın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birbirinden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ayrılması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olayına</a:t>
            </a:r>
            <a:r>
              <a:rPr lang="en-US" sz="2300" dirty="0" smtClean="0">
                <a:latin typeface="Calibri"/>
                <a:cs typeface="Calibri"/>
              </a:rPr>
              <a:t> DNA' </a:t>
            </a:r>
            <a:r>
              <a:rPr lang="en-US" sz="2300" dirty="0" err="1" smtClean="0">
                <a:latin typeface="Calibri"/>
                <a:cs typeface="Calibri"/>
              </a:rPr>
              <a:t>nın</a:t>
            </a:r>
            <a:r>
              <a:rPr lang="en-US" sz="2300" dirty="0" smtClean="0">
                <a:latin typeface="Calibri"/>
                <a:cs typeface="Calibri"/>
              </a:rPr>
              <a:t> </a:t>
            </a:r>
            <a:r>
              <a:rPr lang="en-US" sz="2300" dirty="0" err="1" smtClean="0">
                <a:latin typeface="Calibri"/>
                <a:cs typeface="Calibri"/>
              </a:rPr>
              <a:t>denatürasyonu</a:t>
            </a:r>
            <a:r>
              <a:rPr lang="en-US" sz="2300" dirty="0" smtClean="0">
                <a:latin typeface="Calibri"/>
                <a:cs typeface="Calibri"/>
              </a:rPr>
              <a:t>  </a:t>
            </a:r>
            <a:r>
              <a:rPr lang="en-US" sz="2300" dirty="0" err="1" smtClean="0">
                <a:latin typeface="Calibri"/>
                <a:cs typeface="Calibri"/>
              </a:rPr>
              <a:t>denmektedir</a:t>
            </a:r>
            <a:r>
              <a:rPr lang="en-US" sz="2300" dirty="0" smtClean="0">
                <a:latin typeface="Calibri"/>
                <a:cs typeface="Calibri"/>
              </a:rPr>
              <a:t>. </a:t>
            </a:r>
          </a:p>
          <a:p>
            <a:pPr>
              <a:buSzPct val="55000"/>
              <a:buFont typeface="Wingdings" charset="2"/>
              <a:buChar char="§"/>
            </a:pPr>
            <a:r>
              <a:rPr lang="en-US" altLang="tr-TR" sz="2300" dirty="0" smtClean="0">
                <a:latin typeface="Calibri"/>
                <a:cs typeface="Calibri"/>
              </a:rPr>
              <a:t>DNA, pH </a:t>
            </a:r>
            <a:r>
              <a:rPr lang="en-US" altLang="tr-TR" sz="2300" dirty="0" err="1" smtClean="0">
                <a:latin typeface="Calibri"/>
                <a:cs typeface="Calibri"/>
              </a:rPr>
              <a:t>değişmesi</a:t>
            </a:r>
            <a:r>
              <a:rPr lang="en-US" altLang="tr-TR" sz="2300" dirty="0" smtClean="0">
                <a:latin typeface="Calibri"/>
                <a:cs typeface="Calibri"/>
              </a:rPr>
              <a:t>, </a:t>
            </a:r>
            <a:r>
              <a:rPr lang="en-US" altLang="tr-TR" sz="2300" dirty="0" err="1" smtClean="0">
                <a:latin typeface="Calibri"/>
                <a:cs typeface="Calibri"/>
              </a:rPr>
              <a:t>sıcaklığın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artması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ve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bazı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reaktifler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ile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deneturasyona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uğrayabilir</a:t>
            </a:r>
            <a:r>
              <a:rPr lang="en-US" altLang="tr-TR" sz="2300" dirty="0" smtClean="0">
                <a:latin typeface="Calibri"/>
                <a:cs typeface="Calibri"/>
              </a:rPr>
              <a:t>. </a:t>
            </a:r>
            <a:r>
              <a:rPr lang="en-US" altLang="tr-TR" sz="2300" dirty="0" err="1" smtClean="0">
                <a:latin typeface="Calibri"/>
                <a:cs typeface="Calibri"/>
              </a:rPr>
              <a:t>Kuvvetli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asitler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ya</a:t>
            </a:r>
            <a:r>
              <a:rPr lang="en-US" altLang="tr-TR" sz="2300" dirty="0" smtClean="0">
                <a:latin typeface="Calibri"/>
                <a:cs typeface="Calibri"/>
              </a:rPr>
              <a:t> da </a:t>
            </a:r>
            <a:r>
              <a:rPr lang="en-US" altLang="tr-TR" sz="2300" dirty="0" err="1" smtClean="0">
                <a:latin typeface="Calibri"/>
                <a:cs typeface="Calibri"/>
              </a:rPr>
              <a:t>bazlar</a:t>
            </a:r>
            <a:r>
              <a:rPr lang="en-US" altLang="tr-TR" sz="2300" dirty="0" smtClean="0">
                <a:latin typeface="Calibri"/>
                <a:cs typeface="Calibri"/>
              </a:rPr>
              <a:t>, DNA </a:t>
            </a:r>
            <a:r>
              <a:rPr lang="en-US" altLang="tr-TR" sz="2300" dirty="0" err="1" smtClean="0">
                <a:latin typeface="Calibri"/>
                <a:cs typeface="Calibri"/>
              </a:rPr>
              <a:t>yapısında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bulunan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nötr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heterosiklik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bazların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iyonik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yükler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kazanmasına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yol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açar</a:t>
            </a:r>
            <a:r>
              <a:rPr lang="en-US" altLang="tr-TR" sz="2300" dirty="0" smtClean="0">
                <a:latin typeface="Calibri"/>
                <a:cs typeface="Calibri"/>
              </a:rPr>
              <a:t>. </a:t>
            </a:r>
            <a:endParaRPr lang="tr-TR" altLang="tr-TR" sz="2300" dirty="0" smtClean="0">
              <a:latin typeface="Calibri"/>
              <a:cs typeface="Calibri"/>
            </a:endParaRPr>
          </a:p>
          <a:p>
            <a:pPr>
              <a:buSzPct val="55000"/>
              <a:buFont typeface="Wingdings" charset="2"/>
              <a:buChar char="§"/>
            </a:pPr>
            <a:r>
              <a:rPr lang="en-US" altLang="tr-TR" sz="2300" dirty="0" smtClean="0">
                <a:latin typeface="Calibri"/>
                <a:cs typeface="Calibri"/>
              </a:rPr>
              <a:t>Bu </a:t>
            </a:r>
            <a:r>
              <a:rPr lang="en-US" altLang="tr-TR" sz="2300" dirty="0" err="1" smtClean="0">
                <a:latin typeface="Calibri"/>
                <a:cs typeface="Calibri"/>
              </a:rPr>
              <a:t>yükler</a:t>
            </a:r>
            <a:r>
              <a:rPr lang="en-US" altLang="tr-TR" sz="2300" dirty="0" smtClean="0">
                <a:latin typeface="Calibri"/>
                <a:cs typeface="Calibri"/>
              </a:rPr>
              <a:t>, </a:t>
            </a:r>
            <a:r>
              <a:rPr lang="en-US" altLang="tr-TR" sz="2300" dirty="0" err="1" smtClean="0">
                <a:latin typeface="Calibri"/>
                <a:cs typeface="Calibri"/>
              </a:rPr>
              <a:t>etkin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hidrojen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bağı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oluşumu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için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gerekli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olan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bazlığı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r>
              <a:rPr lang="en-US" altLang="tr-TR" sz="2300" dirty="0" err="1" smtClean="0">
                <a:latin typeface="Calibri"/>
                <a:cs typeface="Calibri"/>
              </a:rPr>
              <a:t>etkiler</a:t>
            </a:r>
            <a:r>
              <a:rPr lang="en-US" altLang="tr-TR" sz="2300" dirty="0" smtClean="0">
                <a:latin typeface="Calibri"/>
                <a:cs typeface="Calibri"/>
              </a:rPr>
              <a:t>.</a:t>
            </a:r>
            <a:endParaRPr lang="tr-TR" altLang="tr-TR" sz="2300" dirty="0" smtClean="0">
              <a:latin typeface="Calibri"/>
              <a:cs typeface="Calibri"/>
            </a:endParaRPr>
          </a:p>
          <a:p>
            <a:pPr>
              <a:buSzPct val="55000"/>
              <a:buFont typeface="Wingdings" charset="2"/>
              <a:buChar char="§"/>
            </a:pPr>
            <a:r>
              <a:rPr lang="tr-TR" altLang="tr-TR" sz="2300" dirty="0" smtClean="0">
                <a:latin typeface="Calibri"/>
                <a:cs typeface="Calibri"/>
              </a:rPr>
              <a:t>Bir DNA molekülünün </a:t>
            </a:r>
            <a:r>
              <a:rPr lang="tr-TR" altLang="tr-TR" sz="2300" b="1" dirty="0" err="1" smtClean="0">
                <a:latin typeface="Calibri"/>
                <a:cs typeface="Calibri"/>
              </a:rPr>
              <a:t>Tm</a:t>
            </a:r>
            <a:r>
              <a:rPr lang="tr-TR" altLang="tr-TR" sz="2300" dirty="0" smtClean="0">
                <a:latin typeface="Calibri"/>
                <a:cs typeface="Calibri"/>
              </a:rPr>
              <a:t> ( DNA çift sarmalının % 50’ sini tek sarmal haline getiren sıcaklığa erime noktası “ </a:t>
            </a:r>
            <a:r>
              <a:rPr lang="tr-TR" altLang="tr-TR" sz="2300" dirty="0" err="1" smtClean="0">
                <a:latin typeface="Calibri"/>
                <a:cs typeface="Calibri"/>
              </a:rPr>
              <a:t>melting</a:t>
            </a:r>
            <a:r>
              <a:rPr lang="tr-TR" altLang="tr-TR" sz="2300" dirty="0" smtClean="0">
                <a:latin typeface="Calibri"/>
                <a:cs typeface="Calibri"/>
              </a:rPr>
              <a:t> </a:t>
            </a:r>
            <a:r>
              <a:rPr lang="tr-TR" altLang="tr-TR" sz="2300" dirty="0" err="1" smtClean="0">
                <a:latin typeface="Calibri"/>
                <a:cs typeface="Calibri"/>
              </a:rPr>
              <a:t>temperature</a:t>
            </a:r>
            <a:r>
              <a:rPr lang="tr-TR" altLang="tr-TR" sz="2300" dirty="0" smtClean="0">
                <a:latin typeface="Calibri"/>
                <a:cs typeface="Calibri"/>
              </a:rPr>
              <a:t>” denir (</a:t>
            </a:r>
            <a:r>
              <a:rPr lang="tr-TR" altLang="tr-TR" sz="2300" dirty="0" err="1" smtClean="0">
                <a:latin typeface="Calibri"/>
                <a:cs typeface="Calibri"/>
              </a:rPr>
              <a:t>Tm</a:t>
            </a:r>
            <a:r>
              <a:rPr lang="tr-TR" altLang="tr-TR" sz="2300" dirty="0" smtClean="0">
                <a:latin typeface="Calibri"/>
                <a:cs typeface="Calibri"/>
              </a:rPr>
              <a:t> ile gösterilir ) </a:t>
            </a:r>
            <a:r>
              <a:rPr lang="tr-TR" altLang="tr-TR" sz="2300" dirty="0" err="1" smtClean="0">
                <a:latin typeface="Calibri"/>
                <a:cs typeface="Calibri"/>
              </a:rPr>
              <a:t>Tm</a:t>
            </a:r>
            <a:r>
              <a:rPr lang="tr-TR" altLang="tr-TR" sz="2300" dirty="0" smtClean="0">
                <a:latin typeface="Calibri"/>
                <a:cs typeface="Calibri"/>
              </a:rPr>
              <a:t> derecesinin yüksek olması o DNA molekülünde G – C baz çiftinin yüksek olduğunu göstermektedir. </a:t>
            </a:r>
            <a:r>
              <a:rPr lang="en-US" altLang="tr-TR" sz="2300" dirty="0" smtClean="0">
                <a:latin typeface="Calibri"/>
                <a:cs typeface="Calibri"/>
              </a:rPr>
              <a:t> </a:t>
            </a:r>
            <a:endParaRPr lang="en-US" sz="2300" dirty="0" smtClea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1311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hücrelerde</a:t>
            </a:r>
            <a:r>
              <a:rPr lang="en-US" dirty="0"/>
              <a:t> 3 tip RNA </a:t>
            </a:r>
            <a:r>
              <a:rPr lang="en-US" dirty="0" err="1"/>
              <a:t>vardır.Bunların</a:t>
            </a:r>
            <a:r>
              <a:rPr lang="en-US" dirty="0"/>
              <a:t> </a:t>
            </a:r>
            <a:r>
              <a:rPr lang="en-US" dirty="0" err="1"/>
              <a:t>hepsi</a:t>
            </a:r>
            <a:r>
              <a:rPr lang="en-US" dirty="0"/>
              <a:t> DNA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sentezlenir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mRNA (</a:t>
            </a:r>
            <a:r>
              <a:rPr lang="en-US" dirty="0" err="1"/>
              <a:t>haberci</a:t>
            </a:r>
            <a:r>
              <a:rPr lang="en-US" dirty="0"/>
              <a:t> RNA)</a:t>
            </a:r>
          </a:p>
          <a:p>
            <a:r>
              <a:rPr lang="en-US" dirty="0" err="1"/>
              <a:t>tRNA</a:t>
            </a:r>
            <a:r>
              <a:rPr lang="en-US" dirty="0"/>
              <a:t> (</a:t>
            </a:r>
            <a:r>
              <a:rPr lang="en-US" dirty="0" err="1"/>
              <a:t>taşıyıcı</a:t>
            </a:r>
            <a:r>
              <a:rPr lang="en-US" dirty="0"/>
              <a:t> RNA)</a:t>
            </a:r>
          </a:p>
          <a:p>
            <a:r>
              <a:rPr lang="en-US" dirty="0" err="1"/>
              <a:t>rRNA</a:t>
            </a:r>
            <a:r>
              <a:rPr lang="en-US" dirty="0"/>
              <a:t> (</a:t>
            </a:r>
            <a:r>
              <a:rPr lang="en-US" dirty="0" err="1"/>
              <a:t>ribozomal</a:t>
            </a:r>
            <a:r>
              <a:rPr lang="en-US" dirty="0"/>
              <a:t> RNA)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767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RNA’nın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1.Tek </a:t>
            </a:r>
            <a:r>
              <a:rPr lang="en-US" dirty="0" err="1"/>
              <a:t>zincirlidir.Kendini</a:t>
            </a:r>
            <a:r>
              <a:rPr lang="en-US" dirty="0"/>
              <a:t> </a:t>
            </a:r>
            <a:r>
              <a:rPr lang="en-US" dirty="0" err="1"/>
              <a:t>eşleyemez</a:t>
            </a:r>
            <a:r>
              <a:rPr lang="en-US" dirty="0"/>
              <a:t> DNA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sentezlenir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2. % 10 </a:t>
            </a:r>
            <a:r>
              <a:rPr lang="en-US" dirty="0" err="1"/>
              <a:t>Çekirdekte</a:t>
            </a:r>
            <a:r>
              <a:rPr lang="en-US" dirty="0"/>
              <a:t> % 90 </a:t>
            </a:r>
            <a:r>
              <a:rPr lang="en-US" dirty="0" err="1"/>
              <a:t>Stoplazmadadır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m-RNA ,t-RNA </a:t>
            </a:r>
            <a:r>
              <a:rPr lang="en-US" dirty="0" err="1"/>
              <a:t>ve</a:t>
            </a:r>
            <a:r>
              <a:rPr lang="en-US" dirty="0"/>
              <a:t> r-RNA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3tiptir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Hücredeki</a:t>
            </a:r>
            <a:r>
              <a:rPr lang="en-US" dirty="0"/>
              <a:t> </a:t>
            </a:r>
            <a:r>
              <a:rPr lang="en-US" dirty="0" err="1"/>
              <a:t>oranı</a:t>
            </a:r>
            <a:r>
              <a:rPr lang="en-US" dirty="0"/>
              <a:t> r-RNA &gt;t-RNA &gt; m-RNA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İşlevsel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/>
              <a:t> m-RNA &gt; t-RNA &gt; r-RNA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4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502</Words>
  <Application>Microsoft Macintosh PowerPoint</Application>
  <PresentationFormat>On-screen Show (4:3)</PresentationFormat>
  <Paragraphs>127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NÜKLEİK ASİTLER</vt:lpstr>
      <vt:lpstr>DNA’nın Primer Yapısı</vt:lpstr>
      <vt:lpstr>DNA’nın Sekonder Yapısı</vt:lpstr>
      <vt:lpstr>DNA Replikasyonu</vt:lpstr>
      <vt:lpstr>DNA Türleri</vt:lpstr>
      <vt:lpstr>DNA’nın Kimyasal Özellikleri</vt:lpstr>
      <vt:lpstr>DNA’nın Denatürasyonu ve Renatürasyonu</vt:lpstr>
      <vt:lpstr>RNA</vt:lpstr>
      <vt:lpstr>RNA’nın Özellikleri</vt:lpstr>
      <vt:lpstr>Nükleik Asitlerin Reaksiyonları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11</cp:revision>
  <dcterms:created xsi:type="dcterms:W3CDTF">2018-05-08T12:08:33Z</dcterms:created>
  <dcterms:modified xsi:type="dcterms:W3CDTF">2018-06-27T15:34:29Z</dcterms:modified>
</cp:coreProperties>
</file>