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C3CE-634A-4E14-B410-B007FAD43065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5944-74FD-4685-B0B9-CB3EC2D79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66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2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25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03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76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4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5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22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46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77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271B85-06D0-414B-9787-F49C2B5741B9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5BDC97-628F-4CD0-8E7D-8543BDE6A2F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Siyaset Bilimi 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3. Hafta: Toplumsal Sınıflar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079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Toplumsal tabakalar ve alt-gruplar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toplumda farklı üretim biçimleri ve ilişkileri aynı anda birbirine eklemlenerek varlığını sürdürebilir – hukuk ve siyaset gibi </a:t>
            </a:r>
            <a:r>
              <a:rPr lang="tr-TR" dirty="0" err="1" smtClean="0"/>
              <a:t>üstyapısal</a:t>
            </a:r>
            <a:r>
              <a:rPr lang="tr-TR" dirty="0" smtClean="0"/>
              <a:t> kurumlar egemen üretim biçimiyle ve egemen sınıfla uzlaşı halinde olmalıdır</a:t>
            </a:r>
          </a:p>
          <a:p>
            <a:endParaRPr lang="tr-TR" dirty="0" smtClean="0"/>
          </a:p>
          <a:p>
            <a:r>
              <a:rPr lang="tr-TR" dirty="0" smtClean="0"/>
              <a:t>Temel bölüşüm ilişkilerinden doğan sınıflar ikincil bölüşüm ilişkilerine göre (artığın nasıl paylaşıldığına veya gruplar arası kaynak aktarımlarına göre) alt tabakalara ayrılabilir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1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Kapitalizmde toplumsal tabakalar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Sermayenin ayrışması</a:t>
            </a:r>
          </a:p>
          <a:p>
            <a:pPr lvl="1"/>
            <a:r>
              <a:rPr lang="tr-TR" dirty="0" smtClean="0"/>
              <a:t>Sanayi</a:t>
            </a:r>
          </a:p>
          <a:p>
            <a:pPr lvl="1"/>
            <a:r>
              <a:rPr lang="tr-TR" dirty="0" smtClean="0"/>
              <a:t>Ticari</a:t>
            </a:r>
          </a:p>
          <a:p>
            <a:pPr lvl="1"/>
            <a:r>
              <a:rPr lang="tr-TR" dirty="0" smtClean="0"/>
              <a:t>Finans</a:t>
            </a:r>
          </a:p>
          <a:p>
            <a:pPr lvl="1"/>
            <a:r>
              <a:rPr lang="tr-TR" dirty="0" smtClean="0"/>
              <a:t>Toprak sahipleri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Kamu sektörü – devletin işveren olduğu sektörler</a:t>
            </a:r>
          </a:p>
          <a:p>
            <a:pPr lvl="1"/>
            <a:r>
              <a:rPr lang="tr-TR" dirty="0" smtClean="0"/>
              <a:t>Üretken (değer yaratımına katkıda bulunan) gruplar – </a:t>
            </a:r>
            <a:r>
              <a:rPr lang="tr-TR" u="sng" dirty="0" err="1" smtClean="0"/>
              <a:t>örn</a:t>
            </a:r>
            <a:r>
              <a:rPr lang="tr-TR" u="sng" dirty="0" smtClean="0"/>
              <a:t>. hekimler ve öğretmenler</a:t>
            </a:r>
          </a:p>
          <a:p>
            <a:pPr lvl="1"/>
            <a:r>
              <a:rPr lang="tr-TR" dirty="0" smtClean="0"/>
              <a:t>Üretken olmayan (yaratılan değerden kaynak aktarılan) gruplar – güvenlik personeli, kolluk kuvvetleri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Bağımsız profesyonel gruplar – eğitimle kazandıkları becerileri karşılığında ücret alanlar 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896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burjuvazi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Üretim araçlarının sahibi olan ve geçimini bu araçlarla kendi emeğini harcayarak sağlayanlar – köylü, zanaatkâr, profesyonel</a:t>
            </a:r>
          </a:p>
          <a:p>
            <a:endParaRPr lang="tr-TR" dirty="0" smtClean="0"/>
          </a:p>
          <a:p>
            <a:r>
              <a:rPr lang="tr-TR" dirty="0" smtClean="0"/>
              <a:t>Sınıf mücadelesi açısından kaygan bir konum</a:t>
            </a:r>
          </a:p>
          <a:p>
            <a:endParaRPr lang="tr-TR" dirty="0" smtClean="0"/>
          </a:p>
          <a:p>
            <a:r>
              <a:rPr lang="tr-TR" dirty="0" smtClean="0"/>
              <a:t>Grup içi farklılıklar: küçük üreticiler vs. profesyonel gruplar</a:t>
            </a:r>
          </a:p>
          <a:p>
            <a:endParaRPr lang="tr-TR" dirty="0"/>
          </a:p>
          <a:p>
            <a:r>
              <a:rPr lang="tr-TR" dirty="0" smtClean="0"/>
              <a:t>Orta sınıflar – bağımsız profesyoneller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Güncel </a:t>
            </a:r>
            <a:r>
              <a:rPr lang="tr-TR" dirty="0" err="1" smtClean="0"/>
              <a:t>tabakalaşma</a:t>
            </a:r>
            <a:r>
              <a:rPr lang="tr-TR" dirty="0" smtClean="0"/>
              <a:t> kavrayışları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Bölüşümün gelir dağılımı gibi tanımlanmasıyla gelir sıralaması olarak kavramsallaştırılan sınıf: gelir dilimine göre alt-orta-üst</a:t>
            </a:r>
          </a:p>
          <a:p>
            <a:endParaRPr lang="tr-TR" dirty="0" smtClean="0"/>
          </a:p>
          <a:p>
            <a:r>
              <a:rPr lang="tr-TR" dirty="0" smtClean="0"/>
              <a:t>Sınıf karşıtlıklarının göz ardı edilmesi: ilişkisel sınıf anlayışından kopuş</a:t>
            </a:r>
          </a:p>
          <a:p>
            <a:endParaRPr lang="tr-TR" dirty="0" smtClean="0"/>
          </a:p>
          <a:p>
            <a:r>
              <a:rPr lang="tr-TR" dirty="0" smtClean="0"/>
              <a:t>Sınıf mücadelesi yerine eşitsiz dağılımın hafifletilmesi hedefi</a:t>
            </a:r>
          </a:p>
          <a:p>
            <a:endParaRPr lang="tr-TR" dirty="0" smtClean="0"/>
          </a:p>
          <a:p>
            <a:r>
              <a:rPr lang="tr-TR" dirty="0" smtClean="0"/>
              <a:t>Kaynak aktarımları yoluyla yoksullukla mücadele</a:t>
            </a:r>
          </a:p>
          <a:p>
            <a:endParaRPr lang="tr-TR" dirty="0" smtClean="0"/>
          </a:p>
          <a:p>
            <a:r>
              <a:rPr lang="tr-TR" dirty="0" smtClean="0"/>
              <a:t>Sömürü ilişkilerinin görmezden gelinmesi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84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Farklı sosyal bilim disiplinlerinin çerçevesinden tanımlanabilecek bir kavram</a:t>
            </a:r>
          </a:p>
          <a:p>
            <a:endParaRPr lang="tr-TR" dirty="0"/>
          </a:p>
          <a:p>
            <a:r>
              <a:rPr lang="tr-TR" dirty="0" smtClean="0"/>
              <a:t>İktisat açısından</a:t>
            </a:r>
            <a:r>
              <a:rPr lang="tr-TR" i="1" dirty="0" smtClean="0"/>
              <a:t> bölüşüm </a:t>
            </a:r>
            <a:r>
              <a:rPr lang="tr-TR" dirty="0" smtClean="0"/>
              <a:t>meselesiyle bağlantılı: Sınıflar arası bir paylaşım süreci – hangi gruplar hangi birikimden nasıl pay alıyor?</a:t>
            </a:r>
          </a:p>
          <a:p>
            <a:endParaRPr lang="tr-TR" dirty="0"/>
          </a:p>
          <a:p>
            <a:r>
              <a:rPr lang="tr-TR" dirty="0" smtClean="0"/>
              <a:t>Pay alan gruplar sınıfları, bölüşüm de </a:t>
            </a:r>
            <a:r>
              <a:rPr lang="tr-TR" i="1" dirty="0" smtClean="0"/>
              <a:t>sınıflar arası karşıtlıkları </a:t>
            </a:r>
            <a:r>
              <a:rPr lang="tr-TR" dirty="0" smtClean="0"/>
              <a:t>tanımlar.</a:t>
            </a:r>
          </a:p>
          <a:p>
            <a:endParaRPr lang="tr-TR" dirty="0"/>
          </a:p>
          <a:p>
            <a:r>
              <a:rPr lang="tr-TR" dirty="0" smtClean="0"/>
              <a:t>Siyasal iktisat geleneğinde toplumsal sınıflar </a:t>
            </a:r>
            <a:r>
              <a:rPr lang="tr-TR" i="1" dirty="0" smtClean="0"/>
              <a:t>ilişkiseldir</a:t>
            </a:r>
            <a:r>
              <a:rPr lang="tr-TR" dirty="0" smtClean="0"/>
              <a:t> – karşıt konumları yansıtan ikiliklere dayanır.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171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Klasik siyasal iktisat ve Marksist siyasal iktisat</a:t>
            </a:r>
            <a:endParaRPr lang="tr-TR" dirty="0"/>
          </a:p>
        </p:txBody>
      </p:sp>
      <p:sp>
        <p:nvSpPr>
          <p:cNvPr id="15" name="İçerik Yer Tutucusu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David </a:t>
            </a:r>
            <a:r>
              <a:rPr lang="tr-TR" dirty="0" err="1" smtClean="0"/>
              <a:t>Ricardo</a:t>
            </a:r>
            <a:r>
              <a:rPr lang="tr-TR" dirty="0" smtClean="0"/>
              <a:t> (1772 – 1823)</a:t>
            </a:r>
          </a:p>
          <a:p>
            <a:endParaRPr lang="tr-TR" dirty="0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Karl </a:t>
            </a:r>
            <a:r>
              <a:rPr lang="tr-TR" dirty="0" err="1" smtClean="0"/>
              <a:t>Marx</a:t>
            </a:r>
            <a:r>
              <a:rPr lang="tr-TR" dirty="0" smtClean="0"/>
              <a:t> (1818 - 1883)</a:t>
            </a:r>
          </a:p>
          <a:p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2440144"/>
            <a:ext cx="3179806" cy="383831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81" y="2440144"/>
            <a:ext cx="3447020" cy="38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Sınıflar ve üretim ilişkileri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Üretim ilişkileri</a:t>
            </a:r>
            <a:r>
              <a:rPr lang="tr-TR" dirty="0" smtClean="0"/>
              <a:t>, dolaysız üreticilerin ürettiği artığa el koyma biçimleri ve mekanizmalarını oluşturan ilişkilerdir.</a:t>
            </a:r>
          </a:p>
          <a:p>
            <a:endParaRPr lang="tr-TR" dirty="0"/>
          </a:p>
          <a:p>
            <a:r>
              <a:rPr lang="tr-TR" dirty="0" smtClean="0"/>
              <a:t>Farklı mülkiyet ve egemenlik biçimleri: sınıflar basitçe üretim araçlarına kimin sahip olduğuna göre belirlenmez, başka ölçütler de vardır.</a:t>
            </a:r>
          </a:p>
          <a:p>
            <a:pPr lvl="1"/>
            <a:r>
              <a:rPr lang="tr-TR" dirty="0" smtClean="0"/>
              <a:t>Hukuki egemenlik: Üretici hukuksal açıdan üretim araçlarına sahip mi?</a:t>
            </a:r>
          </a:p>
          <a:p>
            <a:pPr lvl="1"/>
            <a:r>
              <a:rPr lang="tr-TR" dirty="0" smtClean="0"/>
              <a:t>Piyasa: Üretilen artığa özgür iradeyle dahil olunan bir piyasa süreciyle mi </a:t>
            </a:r>
            <a:r>
              <a:rPr lang="tr-TR" dirty="0"/>
              <a:t>e</a:t>
            </a:r>
            <a:r>
              <a:rPr lang="tr-TR" dirty="0" smtClean="0"/>
              <a:t>l konulmakta, yoksa piyasa dışı siyasi, askerî, vs. bir güç zorla mı el koymakta?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0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Köleci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Köle (dolaysız üretici) üretim araçlarına hukuken sahip değil, kendisi bir mal ve üretim aracı</a:t>
            </a:r>
          </a:p>
          <a:p>
            <a:endParaRPr lang="tr-TR" dirty="0" smtClean="0"/>
          </a:p>
          <a:p>
            <a:r>
              <a:rPr lang="tr-TR" dirty="0" smtClean="0"/>
              <a:t>Kölenin artı emeğine köle sahibi hukukun tanıdığı yetkiyle (hukuki zorla) el koymakta</a:t>
            </a:r>
          </a:p>
          <a:p>
            <a:endParaRPr lang="tr-TR" dirty="0" smtClean="0"/>
          </a:p>
          <a:p>
            <a:r>
              <a:rPr lang="tr-TR" dirty="0" smtClean="0"/>
              <a:t>Bu bölüşüm ilişkisinin temel sınıfları </a:t>
            </a:r>
            <a:r>
              <a:rPr lang="tr-TR" i="1" dirty="0" smtClean="0"/>
              <a:t>köle</a:t>
            </a:r>
            <a:r>
              <a:rPr lang="tr-TR" dirty="0" smtClean="0"/>
              <a:t> ve </a:t>
            </a:r>
            <a:r>
              <a:rPr lang="tr-TR" i="1" dirty="0" smtClean="0"/>
              <a:t>köle sahibi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93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Feodal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Köylünün (dolaysız üreticinin) kısmi bir hukuki egemenliği vardır: toprak üzerinde </a:t>
            </a:r>
            <a:r>
              <a:rPr lang="tr-TR" i="1" dirty="0" smtClean="0"/>
              <a:t>zilyetlik</a:t>
            </a:r>
            <a:r>
              <a:rPr lang="tr-TR" dirty="0" smtClean="0"/>
              <a:t>, toprağı işleme aletleri üzerinde</a:t>
            </a:r>
            <a:r>
              <a:rPr lang="tr-TR" i="1" dirty="0" smtClean="0"/>
              <a:t> mülkiyet </a:t>
            </a:r>
            <a:r>
              <a:rPr lang="tr-TR" dirty="0" smtClean="0"/>
              <a:t>hakkına sahiptir.  Toprağın mülkiyeti ise senyöre aittir.</a:t>
            </a:r>
          </a:p>
          <a:p>
            <a:endParaRPr lang="tr-TR" dirty="0" smtClean="0"/>
          </a:p>
          <a:p>
            <a:r>
              <a:rPr lang="tr-TR" dirty="0" smtClean="0"/>
              <a:t>Senyör, serfin toprak üstündeki artı-emeğine piyasa dışı zor aracılığıyla el koyar.</a:t>
            </a:r>
          </a:p>
          <a:p>
            <a:endParaRPr lang="tr-TR" dirty="0" smtClean="0"/>
          </a:p>
          <a:p>
            <a:r>
              <a:rPr lang="tr-TR" dirty="0" smtClean="0"/>
              <a:t>Temel sınıflar serf ve senyördür.</a:t>
            </a:r>
          </a:p>
          <a:p>
            <a:endParaRPr lang="tr-TR" dirty="0" smtClean="0"/>
          </a:p>
          <a:p>
            <a:r>
              <a:rPr lang="tr-TR" dirty="0" smtClean="0"/>
              <a:t>Temel sömürü kategorileri para veya rant şeklinde artı-ürün veya angarya biçiminde artı-emektir.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8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Asya tipi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Feodalizmin merkeziyetçi bir türü</a:t>
            </a:r>
          </a:p>
          <a:p>
            <a:endParaRPr lang="tr-TR" dirty="0" smtClean="0"/>
          </a:p>
          <a:p>
            <a:r>
              <a:rPr lang="tr-TR" dirty="0" smtClean="0"/>
              <a:t>Köylünün egemenlik biçimi aynı; ancak artığa el koyan egemen sınıf, merkezi bir yönetim biçiminde örgütlenmiştir.</a:t>
            </a:r>
          </a:p>
          <a:p>
            <a:endParaRPr lang="tr-TR" dirty="0" smtClean="0"/>
          </a:p>
          <a:p>
            <a:r>
              <a:rPr lang="tr-TR" dirty="0" smtClean="0"/>
              <a:t>Aynı piyasa dışı el koyma mekanizmaları işlemektedir</a:t>
            </a:r>
          </a:p>
          <a:p>
            <a:endParaRPr lang="tr-TR" dirty="0" smtClean="0"/>
          </a:p>
          <a:p>
            <a:r>
              <a:rPr lang="tr-TR" dirty="0" smtClean="0"/>
              <a:t>Temel sınıflarda senyörün yerini </a:t>
            </a:r>
            <a:r>
              <a:rPr lang="tr-TR" i="1" dirty="0" smtClean="0"/>
              <a:t>devlet sınıfı, bürokratik aristokrasi, merkezi feodalite</a:t>
            </a:r>
            <a:r>
              <a:rPr lang="tr-TR" dirty="0" smtClean="0"/>
              <a:t> olarak adlandırılabilecek bir kesim almıştır.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47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meta üreticiliği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Köylü üretim araçlarının (toprağın ve aletlerin) mülkiyetine sahiptir </a:t>
            </a:r>
          </a:p>
          <a:p>
            <a:endParaRPr lang="tr-TR" dirty="0" smtClean="0"/>
          </a:p>
          <a:p>
            <a:r>
              <a:rPr lang="tr-TR" dirty="0" smtClean="0"/>
              <a:t>Piyasa sürecinde üretici ile tüketici arasında aracı bir konum oluşur: tüccar unsuru</a:t>
            </a:r>
          </a:p>
          <a:p>
            <a:endParaRPr lang="tr-TR" dirty="0" smtClean="0"/>
          </a:p>
          <a:p>
            <a:r>
              <a:rPr lang="tr-TR" dirty="0" smtClean="0"/>
              <a:t>Üretimin ürünü piyasaya sürmeden önce finanse edilmesi ihtiyacı, artığa doğrudan el koyan tefeci (nakdî) sermayeyi oluşturur.</a:t>
            </a:r>
          </a:p>
          <a:p>
            <a:endParaRPr lang="tr-TR" dirty="0"/>
          </a:p>
          <a:p>
            <a:r>
              <a:rPr lang="tr-TR" dirty="0" smtClean="0"/>
              <a:t>Temel sınıflar köylü/zanaatkâr ve tüccar (ticaret sermayesi)/tefeci (para sermayesi)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17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Kapitalist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Dolaysız üreticiler üretim araçlarının mülkiyetine sahip değiller: emek gücünü meta olarak satmak mecburiyetindeler – </a:t>
            </a:r>
            <a:r>
              <a:rPr lang="tr-TR" dirty="0" err="1" smtClean="0"/>
              <a:t>işçileşme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Temel bölüşüm kategorileri artı değer (kâr) ve işgücünün değeri (ücret)</a:t>
            </a:r>
          </a:p>
          <a:p>
            <a:endParaRPr lang="tr-TR" dirty="0" smtClean="0"/>
          </a:p>
          <a:p>
            <a:r>
              <a:rPr lang="tr-TR" dirty="0" smtClean="0"/>
              <a:t>Artığa el konmasını sağlayan mekanizma </a:t>
            </a:r>
            <a:r>
              <a:rPr lang="tr-TR" i="1" dirty="0" smtClean="0"/>
              <a:t>piyasa: </a:t>
            </a:r>
            <a:r>
              <a:rPr lang="tr-TR" dirty="0" smtClean="0"/>
              <a:t>Piyasa dışı bir zor yok</a:t>
            </a:r>
          </a:p>
          <a:p>
            <a:endParaRPr lang="tr-TR" dirty="0" smtClean="0"/>
          </a:p>
          <a:p>
            <a:r>
              <a:rPr lang="tr-TR" dirty="0" smtClean="0"/>
              <a:t>Temel sınıflar </a:t>
            </a:r>
            <a:r>
              <a:rPr lang="tr-TR" i="1" dirty="0" smtClean="0"/>
              <a:t>kapitalistler</a:t>
            </a:r>
            <a:r>
              <a:rPr lang="tr-TR" dirty="0" smtClean="0"/>
              <a:t> ve </a:t>
            </a:r>
            <a:r>
              <a:rPr lang="tr-TR" i="1" dirty="0" smtClean="0"/>
              <a:t>işçiler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0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</TotalTime>
  <Words>631</Words>
  <Application>Microsoft Office PowerPoint</Application>
  <PresentationFormat>Geniş ekran</PresentationFormat>
  <Paragraphs>94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Geçmişe bakış</vt:lpstr>
      <vt:lpstr>Siyaset Bilimi I</vt:lpstr>
      <vt:lpstr>Sınıf</vt:lpstr>
      <vt:lpstr>Klasik siyasal iktisat ve Marksist siyasal iktisat</vt:lpstr>
      <vt:lpstr>Sınıflar ve üretim ilişkileri</vt:lpstr>
      <vt:lpstr>Köleci üretim ilişkisi</vt:lpstr>
      <vt:lpstr>Feodal üretim ilişkisi</vt:lpstr>
      <vt:lpstr>Asya tipi üretim ilişkisi</vt:lpstr>
      <vt:lpstr>Küçük meta üreticiliği</vt:lpstr>
      <vt:lpstr>Kapitalist üretim ilişkisi</vt:lpstr>
      <vt:lpstr>Toplumsal tabakalar ve alt-gruplar</vt:lpstr>
      <vt:lpstr>Kapitalizmde toplumsal tabakalar</vt:lpstr>
      <vt:lpstr>Küçük burjuvazi</vt:lpstr>
      <vt:lpstr>Güncel tabakalaşma kavrayışları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EZGIKAYA</cp:lastModifiedBy>
  <cp:revision>16</cp:revision>
  <dcterms:created xsi:type="dcterms:W3CDTF">2018-02-15T09:24:06Z</dcterms:created>
  <dcterms:modified xsi:type="dcterms:W3CDTF">2018-02-15T15:21:40Z</dcterms:modified>
</cp:coreProperties>
</file>