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900CAEB1-FD67-4E7A-B71A-2C08659643DF}"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CF843EA-6776-426F-8FAD-8EF71C1EAF25}"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00CAEB1-FD67-4E7A-B71A-2C08659643DF}"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CF843EA-6776-426F-8FAD-8EF71C1EAF2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00CAEB1-FD67-4E7A-B71A-2C08659643DF}"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CF843EA-6776-426F-8FAD-8EF71C1EAF25}"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00CAEB1-FD67-4E7A-B71A-2C08659643DF}"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CF843EA-6776-426F-8FAD-8EF71C1EAF2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0CAEB1-FD67-4E7A-B71A-2C08659643DF}"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CF843EA-6776-426F-8FAD-8EF71C1EAF25}"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900CAEB1-FD67-4E7A-B71A-2C08659643DF}"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CF843EA-6776-426F-8FAD-8EF71C1EAF25}"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900CAEB1-FD67-4E7A-B71A-2C08659643DF}" type="datetimeFigureOut">
              <a:rPr lang="tr-TR" smtClean="0"/>
              <a:t>07.05.2020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CF843EA-6776-426F-8FAD-8EF71C1EAF25}"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900CAEB1-FD67-4E7A-B71A-2C08659643DF}" type="datetimeFigureOut">
              <a:rPr lang="tr-TR" smtClean="0"/>
              <a:t>07.05.2020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CF843EA-6776-426F-8FAD-8EF71C1EAF2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0CAEB1-FD67-4E7A-B71A-2C08659643DF}" type="datetimeFigureOut">
              <a:rPr lang="tr-TR" smtClean="0"/>
              <a:t>07.05.2020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CF843EA-6776-426F-8FAD-8EF71C1EAF2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0CAEB1-FD67-4E7A-B71A-2C08659643DF}"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CF843EA-6776-426F-8FAD-8EF71C1EAF25}"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0CAEB1-FD67-4E7A-B71A-2C08659643DF}"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CF843EA-6776-426F-8FAD-8EF71C1EAF25}"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0CAEB1-FD67-4E7A-B71A-2C08659643DF}" type="datetimeFigureOut">
              <a:rPr lang="tr-TR" smtClean="0"/>
              <a:t>07.05.2020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F843EA-6776-426F-8FAD-8EF71C1EAF25}"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ÇALIŞMA EKONOMİSİ</a:t>
            </a:r>
            <a:endParaRPr lang="tr-TR" dirty="0"/>
          </a:p>
        </p:txBody>
      </p:sp>
      <p:sp>
        <p:nvSpPr>
          <p:cNvPr id="3" name="Subtitle 2"/>
          <p:cNvSpPr>
            <a:spLocks noGrp="1"/>
          </p:cNvSpPr>
          <p:nvPr>
            <p:ph type="subTitle" idx="1"/>
          </p:nvPr>
        </p:nvSpPr>
        <p:spPr/>
        <p:txBody>
          <a:bodyPr/>
          <a:lstStyle/>
          <a:p>
            <a:r>
              <a:rPr lang="tr-TR" dirty="0" smtClean="0"/>
              <a:t>8. HAFTA</a:t>
            </a:r>
          </a:p>
          <a:p>
            <a:r>
              <a:rPr lang="tr-TR" dirty="0" smtClean="0"/>
              <a:t>TÜRKİYE’DE ÜCRET YAPISI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Ücret politikası ve yönetiminin amacı, işletme içinde ödenecek ücret düzeyini saptamak, ücret yapısını oluşturmak ve bu verileri kullanarak işgörenlere emeğinin karşılığı olarak ödenecek ücreti belirlemektedir. İnsan kaynakları departmanının en önemli işlevlerinden birisi ücret ve maaş yönetimidir.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Bunun ana nedeni, ücretin ekonomik ve sosyal etkilerinin bulunmasıdır. Ücretler emeğin karşılığı olarak işgörenin gelirini ve yaşam düzeyini tayin edici öğedir. Aynı zamanda ücret ,üretim faktörü girdisi olarak bir maliyet unsuru olduğundan endüstrinin gelişmesine etki eden faktörlerdendir. Ayrıca, milli gelirin çeşitli gelir grupları arasındaki dağılımında kullanılan gösterge niteliğindedir(EREN vd.).</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KÜRESELLEŞME VE ÜCRETLER</a:t>
            </a:r>
            <a:endParaRPr lang="tr-TR" dirty="0"/>
          </a:p>
        </p:txBody>
      </p:sp>
      <p:sp>
        <p:nvSpPr>
          <p:cNvPr id="3" name="Content Placeholder 2"/>
          <p:cNvSpPr>
            <a:spLocks noGrp="1"/>
          </p:cNvSpPr>
          <p:nvPr>
            <p:ph idx="1"/>
          </p:nvPr>
        </p:nvSpPr>
        <p:spPr/>
        <p:txBody>
          <a:bodyPr/>
          <a:lstStyle/>
          <a:p>
            <a:r>
              <a:rPr lang="tr-TR" dirty="0" smtClean="0"/>
              <a:t>Genişleme sürecindeki küresel ekonomi kendi kurumlarını ve yapılanmasını tamamlarken, sosyal açıdan ulus devletin ağırlıklı olduğu sosyo-ekonomik yapıyı sancılı biçimde değiştirmekte ve çarpıcı sonuçlar ortaya koymaktadır. Bu gelişmelerin en önemli etkilerinden biri de ücretler üzerinde olmaktadır(AR, 2007).</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DEVAM</a:t>
            </a:r>
            <a:endParaRPr lang="tr-TR" dirty="0"/>
          </a:p>
        </p:txBody>
      </p:sp>
      <p:sp>
        <p:nvSpPr>
          <p:cNvPr id="3" name="Content Placeholder 2"/>
          <p:cNvSpPr>
            <a:spLocks noGrp="1"/>
          </p:cNvSpPr>
          <p:nvPr>
            <p:ph idx="1"/>
          </p:nvPr>
        </p:nvSpPr>
        <p:spPr/>
        <p:txBody>
          <a:bodyPr>
            <a:normAutofit/>
          </a:bodyPr>
          <a:lstStyle/>
          <a:p>
            <a:r>
              <a:rPr lang="tr-TR" dirty="0" smtClean="0"/>
              <a:t>Küreselleşme sürecine koşut olarak işgücü piyasalarında meydana gelen önemli değişim, işgücünün uluslararası ölçekte bölünmesi olmaktadır.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DEVAM</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1970’lerde köklü endüstri ülkelerinde başlayan endüstri yoğunluğunun azaltılması; bu ülkelerde hizmet sektörünün büyümesini, uluslararası finans faaliyetlerini arttırırken, bazı temel üretim faaliyetlerinin gelişmekte olan ülkelere kaydırılmasına yol açmıştır. </a:t>
            </a:r>
          </a:p>
          <a:p>
            <a:r>
              <a:rPr lang="tr-TR" dirty="0" smtClean="0"/>
              <a:t>Örneğin İngiltere’de 1980’lerden itibaren hizmet sektörü ağırlıklı ekonominin gelişmesine koşut olarak ileri düzeyde hizmet ihracı artarken, gelişmekte olan ülkelerden mal ve değişik ürünlerin ithalini öngören bir vizyon geliştirilmiştir.Ancak üretim faaliyetlerinde daha fazla nitelik gerektiren işgücü yine ileri endüstri ülkelerinde muhafaza edilmektedir(AR, 2007).</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TÜRKİYE’DE ÜCRETLERİN GELİŞİMİ</a:t>
            </a:r>
            <a:endParaRPr lang="tr-TR" dirty="0"/>
          </a:p>
        </p:txBody>
      </p:sp>
      <p:sp>
        <p:nvSpPr>
          <p:cNvPr id="3" name="Content Placeholder 2"/>
          <p:cNvSpPr>
            <a:spLocks noGrp="1"/>
          </p:cNvSpPr>
          <p:nvPr>
            <p:ph idx="1"/>
          </p:nvPr>
        </p:nvSpPr>
        <p:spPr/>
        <p:txBody>
          <a:bodyPr>
            <a:normAutofit lnSpcReduction="10000"/>
          </a:bodyPr>
          <a:lstStyle/>
          <a:p>
            <a:r>
              <a:rPr lang="tr-TR" dirty="0" smtClean="0"/>
              <a:t>Türkiye’nin 1980 sonrasında borç stoku artmıştır. Yeni liberal mantık temeline göre hazırlanan özelleştirme programı ise bozulan mali dengeleri makro ekonominin birinci sorunu olarak yorumlayıp, genelde borç yönetiminin devamını sağlamaya yöneliktir. Özellikle son 20 yılda Türkiye’ye dış borç ödemesini birinci öncelik alan, IMF yönetimindeki sıkı mali politikalar uygulattırılmaktadır(AR, 2007).</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TÜRKİYE’DE ÜCRETLERİN GELİŞİMİ</a:t>
            </a:r>
            <a:endParaRPr lang="tr-TR" dirty="0"/>
          </a:p>
        </p:txBody>
      </p:sp>
      <p:sp>
        <p:nvSpPr>
          <p:cNvPr id="3" name="Content Placeholder 2"/>
          <p:cNvSpPr>
            <a:spLocks noGrp="1"/>
          </p:cNvSpPr>
          <p:nvPr>
            <p:ph idx="1"/>
          </p:nvPr>
        </p:nvSpPr>
        <p:spPr/>
        <p:txBody>
          <a:bodyPr/>
          <a:lstStyle/>
          <a:p>
            <a:r>
              <a:rPr lang="tr-TR" dirty="0" smtClean="0"/>
              <a:t>Türkiye’de 1980 yılında IMF’nin yönlendirdiği “yapısal uyum programları” kamu varlıklarının özelleştirmesini, esnek işgücü piyasaları yaratabilmek için sendikal örgütlenme ve toplu pazarlık düzeninin etkinliğinin kaldırılmasını sağlayan yasal düzenlemelerin yapılmasını öngörmektedir(AR, 2007).</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337</Words>
  <Application>Microsoft Office PowerPoint</Application>
  <PresentationFormat>On-screen Show (4:3)</PresentationFormat>
  <Paragraphs>16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ÇALIŞMA EKONOMİSİ</vt:lpstr>
      <vt:lpstr>Slide 2</vt:lpstr>
      <vt:lpstr>Slide 3</vt:lpstr>
      <vt:lpstr>KÜRESELLEŞME VE ÜCRETLER</vt:lpstr>
      <vt:lpstr>DEVAM</vt:lpstr>
      <vt:lpstr>DEVAM</vt:lpstr>
      <vt:lpstr>TÜRKİYE’DE ÜCRETLERİN GELİŞİMİ</vt:lpstr>
      <vt:lpstr>TÜRKİYE’DE ÜCRETLERİN GELİŞİMİ</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ÇALIŞMA EKONOMİSİ</dc:title>
  <dc:creator>Tuğba&amp;Cihan</dc:creator>
  <cp:lastModifiedBy>Tuğba&amp;Cihan</cp:lastModifiedBy>
  <cp:revision>1</cp:revision>
  <dcterms:created xsi:type="dcterms:W3CDTF">2020-05-07T19:24:25Z</dcterms:created>
  <dcterms:modified xsi:type="dcterms:W3CDTF">2020-05-07T19:34:30Z</dcterms:modified>
</cp:coreProperties>
</file>