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59" r:id="rId10"/>
    <p:sldId id="258" r:id="rId11"/>
    <p:sldId id="266" r:id="rId12"/>
    <p:sldId id="267" r:id="rId13"/>
    <p:sldId id="268" r:id="rId14"/>
    <p:sldId id="280" r:id="rId15"/>
    <p:sldId id="270" r:id="rId16"/>
    <p:sldId id="271" r:id="rId17"/>
    <p:sldId id="272" r:id="rId18"/>
    <p:sldId id="269" r:id="rId19"/>
    <p:sldId id="273" r:id="rId20"/>
    <p:sldId id="281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69" autoAdjust="0"/>
  </p:normalViewPr>
  <p:slideViewPr>
    <p:cSldViewPr snapToGrid="0">
      <p:cViewPr varScale="1">
        <p:scale>
          <a:sx n="82" d="100"/>
          <a:sy n="82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26E76-9D07-481B-A937-85D89212FDD0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4544E-8B8E-4ED8-81B0-2609C9BA9E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528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with asthma may be treated, depending on the severity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their condition, with rescue inhalers or nebulizers on a regular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basis. They can usually deal with their own attacks by using their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inhaler at the first sign of an attack, but may need help and</a:t>
            </a:r>
          </a:p>
          <a:p>
            <a:r>
              <a:rPr lang="tr-T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encouragement.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4544E-8B8E-4ED8-81B0-2609C9BA9E2C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82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Angina occurs when coronary arteries that supply the heart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muscle with blood become narrowed and cannot carry sufficient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blood to meet increased demands during exertion or excitement.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4544E-8B8E-4ED8-81B0-2609C9BA9E2C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1149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1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troke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occurs when the blood supply to part of your brain is interrupted or reduced, preventing brain tissue from getting oxygen and nutrients.</a:t>
            </a:r>
            <a:r>
              <a:rPr lang="tr-TR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disorders of the circulatory system, such</a:t>
            </a:r>
            <a:r>
              <a:rPr lang="tr-T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HBP.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4544E-8B8E-4ED8-81B0-2609C9BA9E2C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9778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Seizures usually result in loss or impairment of consciousness.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most common cause is epilepsy. Other causes include head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injury, some brain-damaging diseases, shortage of oxygen or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glucose in the brain, and the intake of certain poisons, including</a:t>
            </a:r>
          </a:p>
          <a:p>
            <a:r>
              <a:rPr lang="tr-T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alcohol or drugs.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4544E-8B8E-4ED8-81B0-2609C9BA9E2C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474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Seizures usually result in loss or impairment of consciousness.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most common cause is epilepsy. Other causes include head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injury, some brain-damaging diseases, shortage of oxygen or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glucose in the brain, and the intake of certain poisons, including</a:t>
            </a:r>
          </a:p>
          <a:p>
            <a:r>
              <a:rPr lang="tr-T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alcohol or drugs.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4544E-8B8E-4ED8-81B0-2609C9BA9E2C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801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6D8D-5E4F-4814-9229-6BA0F7AF26AC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13CC-D2AB-42F4-AD92-E795DDB406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833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6D8D-5E4F-4814-9229-6BA0F7AF26AC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13CC-D2AB-42F4-AD92-E795DDB406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638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6D8D-5E4F-4814-9229-6BA0F7AF26AC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13CC-D2AB-42F4-AD92-E795DDB406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305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6D8D-5E4F-4814-9229-6BA0F7AF26AC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13CC-D2AB-42F4-AD92-E795DDB406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360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6D8D-5E4F-4814-9229-6BA0F7AF26AC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13CC-D2AB-42F4-AD92-E795DDB406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422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6D8D-5E4F-4814-9229-6BA0F7AF26AC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13CC-D2AB-42F4-AD92-E795DDB406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619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6D8D-5E4F-4814-9229-6BA0F7AF26AC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13CC-D2AB-42F4-AD92-E795DDB406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402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6D8D-5E4F-4814-9229-6BA0F7AF26AC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13CC-D2AB-42F4-AD92-E795DDB406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984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6D8D-5E4F-4814-9229-6BA0F7AF26AC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13CC-D2AB-42F4-AD92-E795DDB406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756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6D8D-5E4F-4814-9229-6BA0F7AF26AC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13CC-D2AB-42F4-AD92-E795DDB406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384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6D8D-5E4F-4814-9229-6BA0F7AF26AC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13CC-D2AB-42F4-AD92-E795DDB406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419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86D8D-5E4F-4814-9229-6BA0F7AF26AC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813CC-D2AB-42F4-AD92-E795DDB406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298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ln w="31750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r>
              <a:rPr lang="tr-TR" b="1" i="1" smtClean="0"/>
              <a:t>FIRST AID FOR </a:t>
            </a:r>
            <a:r>
              <a:rPr lang="tr-TR" sz="7200" b="1" smtClean="0"/>
              <a:t/>
            </a:r>
            <a:br>
              <a:rPr lang="tr-TR" sz="7200" b="1" smtClean="0"/>
            </a:br>
            <a:r>
              <a:rPr lang="tr-TR" sz="7200" b="1" smtClean="0"/>
              <a:t>MEDICAL CONDITIONS-I</a:t>
            </a:r>
            <a:endParaRPr lang="tr-TR" sz="7200" b="1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738110"/>
            <a:ext cx="9144000" cy="1655762"/>
          </a:xfrm>
        </p:spPr>
        <p:txBody>
          <a:bodyPr/>
          <a:lstStyle/>
          <a:p>
            <a:r>
              <a:rPr lang="tr-TR" smtClean="0"/>
              <a:t>Berna GUVEN, Phd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531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703" y="379979"/>
            <a:ext cx="10515600" cy="498986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smtClean="0"/>
              <a:t/>
            </a:r>
            <a:br>
              <a:rPr lang="tr-TR" b="1" smtClean="0"/>
            </a:br>
            <a:r>
              <a:rPr lang="tr-TR" b="1" smtClean="0"/>
              <a:t>ANGINA</a:t>
            </a:r>
            <a:br>
              <a:rPr lang="tr-TR" b="1" smtClean="0"/>
            </a:br>
            <a:endParaRPr lang="tr-TR" b="1"/>
          </a:p>
        </p:txBody>
      </p:sp>
      <p:sp>
        <p:nvSpPr>
          <p:cNvPr id="6" name="Metin kutusu 5"/>
          <p:cNvSpPr txBox="1"/>
          <p:nvPr/>
        </p:nvSpPr>
        <p:spPr>
          <a:xfrm>
            <a:off x="103703" y="1258943"/>
            <a:ext cx="10953318" cy="53091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r-TR" sz="3200" b="1" dirty="0" err="1" smtClean="0"/>
              <a:t>What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to</a:t>
            </a:r>
            <a:r>
              <a:rPr lang="tr-TR" sz="3200" b="1" dirty="0" smtClean="0"/>
              <a:t> do?</a:t>
            </a:r>
          </a:p>
          <a:p>
            <a:endParaRPr lang="tr-TR" sz="2500" dirty="0"/>
          </a:p>
          <a:p>
            <a:pPr marL="457200" indent="-457200">
              <a:buAutoNum type="arabicPeriod"/>
            </a:pPr>
            <a:r>
              <a:rPr lang="en-US" sz="2500" dirty="0" smtClean="0"/>
              <a:t>Help </a:t>
            </a:r>
            <a:r>
              <a:rPr lang="en-US" sz="2500" dirty="0"/>
              <a:t>the casualty stop what he is doing and sit down. </a:t>
            </a:r>
            <a:r>
              <a:rPr lang="en-US" sz="2500" dirty="0" smtClean="0"/>
              <a:t>Make sure</a:t>
            </a:r>
            <a:r>
              <a:rPr lang="tr-TR" sz="2500" dirty="0" smtClean="0"/>
              <a:t> </a:t>
            </a:r>
          </a:p>
          <a:p>
            <a:r>
              <a:rPr lang="en-US" sz="2500" dirty="0" smtClean="0"/>
              <a:t>that </a:t>
            </a:r>
            <a:r>
              <a:rPr lang="en-US" sz="2500" dirty="0"/>
              <a:t>he is comfortable and reassure him; this should help </a:t>
            </a:r>
            <a:r>
              <a:rPr lang="en-US" sz="2500" dirty="0" smtClean="0"/>
              <a:t>the</a:t>
            </a:r>
            <a:r>
              <a:rPr lang="tr-TR" sz="2500" dirty="0" smtClean="0"/>
              <a:t> </a:t>
            </a:r>
            <a:r>
              <a:rPr lang="tr-TR" sz="2500" dirty="0" err="1" smtClean="0"/>
              <a:t>pain</a:t>
            </a:r>
            <a:r>
              <a:rPr lang="tr-TR" sz="2500" dirty="0" smtClean="0"/>
              <a:t> </a:t>
            </a:r>
            <a:r>
              <a:rPr lang="tr-TR" sz="2500" dirty="0" err="1"/>
              <a:t>to</a:t>
            </a:r>
            <a:r>
              <a:rPr lang="tr-TR" sz="2500" dirty="0"/>
              <a:t> </a:t>
            </a:r>
            <a:r>
              <a:rPr lang="tr-TR" sz="2500" dirty="0" err="1"/>
              <a:t>ease</a:t>
            </a:r>
            <a:r>
              <a:rPr lang="tr-TR" sz="2500" dirty="0" smtClean="0"/>
              <a:t>.</a:t>
            </a:r>
          </a:p>
          <a:p>
            <a:endParaRPr lang="tr-TR" sz="2500" dirty="0"/>
          </a:p>
          <a:p>
            <a:r>
              <a:rPr lang="tr-TR" sz="2500" dirty="0" smtClean="0"/>
              <a:t>2.</a:t>
            </a:r>
            <a:r>
              <a:rPr lang="en-US" sz="2500" dirty="0"/>
              <a:t> If the casualty has angina medication, such as tablets </a:t>
            </a:r>
            <a:r>
              <a:rPr lang="en-US" sz="2500" dirty="0" smtClean="0"/>
              <a:t>or </a:t>
            </a:r>
            <a:r>
              <a:rPr lang="en-US" sz="2500" dirty="0"/>
              <a:t>aerosol spray, let him administer it himself. If </a:t>
            </a:r>
            <a:r>
              <a:rPr lang="en-US" sz="2500" dirty="0" smtClean="0"/>
              <a:t>necessary,</a:t>
            </a:r>
            <a:r>
              <a:rPr lang="tr-TR" sz="2500" dirty="0" smtClean="0"/>
              <a:t> </a:t>
            </a:r>
            <a:r>
              <a:rPr lang="tr-TR" sz="2500" dirty="0" err="1" smtClean="0"/>
              <a:t>help</a:t>
            </a:r>
            <a:r>
              <a:rPr lang="tr-TR" sz="2500" dirty="0" smtClean="0"/>
              <a:t> </a:t>
            </a:r>
            <a:r>
              <a:rPr lang="tr-TR" sz="2500" dirty="0" err="1"/>
              <a:t>him</a:t>
            </a:r>
            <a:r>
              <a:rPr lang="tr-TR" sz="2500" dirty="0"/>
              <a:t> </a:t>
            </a:r>
            <a:r>
              <a:rPr lang="tr-TR" sz="2500" dirty="0" err="1"/>
              <a:t>take</a:t>
            </a:r>
            <a:r>
              <a:rPr lang="tr-TR" sz="2500" dirty="0"/>
              <a:t> it</a:t>
            </a:r>
            <a:r>
              <a:rPr lang="tr-TR" sz="2500" dirty="0" smtClean="0"/>
              <a:t>.</a:t>
            </a:r>
          </a:p>
          <a:p>
            <a:endParaRPr lang="tr-TR" sz="2500" dirty="0"/>
          </a:p>
          <a:p>
            <a:r>
              <a:rPr lang="tr-TR" sz="2500" dirty="0" smtClean="0"/>
              <a:t>3.</a:t>
            </a:r>
            <a:r>
              <a:rPr lang="en-US" sz="2500" dirty="0"/>
              <a:t> If the pain is not relieved </a:t>
            </a:r>
            <a:r>
              <a:rPr lang="en-US" sz="3200" b="1" dirty="0"/>
              <a:t>five</a:t>
            </a:r>
            <a:r>
              <a:rPr lang="en-US" sz="2500" dirty="0"/>
              <a:t> minutes after taking the </a:t>
            </a:r>
            <a:r>
              <a:rPr lang="en-US" sz="2500" dirty="0" err="1" smtClean="0"/>
              <a:t>ang</a:t>
            </a:r>
            <a:r>
              <a:rPr lang="tr-TR" sz="2500" dirty="0" smtClean="0"/>
              <a:t>i</a:t>
            </a:r>
            <a:r>
              <a:rPr lang="en-US" sz="2500" dirty="0" err="1" smtClean="0"/>
              <a:t>na</a:t>
            </a:r>
            <a:r>
              <a:rPr lang="tr-TR" sz="2500" dirty="0" smtClean="0"/>
              <a:t> </a:t>
            </a:r>
            <a:r>
              <a:rPr lang="en-US" sz="2500" dirty="0" smtClean="0"/>
              <a:t>medication</a:t>
            </a:r>
            <a:r>
              <a:rPr lang="en-US" sz="2500" dirty="0"/>
              <a:t>, advise him to take a second dose</a:t>
            </a:r>
            <a:r>
              <a:rPr lang="en-US" sz="2500" dirty="0" smtClean="0"/>
              <a:t>.</a:t>
            </a:r>
            <a:endParaRPr lang="tr-TR" sz="2500" dirty="0" smtClean="0"/>
          </a:p>
          <a:p>
            <a:endParaRPr lang="tr-TR" sz="2500" dirty="0"/>
          </a:p>
          <a:p>
            <a:r>
              <a:rPr lang="tr-TR" sz="2500" dirty="0" smtClean="0"/>
              <a:t>4.</a:t>
            </a:r>
            <a:r>
              <a:rPr lang="en-US" sz="2500" dirty="0"/>
              <a:t> If the casualty is still in pain five minutes after the second </a:t>
            </a:r>
            <a:r>
              <a:rPr lang="en-US" sz="2500" dirty="0" smtClean="0"/>
              <a:t>dose,</a:t>
            </a:r>
            <a:r>
              <a:rPr lang="tr-TR" sz="2500" dirty="0" smtClean="0"/>
              <a:t> </a:t>
            </a:r>
            <a:r>
              <a:rPr lang="en-US" sz="2500" dirty="0" smtClean="0"/>
              <a:t>or </a:t>
            </a:r>
            <a:r>
              <a:rPr lang="en-US" sz="2500" dirty="0"/>
              <a:t>it returns, suspect a heart attack (opposite). </a:t>
            </a:r>
            <a:r>
              <a:rPr lang="en-US" sz="2500" b="1" dirty="0"/>
              <a:t>Call </a:t>
            </a:r>
            <a:r>
              <a:rPr lang="tr-TR" sz="2500" b="1" dirty="0" smtClean="0"/>
              <a:t>112</a:t>
            </a:r>
            <a:r>
              <a:rPr lang="en-US" sz="2500" b="1" dirty="0" smtClean="0"/>
              <a:t> for</a:t>
            </a:r>
            <a:r>
              <a:rPr lang="tr-TR" sz="2500" b="1" dirty="0" smtClean="0"/>
              <a:t> </a:t>
            </a:r>
            <a:r>
              <a:rPr lang="tr-TR" sz="2500" b="1" dirty="0" err="1" smtClean="0"/>
              <a:t>emergency</a:t>
            </a:r>
            <a:r>
              <a:rPr lang="tr-TR" sz="2500" b="1" dirty="0" smtClean="0"/>
              <a:t> </a:t>
            </a:r>
            <a:r>
              <a:rPr lang="tr-TR" sz="2500" b="1" dirty="0" err="1"/>
              <a:t>help</a:t>
            </a:r>
            <a:r>
              <a:rPr lang="tr-TR" sz="2500" b="1" dirty="0"/>
              <a:t>.</a:t>
            </a:r>
            <a:endParaRPr lang="tr-TR" sz="25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991" y="4459588"/>
            <a:ext cx="926538" cy="896650"/>
          </a:xfrm>
          <a:prstGeom prst="rect">
            <a:avLst/>
          </a:prstGeom>
        </p:spPr>
      </p:pic>
      <p:pic>
        <p:nvPicPr>
          <p:cNvPr id="2050" name="Picture 2" descr="ug1_edf4aad9-303e-4f7b-a247-29e8c04910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708" y="0"/>
            <a:ext cx="2900292" cy="263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27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04454" y="241735"/>
            <a:ext cx="10515600" cy="68782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4800" b="1" smtClean="0">
                <a:solidFill>
                  <a:schemeClr val="bg1"/>
                </a:solidFill>
              </a:rPr>
              <a:t>STROKE</a:t>
            </a:r>
            <a:endParaRPr lang="tr-TR" sz="4800" b="1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4854" y="1313007"/>
            <a:ext cx="7155872" cy="5157065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smtClean="0"/>
              <a:t>Recognition</a:t>
            </a:r>
          </a:p>
          <a:p>
            <a:pPr marL="0" indent="0">
              <a:buNone/>
            </a:pPr>
            <a:r>
              <a:rPr lang="tr-TR" sz="2000"/>
              <a:t>Use the FAST (</a:t>
            </a:r>
            <a:r>
              <a:rPr lang="tr-TR" sz="2000" smtClean="0"/>
              <a:t>Face—Arms—Speech—Time</a:t>
            </a:r>
            <a:r>
              <a:rPr lang="tr-TR" sz="2000"/>
              <a:t>) </a:t>
            </a:r>
            <a:r>
              <a:rPr lang="tr-TR" sz="2000" smtClean="0"/>
              <a:t>guide to assess </a:t>
            </a:r>
            <a:r>
              <a:rPr lang="tr-TR" sz="2000"/>
              <a:t>the casualty.</a:t>
            </a:r>
          </a:p>
          <a:p>
            <a:pPr marL="0" indent="0">
              <a:buNone/>
            </a:pPr>
            <a:r>
              <a:rPr lang="tr-TR" sz="2000"/>
              <a:t>■ Facial weakness—casualty is </a:t>
            </a:r>
            <a:r>
              <a:rPr lang="tr-TR" sz="2000" smtClean="0"/>
              <a:t>unable to </a:t>
            </a:r>
            <a:r>
              <a:rPr lang="tr-TR" sz="2000"/>
              <a:t>smile evenly</a:t>
            </a:r>
          </a:p>
          <a:p>
            <a:pPr marL="0" indent="0">
              <a:buNone/>
            </a:pPr>
            <a:r>
              <a:rPr lang="tr-TR" sz="2000"/>
              <a:t>■ Arm weakness—casualty may </a:t>
            </a:r>
            <a:r>
              <a:rPr lang="tr-TR" sz="2000" smtClean="0"/>
              <a:t>only </a:t>
            </a:r>
            <a:r>
              <a:rPr lang="en-US" sz="2000" smtClean="0"/>
              <a:t>be </a:t>
            </a:r>
            <a:r>
              <a:rPr lang="en-US" sz="2000"/>
              <a:t>able to move the arm on one </a:t>
            </a:r>
            <a:r>
              <a:rPr lang="en-US" sz="2000" smtClean="0"/>
              <a:t>side</a:t>
            </a:r>
            <a:r>
              <a:rPr lang="tr-TR" sz="2000" smtClean="0"/>
              <a:t> of </a:t>
            </a:r>
            <a:r>
              <a:rPr lang="tr-TR" sz="2000"/>
              <a:t>his body</a:t>
            </a:r>
          </a:p>
          <a:p>
            <a:pPr marL="0" indent="0">
              <a:buNone/>
            </a:pPr>
            <a:r>
              <a:rPr lang="tr-TR" sz="2000"/>
              <a:t>■ Speech problems</a:t>
            </a:r>
          </a:p>
          <a:p>
            <a:pPr marL="0" indent="0">
              <a:buNone/>
            </a:pPr>
            <a:r>
              <a:rPr lang="tr-TR" sz="2000"/>
              <a:t>There may also be:</a:t>
            </a:r>
          </a:p>
          <a:p>
            <a:pPr marL="0" indent="0">
              <a:buNone/>
            </a:pPr>
            <a:r>
              <a:rPr lang="en-US" sz="2000"/>
              <a:t>■ Weakness or numbness along </a:t>
            </a:r>
            <a:r>
              <a:rPr lang="en-US" sz="2000" smtClean="0"/>
              <a:t>one</a:t>
            </a:r>
            <a:r>
              <a:rPr lang="tr-TR" sz="2000" smtClean="0"/>
              <a:t> side </a:t>
            </a:r>
            <a:r>
              <a:rPr lang="tr-TR" sz="2000"/>
              <a:t>of entire body</a:t>
            </a:r>
          </a:p>
          <a:p>
            <a:pPr marL="0" indent="0">
              <a:buNone/>
            </a:pPr>
            <a:r>
              <a:rPr lang="tr-TR" sz="2000"/>
              <a:t>■ Sudden blurring or </a:t>
            </a:r>
            <a:r>
              <a:rPr lang="tr-TR" sz="2000" smtClean="0"/>
              <a:t>loss of </a:t>
            </a:r>
            <a:r>
              <a:rPr lang="tr-TR" sz="2000"/>
              <a:t>vision</a:t>
            </a:r>
          </a:p>
          <a:p>
            <a:pPr marL="0" indent="0">
              <a:buNone/>
            </a:pPr>
            <a:r>
              <a:rPr lang="tr-TR" sz="2000"/>
              <a:t>■ Difficulty understanding </a:t>
            </a:r>
            <a:r>
              <a:rPr lang="tr-TR" sz="2000" smtClean="0"/>
              <a:t>the spoken </a:t>
            </a:r>
            <a:r>
              <a:rPr lang="tr-TR" sz="2000"/>
              <a:t>word</a:t>
            </a:r>
          </a:p>
          <a:p>
            <a:pPr marL="0" indent="0">
              <a:buNone/>
            </a:pPr>
            <a:r>
              <a:rPr lang="tr-TR" sz="2000"/>
              <a:t>■ Sudden confusion</a:t>
            </a:r>
          </a:p>
          <a:p>
            <a:pPr marL="0" indent="0">
              <a:buNone/>
            </a:pPr>
            <a:r>
              <a:rPr lang="tr-TR" sz="2000"/>
              <a:t>■ Dizziness, unsteadiness, or </a:t>
            </a:r>
            <a:r>
              <a:rPr lang="tr-TR" sz="2000" smtClean="0"/>
              <a:t>a sudden </a:t>
            </a:r>
            <a:r>
              <a:rPr lang="tr-TR" sz="2000"/>
              <a:t>fall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901" y="2505074"/>
            <a:ext cx="4128196" cy="309216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949" y="2117580"/>
            <a:ext cx="6877050" cy="38671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890" y="1255179"/>
            <a:ext cx="1265312" cy="122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6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5292" y="1878588"/>
            <a:ext cx="1932708" cy="7928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000" b="1" smtClean="0"/>
              <a:t>CHECK</a:t>
            </a:r>
            <a:endParaRPr lang="tr-TR" sz="4000" b="1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4800" b="1" smtClean="0">
                <a:solidFill>
                  <a:schemeClr val="bg1"/>
                </a:solidFill>
              </a:rPr>
              <a:t>STROKE-What to do</a:t>
            </a:r>
            <a:endParaRPr lang="tr-TR" sz="4800" b="1">
              <a:solidFill>
                <a:schemeClr val="bg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393380" y="1203973"/>
            <a:ext cx="3481402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tr-TR" sz="3200" smtClean="0"/>
              <a:t>1. CASUALTY’S FACE</a:t>
            </a:r>
            <a:endParaRPr lang="tr-TR" sz="3200"/>
          </a:p>
        </p:txBody>
      </p:sp>
      <p:sp>
        <p:nvSpPr>
          <p:cNvPr id="6" name="Metin kutusu 5"/>
          <p:cNvSpPr txBox="1"/>
          <p:nvPr/>
        </p:nvSpPr>
        <p:spPr>
          <a:xfrm>
            <a:off x="3397382" y="1912065"/>
            <a:ext cx="4181054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tr-TR" sz="3200" smtClean="0"/>
              <a:t>2. CASUALTY’S ARMS</a:t>
            </a:r>
            <a:endParaRPr lang="tr-TR" sz="3200"/>
          </a:p>
        </p:txBody>
      </p:sp>
      <p:sp>
        <p:nvSpPr>
          <p:cNvPr id="8" name="Metin kutusu 7"/>
          <p:cNvSpPr txBox="1"/>
          <p:nvPr/>
        </p:nvSpPr>
        <p:spPr>
          <a:xfrm>
            <a:off x="3393380" y="2717908"/>
            <a:ext cx="3933834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tr-TR" sz="3200" smtClean="0"/>
              <a:t>3. CASUALTY’S SPEECH</a:t>
            </a:r>
            <a:endParaRPr lang="tr-TR" sz="3200"/>
          </a:p>
        </p:txBody>
      </p:sp>
      <p:sp>
        <p:nvSpPr>
          <p:cNvPr id="9" name="Metin kutusu 8"/>
          <p:cNvSpPr txBox="1"/>
          <p:nvPr/>
        </p:nvSpPr>
        <p:spPr>
          <a:xfrm>
            <a:off x="1248026" y="3804851"/>
            <a:ext cx="5383397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sz="3200" b="1" smtClean="0"/>
              <a:t>5. CALL FOR EMERGENCY HELP</a:t>
            </a:r>
          </a:p>
          <a:p>
            <a:r>
              <a:rPr lang="tr-TR" sz="3200" b="1" i="1" smtClean="0"/>
              <a:t>tell them suspection of stroke</a:t>
            </a:r>
            <a:endParaRPr lang="tr-TR" sz="3200" b="1" i="1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436" y="3010295"/>
            <a:ext cx="4448657" cy="3332199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1115290" y="5226184"/>
            <a:ext cx="482952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sz="3200" b="1" smtClean="0"/>
              <a:t>6. KEEP HIM CONFORTABLE</a:t>
            </a:r>
            <a:endParaRPr lang="tr-TR" sz="3200" b="1"/>
          </a:p>
        </p:txBody>
      </p:sp>
    </p:spTree>
    <p:extLst>
      <p:ext uri="{BB962C8B-B14F-4D97-AF65-F5344CB8AC3E}">
        <p14:creationId xmlns:p14="http://schemas.microsoft.com/office/powerpoint/2010/main" val="312363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29598"/>
            <a:ext cx="10515600" cy="64625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smtClean="0">
                <a:latin typeface="+mn-lt"/>
              </a:rPr>
              <a:t>SEIZURE (CONVULSION)-ADULTS</a:t>
            </a:r>
            <a:endParaRPr lang="tr-TR" b="1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9492" y="785236"/>
            <a:ext cx="8783782" cy="5380037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200" smtClean="0"/>
              <a:t>RECOGNITION:</a:t>
            </a:r>
            <a:endParaRPr lang="en-US" sz="3200"/>
          </a:p>
          <a:p>
            <a:pPr marL="0" indent="0">
              <a:buNone/>
            </a:pPr>
            <a:r>
              <a:rPr lang="en-US" sz="3200"/>
              <a:t>■ Sudden loss of consciousness, </a:t>
            </a:r>
            <a:r>
              <a:rPr lang="en-US" sz="3200" smtClean="0"/>
              <a:t>often</a:t>
            </a:r>
            <a:r>
              <a:rPr lang="tr-TR" sz="3200" smtClean="0"/>
              <a:t> with </a:t>
            </a:r>
            <a:r>
              <a:rPr lang="tr-TR" sz="3200"/>
              <a:t>a cry</a:t>
            </a:r>
          </a:p>
          <a:p>
            <a:pPr marL="0" indent="0">
              <a:buNone/>
            </a:pPr>
            <a:r>
              <a:rPr lang="en-US" sz="3200"/>
              <a:t>■ Rigidity and arching of the back</a:t>
            </a:r>
          </a:p>
          <a:p>
            <a:pPr marL="0" indent="0">
              <a:buNone/>
            </a:pPr>
            <a:r>
              <a:rPr lang="en-US" sz="3200"/>
              <a:t>■ </a:t>
            </a:r>
            <a:r>
              <a:rPr lang="en-US" sz="3200" smtClean="0"/>
              <a:t> </a:t>
            </a:r>
            <a:r>
              <a:rPr lang="tr-TR" sz="3200" smtClean="0"/>
              <a:t>D</a:t>
            </a:r>
            <a:r>
              <a:rPr lang="en-US" sz="3200" smtClean="0"/>
              <a:t>ifficult</a:t>
            </a:r>
            <a:r>
              <a:rPr lang="tr-TR" sz="3200" smtClean="0"/>
              <a:t> b</a:t>
            </a:r>
            <a:r>
              <a:rPr lang="en-US" sz="3200" smtClean="0"/>
              <a:t>reathing </a:t>
            </a:r>
            <a:r>
              <a:rPr lang="en-US" sz="3200"/>
              <a:t>may </a:t>
            </a:r>
            <a:r>
              <a:rPr lang="en-US" sz="3200" smtClean="0"/>
              <a:t>become. The</a:t>
            </a:r>
            <a:r>
              <a:rPr lang="tr-TR" sz="3200" smtClean="0"/>
              <a:t> </a:t>
            </a:r>
            <a:r>
              <a:rPr lang="en-US" sz="3200" smtClean="0"/>
              <a:t>lips </a:t>
            </a:r>
            <a:r>
              <a:rPr lang="en-US" sz="3200"/>
              <a:t>may show a gray-blue </a:t>
            </a:r>
            <a:endParaRPr lang="tr-TR" sz="3200" smtClean="0"/>
          </a:p>
          <a:p>
            <a:pPr marL="0" indent="0">
              <a:buNone/>
            </a:pPr>
            <a:r>
              <a:rPr lang="en-US" sz="3200" smtClean="0"/>
              <a:t>■ </a:t>
            </a:r>
            <a:r>
              <a:rPr lang="en-US" sz="3200"/>
              <a:t>Possible loss of bladder </a:t>
            </a:r>
            <a:r>
              <a:rPr lang="en-US" sz="3200" smtClean="0"/>
              <a:t>or</a:t>
            </a:r>
            <a:r>
              <a:rPr lang="tr-TR" sz="3200" smtClean="0"/>
              <a:t> bowel control---- </a:t>
            </a:r>
            <a:r>
              <a:rPr lang="tr-TR" sz="3200"/>
              <a:t>Muscles </a:t>
            </a:r>
            <a:r>
              <a:rPr lang="tr-TR" sz="3200" smtClean="0"/>
              <a:t>relax</a:t>
            </a:r>
            <a:endParaRPr lang="tr-TR" sz="3200"/>
          </a:p>
          <a:p>
            <a:pPr marL="0" indent="0">
              <a:buNone/>
            </a:pPr>
            <a:r>
              <a:rPr lang="en-US" sz="3200" smtClean="0"/>
              <a:t>■ </a:t>
            </a:r>
            <a:r>
              <a:rPr lang="en-US" sz="3200"/>
              <a:t>After the seizure the casualty </a:t>
            </a:r>
            <a:r>
              <a:rPr lang="en-US" sz="3200" smtClean="0"/>
              <a:t>may</a:t>
            </a:r>
            <a:r>
              <a:rPr lang="tr-TR" sz="3200" smtClean="0"/>
              <a:t> </a:t>
            </a:r>
            <a:r>
              <a:rPr lang="en-US" sz="3200" smtClean="0"/>
              <a:t>be </a:t>
            </a:r>
            <a:r>
              <a:rPr lang="en-US" sz="3200"/>
              <a:t>dazed and unaware of </a:t>
            </a:r>
            <a:r>
              <a:rPr lang="en-US" sz="3200" smtClean="0"/>
              <a:t>what</a:t>
            </a:r>
            <a:r>
              <a:rPr lang="tr-TR" sz="3200" smtClean="0"/>
              <a:t> has </a:t>
            </a:r>
            <a:r>
              <a:rPr lang="tr-TR" sz="3200"/>
              <a:t>happened</a:t>
            </a:r>
          </a:p>
          <a:p>
            <a:pPr marL="0" indent="0">
              <a:buNone/>
            </a:pPr>
            <a:r>
              <a:rPr lang="en-US" sz="3200"/>
              <a:t>■ Casualty falls into a deep </a:t>
            </a:r>
            <a:r>
              <a:rPr lang="en-US" sz="3200" smtClean="0"/>
              <a:t>sleep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07042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29598"/>
            <a:ext cx="10515600" cy="64625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smtClean="0">
                <a:latin typeface="+mn-lt"/>
              </a:rPr>
              <a:t>SEIZURE (CONVULSION)-CAUTION</a:t>
            </a:r>
            <a:endParaRPr lang="tr-TR" b="1">
              <a:latin typeface="+mn-lt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110343" y="1071153"/>
            <a:ext cx="70016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■ </a:t>
            </a:r>
            <a:r>
              <a:rPr lang="en-US" sz="2400" dirty="0" smtClean="0"/>
              <a:t>Do </a:t>
            </a:r>
            <a:r>
              <a:rPr lang="en-US" sz="2400" dirty="0"/>
              <a:t>not move the casualty </a:t>
            </a:r>
            <a:r>
              <a:rPr lang="en-US" sz="2400" dirty="0" smtClean="0"/>
              <a:t>unless</a:t>
            </a:r>
            <a:r>
              <a:rPr lang="tr-TR" sz="2400" dirty="0" smtClean="0"/>
              <a:t> </a:t>
            </a:r>
            <a:r>
              <a:rPr lang="en-US" sz="2400" dirty="0" smtClean="0"/>
              <a:t>he </a:t>
            </a:r>
            <a:r>
              <a:rPr lang="en-US" sz="2400" dirty="0"/>
              <a:t>is in immediate </a:t>
            </a:r>
            <a:r>
              <a:rPr lang="en-US" sz="2400" dirty="0" smtClean="0"/>
              <a:t>danger</a:t>
            </a:r>
            <a:r>
              <a:rPr lang="tr-TR" sz="2400" dirty="0" smtClean="0"/>
              <a:t> </a:t>
            </a:r>
            <a:r>
              <a:rPr lang="tr-TR" sz="2400" dirty="0" err="1" smtClean="0"/>
              <a:t>or</a:t>
            </a:r>
            <a:r>
              <a:rPr lang="tr-TR" sz="2400" dirty="0" smtClean="0"/>
              <a:t> </a:t>
            </a:r>
            <a:r>
              <a:rPr lang="tr-TR" sz="2400" dirty="0"/>
              <a:t>is </a:t>
            </a:r>
            <a:r>
              <a:rPr lang="tr-TR" sz="2400" dirty="0" err="1"/>
              <a:t>vomiting</a:t>
            </a:r>
            <a:r>
              <a:rPr lang="tr-TR" sz="2400" dirty="0"/>
              <a:t>.</a:t>
            </a:r>
          </a:p>
          <a:p>
            <a:r>
              <a:rPr lang="en-US" sz="2400" dirty="0"/>
              <a:t>■ Do not put anything in </a:t>
            </a:r>
            <a:r>
              <a:rPr lang="en-US" sz="2400" dirty="0" smtClean="0"/>
              <a:t>his</a:t>
            </a:r>
            <a:r>
              <a:rPr lang="tr-TR" sz="2400" dirty="0" smtClean="0"/>
              <a:t> </a:t>
            </a:r>
            <a:r>
              <a:rPr lang="en-US" sz="2400" dirty="0" smtClean="0"/>
              <a:t>mouth </a:t>
            </a:r>
            <a:r>
              <a:rPr lang="en-US" sz="2400" dirty="0"/>
              <a:t>or attempt to </a:t>
            </a:r>
            <a:r>
              <a:rPr lang="en-US" sz="2400" dirty="0" smtClean="0"/>
              <a:t>restrain</a:t>
            </a:r>
            <a:r>
              <a:rPr lang="tr-TR" sz="2400" dirty="0" smtClean="0"/>
              <a:t> </a:t>
            </a:r>
            <a:r>
              <a:rPr lang="tr-TR" sz="2400" dirty="0" err="1" smtClean="0"/>
              <a:t>him</a:t>
            </a:r>
            <a:r>
              <a:rPr lang="tr-TR" sz="2400" dirty="0" smtClean="0"/>
              <a:t> </a:t>
            </a:r>
            <a:r>
              <a:rPr lang="tr-TR" sz="2400" dirty="0" err="1"/>
              <a:t>during</a:t>
            </a:r>
            <a:r>
              <a:rPr lang="tr-TR" sz="2400" dirty="0"/>
              <a:t> a </a:t>
            </a:r>
            <a:r>
              <a:rPr lang="tr-TR" sz="2400" dirty="0" err="1"/>
              <a:t>seizure</a:t>
            </a:r>
            <a:r>
              <a:rPr lang="tr-TR" sz="2400" dirty="0"/>
              <a:t>.</a:t>
            </a:r>
          </a:p>
          <a:p>
            <a:r>
              <a:rPr lang="en-US" sz="2400" b="1" dirty="0"/>
              <a:t>Call </a:t>
            </a:r>
            <a:r>
              <a:rPr lang="tr-TR" sz="2400" b="1" dirty="0" smtClean="0"/>
              <a:t>112</a:t>
            </a:r>
            <a:r>
              <a:rPr lang="en-US" sz="2400" b="1" dirty="0" smtClean="0"/>
              <a:t> </a:t>
            </a:r>
            <a:r>
              <a:rPr lang="en-US" sz="2400" b="1" dirty="0"/>
              <a:t>for emergency help if:</a:t>
            </a:r>
          </a:p>
          <a:p>
            <a:r>
              <a:rPr lang="en-US" sz="2400" dirty="0"/>
              <a:t>■ The casualty is having </a:t>
            </a:r>
            <a:r>
              <a:rPr lang="en-US" sz="2400" dirty="0" smtClean="0"/>
              <a:t>repeated</a:t>
            </a:r>
            <a:r>
              <a:rPr lang="tr-TR" sz="2400" dirty="0" smtClean="0"/>
              <a:t> </a:t>
            </a:r>
            <a:r>
              <a:rPr lang="tr-TR" sz="2400" dirty="0" err="1" smtClean="0"/>
              <a:t>seizures</a:t>
            </a:r>
            <a:r>
              <a:rPr lang="tr-TR" sz="2400" dirty="0" smtClean="0"/>
              <a:t> </a:t>
            </a:r>
            <a:r>
              <a:rPr lang="tr-TR" sz="2400" dirty="0" err="1" smtClean="0"/>
              <a:t>or</a:t>
            </a:r>
            <a:r>
              <a:rPr lang="tr-TR" sz="2400" dirty="0" smtClean="0"/>
              <a:t> </a:t>
            </a:r>
            <a:r>
              <a:rPr lang="tr-TR" sz="2400" dirty="0" err="1" smtClean="0"/>
              <a:t>having</a:t>
            </a:r>
            <a:r>
              <a:rPr lang="tr-TR" sz="2400" dirty="0" smtClean="0"/>
              <a:t> his </a:t>
            </a:r>
            <a:r>
              <a:rPr lang="tr-TR" sz="2400" dirty="0" err="1" smtClean="0"/>
              <a:t>first</a:t>
            </a:r>
            <a:r>
              <a:rPr lang="tr-TR" sz="2400" dirty="0" smtClean="0"/>
              <a:t> </a:t>
            </a:r>
            <a:r>
              <a:rPr lang="tr-TR" sz="2400" dirty="0" err="1"/>
              <a:t>seizure</a:t>
            </a:r>
            <a:r>
              <a:rPr lang="tr-TR" sz="2400" dirty="0"/>
              <a:t>.</a:t>
            </a:r>
          </a:p>
          <a:p>
            <a:r>
              <a:rPr lang="en-US" sz="2400" dirty="0"/>
              <a:t>■ The casualty is not aware of </a:t>
            </a:r>
            <a:r>
              <a:rPr lang="en-US" sz="2400" dirty="0" smtClean="0"/>
              <a:t>any</a:t>
            </a:r>
            <a:r>
              <a:rPr lang="tr-TR" sz="2400" dirty="0" smtClean="0"/>
              <a:t> </a:t>
            </a:r>
            <a:r>
              <a:rPr lang="tr-TR" sz="2400" dirty="0" err="1" smtClean="0"/>
              <a:t>reason</a:t>
            </a:r>
            <a:r>
              <a:rPr lang="tr-TR" sz="2400" dirty="0" smtClean="0"/>
              <a:t>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seizure</a:t>
            </a:r>
            <a:r>
              <a:rPr lang="tr-TR" sz="2400" dirty="0"/>
              <a:t>.</a:t>
            </a:r>
          </a:p>
          <a:p>
            <a:r>
              <a:rPr lang="en-US" sz="2400" dirty="0"/>
              <a:t>■ The seizure continues for </a:t>
            </a:r>
            <a:r>
              <a:rPr lang="en-US" sz="2400" dirty="0" smtClean="0"/>
              <a:t>more</a:t>
            </a:r>
            <a:r>
              <a:rPr lang="tr-TR" sz="2400" dirty="0" smtClean="0"/>
              <a:t> </a:t>
            </a:r>
            <a:r>
              <a:rPr lang="tr-TR" sz="2400" dirty="0" err="1" smtClean="0"/>
              <a:t>than</a:t>
            </a:r>
            <a:r>
              <a:rPr lang="tr-TR" sz="2400" dirty="0" smtClean="0"/>
              <a:t> </a:t>
            </a:r>
            <a:r>
              <a:rPr lang="tr-TR" sz="2400" dirty="0" err="1" smtClean="0"/>
              <a:t>five</a:t>
            </a:r>
            <a:r>
              <a:rPr lang="tr-TR" sz="2400" dirty="0" smtClean="0"/>
              <a:t> </a:t>
            </a:r>
            <a:r>
              <a:rPr lang="tr-TR" sz="2400" dirty="0" err="1" smtClean="0"/>
              <a:t>minutes</a:t>
            </a:r>
            <a:r>
              <a:rPr lang="tr-TR" sz="2400" dirty="0"/>
              <a:t>.</a:t>
            </a:r>
          </a:p>
          <a:p>
            <a:r>
              <a:rPr lang="en-US" sz="2400" dirty="0"/>
              <a:t>■ The casualty is unconscious </a:t>
            </a:r>
            <a:r>
              <a:rPr lang="en-US" sz="2400" dirty="0" smtClean="0"/>
              <a:t>for</a:t>
            </a:r>
            <a:r>
              <a:rPr lang="tr-TR" sz="2400" dirty="0" smtClean="0"/>
              <a:t> </a:t>
            </a:r>
            <a:r>
              <a:rPr lang="tr-TR" sz="2400" dirty="0" err="1" smtClean="0"/>
              <a:t>more</a:t>
            </a:r>
            <a:r>
              <a:rPr lang="tr-TR" sz="2400" dirty="0" smtClean="0"/>
              <a:t> </a:t>
            </a:r>
            <a:r>
              <a:rPr lang="tr-TR" sz="2400" dirty="0" err="1"/>
              <a:t>than</a:t>
            </a:r>
            <a:r>
              <a:rPr lang="tr-TR" sz="2400" dirty="0"/>
              <a:t> ten </a:t>
            </a:r>
            <a:r>
              <a:rPr lang="tr-TR" sz="2400" dirty="0" err="1"/>
              <a:t>minutes</a:t>
            </a:r>
            <a:r>
              <a:rPr lang="tr-TR" sz="2400" dirty="0"/>
              <a:t>.</a:t>
            </a:r>
          </a:p>
          <a:p>
            <a:r>
              <a:rPr lang="tr-TR" sz="2400" dirty="0"/>
              <a:t>■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casualty</a:t>
            </a:r>
            <a:r>
              <a:rPr lang="tr-TR" sz="2400" dirty="0"/>
              <a:t> has </a:t>
            </a:r>
            <a:r>
              <a:rPr lang="tr-TR" sz="2400" dirty="0" err="1" smtClean="0"/>
              <a:t>sustained</a:t>
            </a:r>
            <a:r>
              <a:rPr lang="tr-TR" sz="2400" dirty="0" smtClean="0"/>
              <a:t> </a:t>
            </a:r>
            <a:r>
              <a:rPr lang="en-US" sz="2400" dirty="0" smtClean="0"/>
              <a:t>an </a:t>
            </a:r>
            <a:r>
              <a:rPr lang="en-US" sz="2400" dirty="0"/>
              <a:t>injury to another part </a:t>
            </a:r>
            <a:r>
              <a:rPr lang="en-US" sz="2400" dirty="0" smtClean="0"/>
              <a:t>of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/>
              <a:t>body.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41" y="1438059"/>
            <a:ext cx="1265312" cy="122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29598"/>
            <a:ext cx="10515600" cy="64625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smtClean="0">
                <a:latin typeface="+mn-lt"/>
              </a:rPr>
              <a:t>SEIZURE-What to do</a:t>
            </a:r>
            <a:endParaRPr lang="tr-TR" b="1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0676" y="944706"/>
            <a:ext cx="6802581" cy="2281670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b="1" smtClean="0"/>
              <a:t>1.PROTECT CASUALTY</a:t>
            </a:r>
          </a:p>
          <a:p>
            <a:pPr marL="0" indent="0">
              <a:buNone/>
            </a:pPr>
            <a:r>
              <a:rPr lang="en-US" sz="2400"/>
              <a:t>Try to ease </a:t>
            </a:r>
            <a:r>
              <a:rPr lang="en-US" sz="2400" smtClean="0"/>
              <a:t>the</a:t>
            </a:r>
            <a:r>
              <a:rPr lang="tr-TR" sz="2400" smtClean="0"/>
              <a:t> </a:t>
            </a:r>
            <a:r>
              <a:rPr lang="en-US" sz="2400" smtClean="0"/>
              <a:t>casualty’s </a:t>
            </a:r>
            <a:r>
              <a:rPr lang="en-US" sz="2400"/>
              <a:t>fall. </a:t>
            </a:r>
            <a:r>
              <a:rPr lang="en-US" sz="2400" smtClean="0"/>
              <a:t>Talk</a:t>
            </a:r>
            <a:r>
              <a:rPr lang="tr-TR" sz="2400" smtClean="0"/>
              <a:t> </a:t>
            </a:r>
            <a:r>
              <a:rPr lang="en-US" sz="2400" smtClean="0"/>
              <a:t>to</a:t>
            </a:r>
            <a:r>
              <a:rPr lang="tr-TR" sz="2400" smtClean="0"/>
              <a:t> </a:t>
            </a:r>
            <a:r>
              <a:rPr lang="en-US" sz="2400" smtClean="0"/>
              <a:t>him </a:t>
            </a:r>
            <a:r>
              <a:rPr lang="en-US" sz="2400"/>
              <a:t>calmly and </a:t>
            </a:r>
            <a:r>
              <a:rPr lang="en-US" sz="2400" smtClean="0"/>
              <a:t>reassuringly.</a:t>
            </a:r>
            <a:r>
              <a:rPr lang="tr-TR" sz="2400" smtClean="0"/>
              <a:t> Clear </a:t>
            </a:r>
            <a:r>
              <a:rPr lang="tr-TR" sz="2400"/>
              <a:t>away any </a:t>
            </a:r>
            <a:r>
              <a:rPr lang="tr-TR" sz="2400" smtClean="0"/>
              <a:t>potentially dangerous </a:t>
            </a:r>
            <a:r>
              <a:rPr lang="tr-TR" sz="2400"/>
              <a:t>objects to </a:t>
            </a:r>
            <a:r>
              <a:rPr lang="tr-TR" sz="2400" smtClean="0"/>
              <a:t>prevent </a:t>
            </a:r>
            <a:r>
              <a:rPr lang="en-US" sz="2400" smtClean="0"/>
              <a:t>injury </a:t>
            </a:r>
            <a:r>
              <a:rPr lang="en-US" sz="2400"/>
              <a:t>to the casualty. </a:t>
            </a:r>
            <a:r>
              <a:rPr lang="en-US" sz="2400" smtClean="0"/>
              <a:t>Ask</a:t>
            </a:r>
            <a:r>
              <a:rPr lang="tr-TR" sz="2400" smtClean="0"/>
              <a:t> </a:t>
            </a:r>
            <a:r>
              <a:rPr lang="en-US" sz="2400" smtClean="0"/>
              <a:t>bystanders </a:t>
            </a:r>
            <a:r>
              <a:rPr lang="en-US" sz="2400"/>
              <a:t>to keep clear. Make </a:t>
            </a:r>
            <a:r>
              <a:rPr lang="en-US" sz="2400" smtClean="0"/>
              <a:t>a</a:t>
            </a:r>
            <a:r>
              <a:rPr lang="tr-TR" sz="2400" smtClean="0"/>
              <a:t> </a:t>
            </a:r>
            <a:r>
              <a:rPr lang="en-US" sz="2400" smtClean="0"/>
              <a:t>note </a:t>
            </a:r>
            <a:r>
              <a:rPr lang="en-US" sz="2400"/>
              <a:t>of when the seizure began</a:t>
            </a:r>
            <a:r>
              <a:rPr lang="en-US" sz="3200"/>
              <a:t>.</a:t>
            </a:r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3138055" y="2921414"/>
            <a:ext cx="8097982" cy="20005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tr-TR" sz="2800" smtClean="0"/>
              <a:t>2. </a:t>
            </a:r>
            <a:r>
              <a:rPr lang="tr-TR" sz="2800" b="1" smtClean="0"/>
              <a:t>PROTECT HEAD AND LOOSEN TIGHT CLOTHING</a:t>
            </a:r>
          </a:p>
          <a:p>
            <a:r>
              <a:rPr lang="en-US" sz="2400" smtClean="0"/>
              <a:t>If </a:t>
            </a:r>
            <a:r>
              <a:rPr lang="en-US" sz="2400"/>
              <a:t>possible, cushion the </a:t>
            </a:r>
            <a:r>
              <a:rPr lang="en-US" sz="2400" smtClean="0"/>
              <a:t>casualty’s</a:t>
            </a:r>
            <a:r>
              <a:rPr lang="tr-TR" sz="2400" smtClean="0"/>
              <a:t> </a:t>
            </a:r>
            <a:r>
              <a:rPr lang="en-US" sz="2400" smtClean="0"/>
              <a:t>head </a:t>
            </a:r>
            <a:r>
              <a:rPr lang="en-US" sz="2400"/>
              <a:t>with soft material until </a:t>
            </a:r>
            <a:r>
              <a:rPr lang="en-US" sz="2400" smtClean="0"/>
              <a:t>the</a:t>
            </a:r>
            <a:r>
              <a:rPr lang="tr-TR" sz="2400" smtClean="0"/>
              <a:t> </a:t>
            </a:r>
            <a:r>
              <a:rPr lang="en-US" sz="2400" smtClean="0"/>
              <a:t>seizure </a:t>
            </a:r>
            <a:r>
              <a:rPr lang="en-US" sz="2400"/>
              <a:t>ceases. Place padding </a:t>
            </a:r>
            <a:r>
              <a:rPr lang="en-US" sz="2400" smtClean="0"/>
              <a:t>to</a:t>
            </a:r>
            <a:r>
              <a:rPr lang="tr-TR" sz="2400" smtClean="0"/>
              <a:t> </a:t>
            </a:r>
            <a:r>
              <a:rPr lang="en-US" sz="2400" smtClean="0"/>
              <a:t>protect </a:t>
            </a:r>
            <a:r>
              <a:rPr lang="en-US" sz="2400"/>
              <a:t>him from objects </a:t>
            </a:r>
            <a:r>
              <a:rPr lang="en-US" sz="2400" smtClean="0"/>
              <a:t>that</a:t>
            </a:r>
            <a:r>
              <a:rPr lang="tr-TR" sz="2400" smtClean="0"/>
              <a:t> </a:t>
            </a:r>
            <a:r>
              <a:rPr lang="en-US" sz="2400" smtClean="0"/>
              <a:t>cannot </a:t>
            </a:r>
            <a:r>
              <a:rPr lang="en-US" sz="2400"/>
              <a:t>be moved. Loosen </a:t>
            </a:r>
            <a:r>
              <a:rPr lang="en-US" sz="2400" smtClean="0"/>
              <a:t>any</a:t>
            </a:r>
            <a:r>
              <a:rPr lang="tr-TR" sz="2400" smtClean="0"/>
              <a:t> tight </a:t>
            </a:r>
            <a:r>
              <a:rPr lang="tr-TR" sz="2400"/>
              <a:t>clothing around </a:t>
            </a:r>
            <a:r>
              <a:rPr lang="tr-TR" sz="2400" smtClean="0"/>
              <a:t>the casualty’s </a:t>
            </a:r>
            <a:r>
              <a:rPr lang="tr-TR" sz="2400"/>
              <a:t>neck</a:t>
            </a:r>
            <a:r>
              <a:rPr lang="tr-TR"/>
              <a:t>.</a:t>
            </a:r>
            <a:endParaRPr lang="tr-TR" b="1"/>
          </a:p>
        </p:txBody>
      </p:sp>
      <p:sp>
        <p:nvSpPr>
          <p:cNvPr id="6" name="Metin kutusu 5"/>
          <p:cNvSpPr txBox="1"/>
          <p:nvPr/>
        </p:nvSpPr>
        <p:spPr>
          <a:xfrm>
            <a:off x="838199" y="5092547"/>
            <a:ext cx="5205413" cy="13234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tr-TR" sz="2400" b="1" smtClean="0"/>
              <a:t>3. </a:t>
            </a:r>
            <a:r>
              <a:rPr lang="tr-TR" sz="2800" b="1" smtClean="0"/>
              <a:t>PLACE CASUALTY IN RECOVERY POSITION</a:t>
            </a:r>
          </a:p>
          <a:p>
            <a:r>
              <a:rPr lang="en-US" sz="2400"/>
              <a:t>Once the seizure has stopped</a:t>
            </a:r>
            <a:endParaRPr lang="tr-TR" sz="3200" b="1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257" y="4867753"/>
            <a:ext cx="3123768" cy="177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29598"/>
            <a:ext cx="10515600" cy="64625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smtClean="0">
                <a:latin typeface="+mn-lt"/>
              </a:rPr>
              <a:t>SEIZURE-CHILDREN</a:t>
            </a:r>
            <a:endParaRPr lang="tr-TR" b="1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9492" y="785236"/>
            <a:ext cx="6858000" cy="5740255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smtClean="0"/>
              <a:t>RECOGNITION:</a:t>
            </a:r>
            <a:endParaRPr lang="en-US" sz="2400"/>
          </a:p>
          <a:p>
            <a:pPr marL="0" indent="0">
              <a:buNone/>
            </a:pPr>
            <a:r>
              <a:rPr lang="tr-TR" sz="3200" smtClean="0"/>
              <a:t>■ </a:t>
            </a:r>
            <a:r>
              <a:rPr lang="tr-TR" sz="3200"/>
              <a:t>Violent muscle twitching, </a:t>
            </a:r>
            <a:r>
              <a:rPr lang="tr-TR" sz="3200" smtClean="0"/>
              <a:t>arched back </a:t>
            </a:r>
            <a:r>
              <a:rPr lang="tr-TR" sz="3200"/>
              <a:t>and clenched fists</a:t>
            </a:r>
          </a:p>
          <a:p>
            <a:pPr marL="0" indent="0">
              <a:buNone/>
            </a:pPr>
            <a:r>
              <a:rPr lang="en-US" sz="3200"/>
              <a:t>■ Signs of fever, such as </a:t>
            </a:r>
            <a:r>
              <a:rPr lang="en-US" sz="3200" smtClean="0"/>
              <a:t>hot,</a:t>
            </a:r>
            <a:r>
              <a:rPr lang="tr-TR" sz="3200" smtClean="0"/>
              <a:t> flushed </a:t>
            </a:r>
            <a:r>
              <a:rPr lang="tr-TR" sz="3200"/>
              <a:t>skin</a:t>
            </a:r>
          </a:p>
          <a:p>
            <a:pPr marL="0" indent="0">
              <a:buNone/>
            </a:pPr>
            <a:r>
              <a:rPr lang="en-US" sz="3200"/>
              <a:t>■ A twitching face and squinting, </a:t>
            </a:r>
            <a:r>
              <a:rPr lang="en-US" sz="3200" smtClean="0"/>
              <a:t>fixed</a:t>
            </a:r>
            <a:r>
              <a:rPr lang="tr-TR" sz="3200" smtClean="0"/>
              <a:t> or </a:t>
            </a:r>
            <a:r>
              <a:rPr lang="tr-TR" sz="3200"/>
              <a:t>upturned eyes</a:t>
            </a:r>
          </a:p>
          <a:p>
            <a:pPr marL="0" indent="0">
              <a:buNone/>
            </a:pPr>
            <a:r>
              <a:rPr lang="en-US" sz="3200"/>
              <a:t>■ Breath-holding, with red, puffy </a:t>
            </a:r>
            <a:r>
              <a:rPr lang="en-US" sz="3200" smtClean="0"/>
              <a:t>face</a:t>
            </a:r>
            <a:r>
              <a:rPr lang="tr-TR" sz="3200" smtClean="0"/>
              <a:t> and </a:t>
            </a:r>
            <a:r>
              <a:rPr lang="tr-TR" sz="3200"/>
              <a:t>neck</a:t>
            </a:r>
          </a:p>
          <a:p>
            <a:pPr marL="0" indent="0">
              <a:buNone/>
            </a:pPr>
            <a:r>
              <a:rPr lang="tr-TR" sz="3200"/>
              <a:t>■ Drooling at the mouth</a:t>
            </a:r>
          </a:p>
          <a:p>
            <a:pPr marL="0" indent="0">
              <a:buNone/>
            </a:pPr>
            <a:r>
              <a:rPr lang="en-US" sz="3200"/>
              <a:t>■ Loss of, or impaired, consciousness</a:t>
            </a:r>
            <a:endParaRPr lang="tr-TR" sz="320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139" y="2693410"/>
            <a:ext cx="4595025" cy="367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29598"/>
            <a:ext cx="10515600" cy="64625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smtClean="0">
                <a:latin typeface="+mn-lt"/>
              </a:rPr>
              <a:t>SEIZURE-What to do</a:t>
            </a:r>
            <a:endParaRPr lang="tr-TR" b="1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092128"/>
            <a:ext cx="6176963" cy="573666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200" smtClean="0">
                <a:solidFill>
                  <a:schemeClr val="bg1"/>
                </a:solidFill>
              </a:rPr>
              <a:t>1. PROTECT CHILD FROM </a:t>
            </a:r>
            <a:r>
              <a:rPr lang="tr-TR" sz="3200">
                <a:solidFill>
                  <a:schemeClr val="bg1"/>
                </a:solidFill>
              </a:rPr>
              <a:t>INJURY</a:t>
            </a:r>
            <a:r>
              <a:rPr lang="en-US" sz="3200" smtClean="0">
                <a:solidFill>
                  <a:schemeClr val="bg1"/>
                </a:solidFill>
              </a:rPr>
              <a:t>.</a:t>
            </a:r>
            <a:endParaRPr lang="tr-TR">
              <a:solidFill>
                <a:schemeClr val="bg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838200" y="1982067"/>
            <a:ext cx="5725391" cy="12003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600" smtClean="0">
                <a:solidFill>
                  <a:schemeClr val="bg1"/>
                </a:solidFill>
              </a:rPr>
              <a:t>2. HELP </a:t>
            </a:r>
            <a:r>
              <a:rPr lang="tr-TR" sz="3600">
                <a:solidFill>
                  <a:schemeClr val="bg1"/>
                </a:solidFill>
              </a:rPr>
              <a:t>THE </a:t>
            </a:r>
            <a:r>
              <a:rPr lang="tr-TR" sz="3600" smtClean="0">
                <a:solidFill>
                  <a:schemeClr val="bg1"/>
                </a:solidFill>
              </a:rPr>
              <a:t>CHILD COOL </a:t>
            </a:r>
            <a:r>
              <a:rPr lang="tr-TR" sz="3600">
                <a:solidFill>
                  <a:schemeClr val="bg1"/>
                </a:solidFill>
              </a:rPr>
              <a:t>DOWN</a:t>
            </a:r>
            <a:endParaRPr lang="tr-TR" sz="3600" b="1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764" y="1295127"/>
            <a:ext cx="4917499" cy="201170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838200" y="4189877"/>
            <a:ext cx="7626928" cy="95410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600" smtClean="0">
                <a:solidFill>
                  <a:schemeClr val="bg1"/>
                </a:solidFill>
              </a:rPr>
              <a:t>3. </a:t>
            </a:r>
            <a:r>
              <a:rPr lang="en-US" sz="3600" smtClean="0">
                <a:solidFill>
                  <a:schemeClr val="bg1"/>
                </a:solidFill>
              </a:rPr>
              <a:t>PLACE CHILD</a:t>
            </a:r>
            <a:r>
              <a:rPr lang="tr-TR" sz="3600" smtClean="0">
                <a:solidFill>
                  <a:schemeClr val="bg1"/>
                </a:solidFill>
              </a:rPr>
              <a:t> </a:t>
            </a:r>
            <a:r>
              <a:rPr lang="en-US" sz="3600" smtClean="0">
                <a:solidFill>
                  <a:schemeClr val="bg1"/>
                </a:solidFill>
              </a:rPr>
              <a:t>IN RECOVERY</a:t>
            </a:r>
            <a:r>
              <a:rPr lang="tr-TR" sz="3600" smtClean="0">
                <a:solidFill>
                  <a:schemeClr val="bg1"/>
                </a:solidFill>
              </a:rPr>
              <a:t> </a:t>
            </a:r>
            <a:r>
              <a:rPr lang="en-US" sz="3600" smtClean="0">
                <a:solidFill>
                  <a:schemeClr val="bg1"/>
                </a:solidFill>
              </a:rPr>
              <a:t>POSITION</a:t>
            </a:r>
            <a:endParaRPr lang="tr-TR" sz="3600" smtClean="0">
              <a:solidFill>
                <a:schemeClr val="bg1"/>
              </a:solidFill>
            </a:endParaRPr>
          </a:p>
          <a:p>
            <a:r>
              <a:rPr lang="en-US" sz="2000" b="1">
                <a:solidFill>
                  <a:schemeClr val="bg1"/>
                </a:solidFill>
              </a:rPr>
              <a:t>Once the seizure has stopped</a:t>
            </a:r>
            <a:endParaRPr lang="tr-TR" sz="2000" b="1">
              <a:solidFill>
                <a:schemeClr val="bg1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838200" y="5242200"/>
            <a:ext cx="3099955" cy="95410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r>
              <a:rPr lang="tr-TR" sz="2800" smtClean="0">
                <a:solidFill>
                  <a:schemeClr val="bg1"/>
                </a:solidFill>
              </a:rPr>
              <a:t>4. CALL FOR EMERGENCY HELP</a:t>
            </a:r>
            <a:endParaRPr lang="tr-TR" sz="2800">
              <a:solidFill>
                <a:schemeClr val="bg1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75" y="3957638"/>
            <a:ext cx="252412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9384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tr-TR" b="1"/>
              <a:t>FAINTING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37364" y="1520825"/>
            <a:ext cx="76546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/>
              <a:t>brief loss of </a:t>
            </a:r>
            <a:r>
              <a:rPr lang="tr-TR" b="1" smtClean="0"/>
              <a:t>consciousness</a:t>
            </a:r>
          </a:p>
          <a:p>
            <a:pPr marL="0" indent="0">
              <a:buNone/>
            </a:pPr>
            <a:r>
              <a:rPr lang="tr-TR" b="1" smtClean="0"/>
              <a:t>temporary </a:t>
            </a:r>
            <a:r>
              <a:rPr lang="en-US" b="1" smtClean="0"/>
              <a:t>reduction </a:t>
            </a:r>
            <a:r>
              <a:rPr lang="en-US" b="1"/>
              <a:t>of the blood flow to the brain.</a:t>
            </a:r>
            <a:endParaRPr lang="tr-TR" b="1" smtClean="0"/>
          </a:p>
          <a:p>
            <a:pPr marL="0" indent="0">
              <a:buNone/>
            </a:pPr>
            <a:endParaRPr lang="tr-TR" b="1" smtClean="0"/>
          </a:p>
          <a:p>
            <a:pPr marL="0" indent="0">
              <a:buNone/>
            </a:pPr>
            <a:r>
              <a:rPr lang="tr-TR" b="1" smtClean="0"/>
              <a:t>RECOGNITION:</a:t>
            </a:r>
            <a:endParaRPr lang="tr-TR" b="1"/>
          </a:p>
          <a:p>
            <a:pPr marL="0" indent="0">
              <a:buNone/>
            </a:pPr>
            <a:r>
              <a:rPr lang="tr-TR"/>
              <a:t>■ Brief loss of </a:t>
            </a:r>
            <a:r>
              <a:rPr lang="tr-TR" smtClean="0"/>
              <a:t>consciousness </a:t>
            </a:r>
            <a:r>
              <a:rPr lang="en-US" smtClean="0"/>
              <a:t>that </a:t>
            </a:r>
            <a:r>
              <a:rPr lang="en-US"/>
              <a:t>causes the casualty to </a:t>
            </a:r>
            <a:r>
              <a:rPr lang="en-US" smtClean="0"/>
              <a:t>fall</a:t>
            </a:r>
            <a:r>
              <a:rPr lang="tr-TR" smtClean="0"/>
              <a:t> to the ground</a:t>
            </a:r>
            <a:endParaRPr lang="tr-TR"/>
          </a:p>
          <a:p>
            <a:pPr marL="0" indent="0">
              <a:buNone/>
            </a:pPr>
            <a:r>
              <a:rPr lang="tr-TR"/>
              <a:t>■ A slow pulse</a:t>
            </a:r>
          </a:p>
          <a:p>
            <a:pPr marL="0" indent="0">
              <a:buNone/>
            </a:pPr>
            <a:r>
              <a:rPr lang="en-US"/>
              <a:t>■ Pale, cold skin and sweating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13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9384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tr-TR" b="1" smtClean="0"/>
              <a:t>FAINTING-What to do</a:t>
            </a:r>
            <a:endParaRPr lang="tr-TR" b="1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94774"/>
            <a:ext cx="7654636" cy="1873539"/>
          </a:xfrm>
        </p:spPr>
        <p:txBody>
          <a:bodyPr/>
          <a:lstStyle/>
          <a:p>
            <a:r>
              <a:rPr lang="tr-TR" dirty="0" err="1" smtClean="0"/>
              <a:t>When</a:t>
            </a:r>
            <a:r>
              <a:rPr lang="tr-TR" dirty="0" smtClean="0"/>
              <a:t> a </a:t>
            </a:r>
            <a:r>
              <a:rPr lang="tr-TR" dirty="0" err="1" smtClean="0"/>
              <a:t>casualty</a:t>
            </a:r>
            <a:r>
              <a:rPr lang="tr-TR" dirty="0" smtClean="0"/>
              <a:t> </a:t>
            </a:r>
            <a:r>
              <a:rPr lang="tr-TR" dirty="0" err="1" smtClean="0"/>
              <a:t>feels</a:t>
            </a:r>
            <a:r>
              <a:rPr lang="tr-TR" dirty="0" smtClean="0"/>
              <a:t> </a:t>
            </a:r>
            <a:r>
              <a:rPr lang="en-US" dirty="0" smtClean="0"/>
              <a:t>faint, advise him to lie</a:t>
            </a:r>
            <a:r>
              <a:rPr lang="tr-TR" dirty="0" smtClean="0"/>
              <a:t> </a:t>
            </a:r>
            <a:r>
              <a:rPr lang="en-US" dirty="0" smtClean="0"/>
              <a:t>down. Kneel down, raise his legs,</a:t>
            </a:r>
            <a:r>
              <a:rPr lang="tr-TR" dirty="0" smtClean="0"/>
              <a:t> </a:t>
            </a:r>
            <a:r>
              <a:rPr lang="en-US" dirty="0" smtClean="0"/>
              <a:t>supporting his ankles on your</a:t>
            </a:r>
            <a:r>
              <a:rPr lang="tr-TR" dirty="0" smtClean="0"/>
              <a:t> </a:t>
            </a:r>
            <a:r>
              <a:rPr lang="en-US" dirty="0" smtClean="0"/>
              <a:t>shoulders to improve blood flow</a:t>
            </a:r>
            <a:r>
              <a:rPr lang="tr-TR" dirty="0" smtClean="0"/>
              <a:t> </a:t>
            </a:r>
            <a:r>
              <a:rPr lang="en-US" dirty="0" smtClean="0"/>
              <a:t>to the brain. Watch his face for</a:t>
            </a:r>
            <a:r>
              <a:rPr lang="tr-TR" dirty="0" smtClean="0"/>
              <a:t> </a:t>
            </a:r>
            <a:r>
              <a:rPr lang="tr-TR" dirty="0" err="1" smtClean="0"/>
              <a:t>signs</a:t>
            </a:r>
            <a:r>
              <a:rPr lang="tr-TR" dirty="0" smtClean="0"/>
              <a:t> of </a:t>
            </a:r>
            <a:r>
              <a:rPr lang="tr-TR" dirty="0" err="1" smtClean="0"/>
              <a:t>recovery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713510" y="2795349"/>
            <a:ext cx="73567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Make sure that the casualty</a:t>
            </a:r>
            <a:r>
              <a:rPr lang="tr-TR" sz="2800" dirty="0" smtClean="0"/>
              <a:t> </a:t>
            </a:r>
            <a:r>
              <a:rPr lang="en-US" sz="2800" dirty="0" smtClean="0"/>
              <a:t>has plenty of</a:t>
            </a:r>
            <a:r>
              <a:rPr lang="tr-TR" sz="2800" dirty="0" smtClean="0"/>
              <a:t> f</a:t>
            </a:r>
            <a:r>
              <a:rPr lang="en-US" sz="2800" dirty="0" err="1" smtClean="0"/>
              <a:t>resh</a:t>
            </a:r>
            <a:r>
              <a:rPr lang="en-US" sz="2800" dirty="0" smtClean="0"/>
              <a:t> air; ask</a:t>
            </a:r>
            <a:r>
              <a:rPr lang="tr-TR" sz="2800" dirty="0" smtClean="0"/>
              <a:t> </a:t>
            </a:r>
            <a:r>
              <a:rPr lang="en-US" sz="2800" dirty="0" smtClean="0"/>
              <a:t>someone to open a window if</a:t>
            </a:r>
            <a:r>
              <a:rPr lang="tr-TR" sz="2800" dirty="0" smtClean="0"/>
              <a:t> </a:t>
            </a:r>
            <a:r>
              <a:rPr lang="en-US" sz="2800" dirty="0" smtClean="0"/>
              <a:t>you are indoors. In addition, ask</a:t>
            </a:r>
            <a:r>
              <a:rPr lang="tr-TR" sz="2800" dirty="0" smtClean="0"/>
              <a:t> </a:t>
            </a:r>
            <a:r>
              <a:rPr lang="en-US" sz="2800" dirty="0" smtClean="0"/>
              <a:t>any bystanders to stand clear.</a:t>
            </a:r>
            <a:r>
              <a:rPr lang="tr-TR" sz="2800" dirty="0" smtClean="0"/>
              <a:t> </a:t>
            </a:r>
            <a:r>
              <a:rPr lang="en-US" sz="2800" dirty="0" smtClean="0"/>
              <a:t>He may be more comfortable</a:t>
            </a:r>
            <a:r>
              <a:rPr lang="tr-TR" sz="2800" dirty="0" smtClean="0"/>
              <a:t> </a:t>
            </a:r>
            <a:r>
              <a:rPr lang="en-US" sz="2800" dirty="0" smtClean="0"/>
              <a:t>if his knees are bent.</a:t>
            </a:r>
            <a:endParaRPr lang="tr-TR" sz="28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858982" y="5042118"/>
            <a:ext cx="7716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/>
              <a:t>As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casualty</a:t>
            </a:r>
            <a:r>
              <a:rPr lang="tr-TR" sz="2800" dirty="0"/>
              <a:t> </a:t>
            </a:r>
            <a:r>
              <a:rPr lang="tr-TR" sz="2800" dirty="0" err="1" smtClean="0"/>
              <a:t>recovers</a:t>
            </a:r>
            <a:r>
              <a:rPr lang="tr-TR" sz="2800" dirty="0" smtClean="0"/>
              <a:t>, </a:t>
            </a:r>
            <a:r>
              <a:rPr lang="en-US" sz="2800" dirty="0" smtClean="0"/>
              <a:t>reassure </a:t>
            </a:r>
            <a:r>
              <a:rPr lang="en-US" sz="2800" dirty="0"/>
              <a:t>him and help </a:t>
            </a:r>
            <a:r>
              <a:rPr lang="en-US" sz="2800" dirty="0" smtClean="0"/>
              <a:t>him</a:t>
            </a:r>
            <a:r>
              <a:rPr lang="tr-TR" sz="2800" dirty="0" smtClean="0"/>
              <a:t> </a:t>
            </a:r>
            <a:r>
              <a:rPr lang="en-US" sz="2800" dirty="0" smtClean="0"/>
              <a:t>sit </a:t>
            </a:r>
            <a:r>
              <a:rPr lang="en-US" sz="2800" dirty="0"/>
              <a:t>up gradually. If he starts </a:t>
            </a:r>
            <a:r>
              <a:rPr lang="en-US" sz="2800" dirty="0" smtClean="0"/>
              <a:t>to</a:t>
            </a:r>
            <a:r>
              <a:rPr lang="tr-TR" sz="2800" dirty="0" smtClean="0"/>
              <a:t> </a:t>
            </a:r>
            <a:r>
              <a:rPr lang="en-US" sz="2800" dirty="0" smtClean="0"/>
              <a:t>feel </a:t>
            </a:r>
            <a:r>
              <a:rPr lang="en-US" sz="2800" dirty="0"/>
              <a:t>faint again, advise him </a:t>
            </a:r>
            <a:r>
              <a:rPr lang="en-US" sz="2800" dirty="0" smtClean="0"/>
              <a:t>to</a:t>
            </a:r>
            <a:r>
              <a:rPr lang="tr-TR" sz="2800" dirty="0" smtClean="0"/>
              <a:t> </a:t>
            </a:r>
            <a:r>
              <a:rPr lang="en-US" sz="2800" dirty="0" smtClean="0"/>
              <a:t>lie </a:t>
            </a:r>
            <a:r>
              <a:rPr lang="en-US" sz="2800" dirty="0"/>
              <a:t>down once again, and </a:t>
            </a:r>
            <a:r>
              <a:rPr lang="en-US" sz="2800" dirty="0" smtClean="0"/>
              <a:t>raise</a:t>
            </a:r>
            <a:r>
              <a:rPr lang="tr-TR" sz="2800" dirty="0" smtClean="0"/>
              <a:t> </a:t>
            </a:r>
            <a:r>
              <a:rPr lang="en-US" sz="2800" dirty="0" smtClean="0"/>
              <a:t>and </a:t>
            </a:r>
            <a:r>
              <a:rPr lang="en-US" sz="2800" dirty="0"/>
              <a:t>support his legs until </a:t>
            </a:r>
            <a:r>
              <a:rPr lang="en-US" sz="2800" dirty="0" smtClean="0"/>
              <a:t>he</a:t>
            </a:r>
            <a:r>
              <a:rPr lang="tr-TR" sz="2800" dirty="0" smtClean="0"/>
              <a:t> </a:t>
            </a:r>
            <a:r>
              <a:rPr lang="tr-TR" sz="2800" dirty="0" err="1" smtClean="0"/>
              <a:t>recovers</a:t>
            </a:r>
            <a:r>
              <a:rPr lang="tr-TR" sz="2800" dirty="0" smtClean="0"/>
              <a:t> </a:t>
            </a:r>
            <a:r>
              <a:rPr lang="tr-TR" sz="2800" dirty="0" err="1"/>
              <a:t>fully</a:t>
            </a:r>
            <a:r>
              <a:rPr lang="tr-TR" sz="2800" dirty="0"/>
              <a:t>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964" y="1560801"/>
            <a:ext cx="3364355" cy="209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1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5400" b="1" smtClean="0">
                <a:solidFill>
                  <a:schemeClr val="bg1"/>
                </a:solidFill>
              </a:rPr>
              <a:t>Medical Conditions</a:t>
            </a:r>
            <a:endParaRPr lang="tr-TR" sz="5400" b="1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11928" y="1798113"/>
            <a:ext cx="2632364" cy="4019514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tr-TR" sz="4000" smtClean="0">
                <a:solidFill>
                  <a:schemeClr val="bg1"/>
                </a:solidFill>
              </a:rPr>
              <a:t>Asthma</a:t>
            </a:r>
          </a:p>
          <a:p>
            <a:r>
              <a:rPr lang="tr-TR" sz="4000" smtClean="0">
                <a:solidFill>
                  <a:schemeClr val="bg1"/>
                </a:solidFill>
              </a:rPr>
              <a:t>Allergy</a:t>
            </a:r>
          </a:p>
          <a:p>
            <a:r>
              <a:rPr lang="tr-TR" sz="4000" smtClean="0">
                <a:solidFill>
                  <a:schemeClr val="bg1"/>
                </a:solidFill>
              </a:rPr>
              <a:t>Angina</a:t>
            </a:r>
          </a:p>
          <a:p>
            <a:r>
              <a:rPr lang="tr-TR" sz="4000" smtClean="0">
                <a:solidFill>
                  <a:schemeClr val="bg1"/>
                </a:solidFill>
              </a:rPr>
              <a:t>Stroke</a:t>
            </a:r>
          </a:p>
          <a:p>
            <a:r>
              <a:rPr lang="tr-TR" sz="4000" smtClean="0">
                <a:solidFill>
                  <a:schemeClr val="bg1"/>
                </a:solidFill>
              </a:rPr>
              <a:t>Seizure</a:t>
            </a:r>
          </a:p>
          <a:p>
            <a:r>
              <a:rPr lang="tr-TR" sz="4000" smtClean="0">
                <a:solidFill>
                  <a:schemeClr val="bg1"/>
                </a:solidFill>
              </a:rPr>
              <a:t>Faint</a:t>
            </a:r>
          </a:p>
          <a:p>
            <a:endParaRPr lang="tr-TR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7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REFERENCES</a:t>
            </a:r>
          </a:p>
          <a:p>
            <a:endParaRPr lang="tr-TR" dirty="0"/>
          </a:p>
          <a:p>
            <a:r>
              <a:rPr lang="en-US" dirty="0" smtClean="0"/>
              <a:t>The </a:t>
            </a:r>
            <a:r>
              <a:rPr lang="en-US" dirty="0"/>
              <a:t>American College Of Emergency</a:t>
            </a:r>
            <a:br>
              <a:rPr lang="en-US" dirty="0"/>
            </a:br>
            <a:r>
              <a:rPr lang="tr-TR" dirty="0" err="1"/>
              <a:t>Physıcıans</a:t>
            </a:r>
            <a:r>
              <a:rPr lang="tr-TR" dirty="0"/>
              <a:t> (Acep)-First </a:t>
            </a:r>
            <a:r>
              <a:rPr lang="tr-TR" dirty="0" err="1"/>
              <a:t>Aid</a:t>
            </a:r>
            <a:r>
              <a:rPr lang="tr-TR" dirty="0"/>
              <a:t> Manuel 5th Edition</a:t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Everything</a:t>
            </a:r>
            <a:r>
              <a:rPr lang="tr-TR" dirty="0"/>
              <a:t> First </a:t>
            </a:r>
            <a:r>
              <a:rPr lang="tr-TR" dirty="0" err="1"/>
              <a:t>Aid</a:t>
            </a:r>
            <a:r>
              <a:rPr lang="tr-TR" dirty="0"/>
              <a:t> </a:t>
            </a:r>
            <a:r>
              <a:rPr lang="tr-TR" dirty="0" err="1"/>
              <a:t>Book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703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288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r-TR" smtClean="0"/>
              <a:t/>
            </a:r>
            <a:br>
              <a:rPr lang="tr-TR" smtClean="0"/>
            </a:br>
            <a:r>
              <a:rPr lang="tr-TR" b="1" smtClean="0">
                <a:solidFill>
                  <a:schemeClr val="bg1"/>
                </a:solidFill>
              </a:rPr>
              <a:t>ASTHMA</a:t>
            </a:r>
            <a:r>
              <a:rPr lang="tr-TR"/>
              <a:t/>
            </a:r>
            <a:br>
              <a:rPr lang="tr-TR"/>
            </a:b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62857"/>
            <a:ext cx="6891337" cy="510598"/>
          </a:xfrm>
          <a:solidFill>
            <a:schemeClr val="accent2">
              <a:lumMod val="75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smtClean="0">
                <a:solidFill>
                  <a:schemeClr val="bg1"/>
                </a:solidFill>
              </a:rPr>
              <a:t>C</a:t>
            </a:r>
            <a:r>
              <a:rPr lang="en-US" smtClean="0">
                <a:solidFill>
                  <a:schemeClr val="bg1"/>
                </a:solidFill>
              </a:rPr>
              <a:t>hronic</a:t>
            </a:r>
            <a:r>
              <a:rPr lang="tr-TR" smtClean="0">
                <a:solidFill>
                  <a:schemeClr val="bg1"/>
                </a:solidFill>
              </a:rPr>
              <a:t>al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inflammatory disease of the airways.</a:t>
            </a:r>
            <a:endParaRPr lang="tr-TR">
              <a:solidFill>
                <a:schemeClr val="bg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064327" y="2021898"/>
            <a:ext cx="7930287" cy="44012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RECOGNITION</a:t>
            </a:r>
          </a:p>
          <a:p>
            <a:r>
              <a:rPr lang="tr-TR" sz="2800" dirty="0" smtClean="0"/>
              <a:t>■ </a:t>
            </a:r>
            <a:r>
              <a:rPr lang="tr-TR" sz="2800" dirty="0" err="1"/>
              <a:t>Difficulty</a:t>
            </a:r>
            <a:r>
              <a:rPr lang="tr-TR" sz="2800" dirty="0"/>
              <a:t> in </a:t>
            </a:r>
            <a:r>
              <a:rPr lang="tr-TR" sz="2800" dirty="0" err="1"/>
              <a:t>breathing</a:t>
            </a:r>
            <a:r>
              <a:rPr lang="tr-TR" sz="2800" dirty="0"/>
              <a:t>, </a:t>
            </a:r>
            <a:r>
              <a:rPr lang="tr-TR" sz="2800" dirty="0" err="1" smtClean="0"/>
              <a:t>especially</a:t>
            </a:r>
            <a:r>
              <a:rPr lang="tr-TR" sz="2800" dirty="0" smtClean="0"/>
              <a:t> </a:t>
            </a:r>
            <a:r>
              <a:rPr lang="tr-TR" sz="2800" dirty="0" err="1" smtClean="0"/>
              <a:t>breathing</a:t>
            </a:r>
            <a:r>
              <a:rPr lang="tr-TR" sz="2800" dirty="0" smtClean="0"/>
              <a:t> </a:t>
            </a:r>
            <a:r>
              <a:rPr lang="tr-TR" sz="2800" dirty="0" err="1"/>
              <a:t>out</a:t>
            </a:r>
            <a:endParaRPr lang="tr-TR" sz="2800" dirty="0"/>
          </a:p>
          <a:p>
            <a:r>
              <a:rPr lang="tr-TR" sz="2800" dirty="0" err="1"/>
              <a:t>There</a:t>
            </a:r>
            <a:r>
              <a:rPr lang="tr-TR" sz="2800" dirty="0"/>
              <a:t> </a:t>
            </a:r>
            <a:r>
              <a:rPr lang="tr-TR" sz="2800" dirty="0" err="1"/>
              <a:t>may</a:t>
            </a:r>
            <a:r>
              <a:rPr lang="tr-TR" sz="2800" dirty="0"/>
              <a:t> be:</a:t>
            </a:r>
          </a:p>
          <a:p>
            <a:r>
              <a:rPr lang="tr-TR" sz="2800" dirty="0"/>
              <a:t>■ </a:t>
            </a:r>
            <a:r>
              <a:rPr lang="tr-TR" sz="2800" dirty="0" err="1"/>
              <a:t>Wheezing</a:t>
            </a:r>
            <a:endParaRPr lang="tr-TR" sz="2800" dirty="0"/>
          </a:p>
          <a:p>
            <a:r>
              <a:rPr lang="tr-TR" sz="2800" dirty="0"/>
              <a:t>■ </a:t>
            </a:r>
            <a:r>
              <a:rPr lang="tr-TR" sz="2800" dirty="0" err="1"/>
              <a:t>Difficulty</a:t>
            </a:r>
            <a:r>
              <a:rPr lang="tr-TR" sz="2800" dirty="0"/>
              <a:t> </a:t>
            </a:r>
            <a:r>
              <a:rPr lang="tr-TR" sz="2800" dirty="0" err="1"/>
              <a:t>speaking</a:t>
            </a:r>
            <a:endParaRPr lang="tr-TR" sz="2800" dirty="0"/>
          </a:p>
          <a:p>
            <a:r>
              <a:rPr lang="en-US" sz="2800" dirty="0"/>
              <a:t>■ Gray-blue coloring in skin, lips,</a:t>
            </a:r>
          </a:p>
          <a:p>
            <a:r>
              <a:rPr lang="tr-TR" sz="2800" dirty="0" err="1"/>
              <a:t>earlobes</a:t>
            </a:r>
            <a:r>
              <a:rPr lang="tr-TR" sz="2800" dirty="0"/>
              <a:t>,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nailbeds</a:t>
            </a:r>
            <a:endParaRPr lang="tr-TR" sz="2800" dirty="0"/>
          </a:p>
          <a:p>
            <a:r>
              <a:rPr lang="tr-TR" sz="2800" dirty="0" err="1"/>
              <a:t>In</a:t>
            </a:r>
            <a:r>
              <a:rPr lang="tr-TR" sz="2800" dirty="0"/>
              <a:t> a severe </a:t>
            </a:r>
            <a:r>
              <a:rPr lang="tr-TR" sz="2800" dirty="0" err="1"/>
              <a:t>attack</a:t>
            </a:r>
            <a:r>
              <a:rPr lang="tr-TR" sz="2800" dirty="0"/>
              <a:t>:</a:t>
            </a:r>
          </a:p>
          <a:p>
            <a:r>
              <a:rPr lang="tr-TR" sz="2800" dirty="0"/>
              <a:t>■ </a:t>
            </a:r>
            <a:r>
              <a:rPr lang="tr-TR" sz="2800" dirty="0" err="1"/>
              <a:t>Exhaustion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possible</a:t>
            </a:r>
            <a:r>
              <a:rPr lang="tr-TR" sz="2800" dirty="0"/>
              <a:t> </a:t>
            </a:r>
            <a:r>
              <a:rPr lang="tr-TR" sz="2800" dirty="0" err="1"/>
              <a:t>loss</a:t>
            </a:r>
            <a:endParaRPr lang="tr-TR" sz="2800" dirty="0"/>
          </a:p>
          <a:p>
            <a:r>
              <a:rPr lang="tr-TR" sz="2800" dirty="0"/>
              <a:t>of </a:t>
            </a:r>
            <a:r>
              <a:rPr lang="tr-TR" sz="2800" dirty="0" err="1"/>
              <a:t>consciousness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5994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288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r-TR" smtClean="0"/>
              <a:t/>
            </a:r>
            <a:br>
              <a:rPr lang="tr-TR" smtClean="0"/>
            </a:br>
            <a:r>
              <a:rPr lang="tr-TR" b="1" smtClean="0">
                <a:solidFill>
                  <a:schemeClr val="bg1"/>
                </a:solidFill>
              </a:rPr>
              <a:t>ASTHMA</a:t>
            </a:r>
            <a:r>
              <a:rPr lang="tr-TR"/>
              <a:t/>
            </a:r>
            <a:br>
              <a:rPr lang="tr-TR"/>
            </a:br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16172"/>
            <a:ext cx="7618701" cy="3842943"/>
          </a:xfrm>
        </p:spPr>
      </p:pic>
      <p:sp>
        <p:nvSpPr>
          <p:cNvPr id="8" name="Metin kutusu 7"/>
          <p:cNvSpPr txBox="1"/>
          <p:nvPr/>
        </p:nvSpPr>
        <p:spPr>
          <a:xfrm>
            <a:off x="838200" y="1343891"/>
            <a:ext cx="2344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smtClean="0"/>
              <a:t>What to do</a:t>
            </a:r>
            <a:endParaRPr lang="tr-TR" sz="3600" b="1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987" y="1667056"/>
            <a:ext cx="2556813" cy="25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6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smtClean="0">
                <a:solidFill>
                  <a:schemeClr val="bg1"/>
                </a:solidFill>
              </a:rPr>
              <a:t>ALLERGY</a:t>
            </a:r>
            <a:endParaRPr lang="tr-TR" b="1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190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An allergy is an abnormal reaction </a:t>
            </a:r>
            <a:r>
              <a:rPr lang="en-US"/>
              <a:t>of the body’s </a:t>
            </a:r>
            <a:r>
              <a:rPr lang="en-US" smtClean="0"/>
              <a:t>defense</a:t>
            </a:r>
            <a:r>
              <a:rPr lang="tr-TR" smtClean="0"/>
              <a:t> </a:t>
            </a:r>
            <a:r>
              <a:rPr lang="en-US" smtClean="0"/>
              <a:t>system to </a:t>
            </a:r>
            <a:r>
              <a:rPr lang="en-US"/>
              <a:t>a normally harmless “</a:t>
            </a:r>
            <a:r>
              <a:rPr lang="en-US" smtClean="0"/>
              <a:t>trigger”</a:t>
            </a:r>
            <a:r>
              <a:rPr lang="tr-TR" smtClean="0"/>
              <a:t> substance </a:t>
            </a:r>
            <a:r>
              <a:rPr lang="tr-TR"/>
              <a:t>(or allergen).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838200" y="2331060"/>
            <a:ext cx="6532418" cy="30469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r-TR" sz="2400" b="1" smtClean="0"/>
              <a:t>RECOGNITION:</a:t>
            </a:r>
          </a:p>
          <a:p>
            <a:r>
              <a:rPr lang="en-US" sz="2400" smtClean="0"/>
              <a:t>Features </a:t>
            </a:r>
            <a:r>
              <a:rPr lang="en-US" sz="2400"/>
              <a:t>of mild allergy </a:t>
            </a:r>
            <a:r>
              <a:rPr lang="en-US" sz="2400" smtClean="0"/>
              <a:t>vary</a:t>
            </a:r>
            <a:r>
              <a:rPr lang="tr-TR" sz="2400" smtClean="0"/>
              <a:t> </a:t>
            </a:r>
            <a:r>
              <a:rPr lang="en-US" sz="2400" smtClean="0"/>
              <a:t>depending </a:t>
            </a:r>
            <a:r>
              <a:rPr lang="en-US" sz="2400"/>
              <a:t>on the trigger and </a:t>
            </a:r>
            <a:r>
              <a:rPr lang="en-US" sz="2400" smtClean="0"/>
              <a:t>the</a:t>
            </a:r>
            <a:r>
              <a:rPr lang="tr-TR" sz="2400" smtClean="0"/>
              <a:t> person</a:t>
            </a:r>
            <a:r>
              <a:rPr lang="tr-TR" sz="2400"/>
              <a:t>. There may be:</a:t>
            </a:r>
          </a:p>
          <a:p>
            <a:r>
              <a:rPr lang="en-US" sz="2400"/>
              <a:t>■ Red, itchy rash or raised areas </a:t>
            </a:r>
            <a:r>
              <a:rPr lang="en-US" sz="2400" smtClean="0"/>
              <a:t>of</a:t>
            </a:r>
            <a:r>
              <a:rPr lang="tr-TR" sz="2400" smtClean="0"/>
              <a:t> skin </a:t>
            </a:r>
            <a:r>
              <a:rPr lang="tr-TR" sz="2400"/>
              <a:t>(hives)</a:t>
            </a:r>
          </a:p>
          <a:p>
            <a:r>
              <a:rPr lang="tr-TR" sz="2400"/>
              <a:t>■ Red, itchy eyes</a:t>
            </a:r>
          </a:p>
          <a:p>
            <a:r>
              <a:rPr lang="tr-TR" sz="2400"/>
              <a:t>■ Wheezing and/or difficulty breathing</a:t>
            </a:r>
          </a:p>
          <a:p>
            <a:r>
              <a:rPr lang="en-US" sz="2400"/>
              <a:t>■ Swelling of hands, feet, and/or face</a:t>
            </a:r>
          </a:p>
          <a:p>
            <a:r>
              <a:rPr lang="tr-TR" sz="2400"/>
              <a:t>■ Abdominal pain, </a:t>
            </a:r>
            <a:r>
              <a:rPr lang="tr-TR" sz="2400" smtClean="0"/>
              <a:t>vomiting, and </a:t>
            </a:r>
            <a:r>
              <a:rPr lang="tr-TR" sz="2400"/>
              <a:t>diarrhea</a:t>
            </a:r>
          </a:p>
        </p:txBody>
      </p:sp>
    </p:spTree>
    <p:extLst>
      <p:ext uri="{BB962C8B-B14F-4D97-AF65-F5344CB8AC3E}">
        <p14:creationId xmlns:p14="http://schemas.microsoft.com/office/powerpoint/2010/main" val="185151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smtClean="0">
                <a:solidFill>
                  <a:schemeClr val="bg1"/>
                </a:solidFill>
              </a:rPr>
              <a:t>ALLERGY</a:t>
            </a:r>
            <a:endParaRPr lang="tr-TR" b="1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19044"/>
            <a:ext cx="10515600" cy="524019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b="1"/>
              <a:t>WHAT TO </a:t>
            </a:r>
            <a:r>
              <a:rPr lang="tr-TR" b="1" smtClean="0"/>
              <a:t>DO</a:t>
            </a:r>
          </a:p>
          <a:p>
            <a:pPr marL="0" indent="0">
              <a:buNone/>
            </a:pPr>
            <a:r>
              <a:rPr lang="tr-TR" smtClean="0"/>
              <a:t>1.</a:t>
            </a:r>
            <a:r>
              <a:rPr lang="en-US" smtClean="0"/>
              <a:t>Assess </a:t>
            </a:r>
            <a:r>
              <a:rPr lang="en-US"/>
              <a:t>the casualty’s signs and symptoms. Ask if she has </a:t>
            </a:r>
            <a:r>
              <a:rPr lang="en-US" smtClean="0"/>
              <a:t>any</a:t>
            </a:r>
            <a:r>
              <a:rPr lang="tr-TR" smtClean="0"/>
              <a:t> known </a:t>
            </a:r>
            <a:r>
              <a:rPr lang="tr-TR"/>
              <a:t>allergy</a:t>
            </a:r>
            <a:r>
              <a:rPr lang="tr-TR" smtClean="0"/>
              <a:t>.</a:t>
            </a:r>
          </a:p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r>
              <a:rPr lang="tr-TR" smtClean="0"/>
              <a:t>2. </a:t>
            </a:r>
            <a:r>
              <a:rPr lang="en-US" smtClean="0"/>
              <a:t>Remove </a:t>
            </a:r>
            <a:r>
              <a:rPr lang="en-US"/>
              <a:t>the trigger if possible, or move the casualty </a:t>
            </a:r>
            <a:r>
              <a:rPr lang="en-US" smtClean="0"/>
              <a:t>from</a:t>
            </a:r>
            <a:r>
              <a:rPr lang="tr-TR" smtClean="0"/>
              <a:t> the </a:t>
            </a:r>
            <a:r>
              <a:rPr lang="tr-TR"/>
              <a:t>trigger</a:t>
            </a:r>
            <a:r>
              <a:rPr lang="tr-TR" smtClean="0"/>
              <a:t>.</a:t>
            </a:r>
          </a:p>
          <a:p>
            <a:pPr marL="0" indent="0">
              <a:buNone/>
            </a:pPr>
            <a:endParaRPr lang="tr-TR" smtClean="0"/>
          </a:p>
          <a:p>
            <a:pPr marL="0" indent="0">
              <a:buNone/>
            </a:pPr>
            <a:r>
              <a:rPr lang="tr-TR" smtClean="0"/>
              <a:t>3. </a:t>
            </a:r>
            <a:r>
              <a:rPr lang="en-US" smtClean="0"/>
              <a:t>Treat </a:t>
            </a:r>
            <a:r>
              <a:rPr lang="en-US"/>
              <a:t>any symptoms. Allow the casualty to take her </a:t>
            </a:r>
            <a:r>
              <a:rPr lang="en-US" smtClean="0"/>
              <a:t>own</a:t>
            </a:r>
            <a:r>
              <a:rPr lang="tr-TR" smtClean="0"/>
              <a:t> </a:t>
            </a:r>
            <a:r>
              <a:rPr lang="en-US" smtClean="0"/>
              <a:t>medication </a:t>
            </a:r>
            <a:r>
              <a:rPr lang="en-US"/>
              <a:t>for a known </a:t>
            </a:r>
            <a:r>
              <a:rPr lang="en-US" smtClean="0"/>
              <a:t>allergy.</a:t>
            </a:r>
            <a:endParaRPr lang="tr-TR" smtClean="0"/>
          </a:p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r>
              <a:rPr lang="tr-TR" smtClean="0"/>
              <a:t>4. </a:t>
            </a:r>
            <a:r>
              <a:rPr lang="en-US" smtClean="0"/>
              <a:t>If </a:t>
            </a:r>
            <a:r>
              <a:rPr lang="en-US"/>
              <a:t>you are at all concerned about the casualty’s condition, </a:t>
            </a:r>
            <a:r>
              <a:rPr lang="en-US" smtClean="0"/>
              <a:t>seek</a:t>
            </a:r>
            <a:r>
              <a:rPr lang="tr-TR" smtClean="0"/>
              <a:t> medical </a:t>
            </a:r>
            <a:r>
              <a:rPr lang="tr-TR"/>
              <a:t>advice.</a:t>
            </a:r>
          </a:p>
        </p:txBody>
      </p:sp>
    </p:spTree>
    <p:extLst>
      <p:ext uri="{BB962C8B-B14F-4D97-AF65-F5344CB8AC3E}">
        <p14:creationId xmlns:p14="http://schemas.microsoft.com/office/powerpoint/2010/main" val="300975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smtClean="0">
                <a:solidFill>
                  <a:schemeClr val="bg1"/>
                </a:solidFill>
              </a:rPr>
              <a:t>ANAPHYLACTIC SHOCK</a:t>
            </a:r>
            <a:endParaRPr lang="tr-TR" b="1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8819" y="1257588"/>
            <a:ext cx="4121727" cy="501939"/>
          </a:xfr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>
              <a:buNone/>
            </a:pPr>
            <a:r>
              <a:rPr lang="tr-TR" b="1" smtClean="0"/>
              <a:t>Severe </a:t>
            </a:r>
            <a:r>
              <a:rPr lang="tr-TR" b="1"/>
              <a:t>allergic </a:t>
            </a:r>
            <a:r>
              <a:rPr lang="tr-TR" b="1" smtClean="0"/>
              <a:t>reaction!!!</a:t>
            </a:r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966859" y="2044120"/>
            <a:ext cx="7237992" cy="464742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r-TR" b="1" smtClean="0"/>
              <a:t>RECOGNITION:</a:t>
            </a:r>
          </a:p>
          <a:p>
            <a:endParaRPr lang="tr-TR" sz="2000"/>
          </a:p>
          <a:p>
            <a:r>
              <a:rPr lang="en-US" sz="2000"/>
              <a:t>■ Red, itchy rash or raised areas </a:t>
            </a:r>
            <a:r>
              <a:rPr lang="en-US" sz="2000" smtClean="0"/>
              <a:t>of</a:t>
            </a:r>
            <a:r>
              <a:rPr lang="tr-TR" sz="2000" smtClean="0"/>
              <a:t> skin </a:t>
            </a:r>
            <a:r>
              <a:rPr lang="tr-TR" sz="2000"/>
              <a:t>(hives)</a:t>
            </a:r>
          </a:p>
          <a:p>
            <a:r>
              <a:rPr lang="tr-TR" sz="2000"/>
              <a:t>■ Red itchy, watery eyes</a:t>
            </a:r>
          </a:p>
          <a:p>
            <a:r>
              <a:rPr lang="en-US" sz="2000"/>
              <a:t>■ Swelling of hands, feet, and/or face</a:t>
            </a:r>
          </a:p>
          <a:p>
            <a:r>
              <a:rPr lang="tr-TR" sz="2000"/>
              <a:t>■ Abdominal pain, </a:t>
            </a:r>
            <a:r>
              <a:rPr lang="tr-TR" sz="2000" smtClean="0"/>
              <a:t>vomiting, and </a:t>
            </a:r>
            <a:r>
              <a:rPr lang="tr-TR" sz="2000"/>
              <a:t>diarrhea</a:t>
            </a:r>
          </a:p>
          <a:p>
            <a:r>
              <a:rPr lang="tr-TR" sz="2000"/>
              <a:t>There may also be:</a:t>
            </a:r>
          </a:p>
          <a:p>
            <a:r>
              <a:rPr lang="en-US" sz="2000"/>
              <a:t>■ Difficulty breathing, ranging from </a:t>
            </a:r>
            <a:r>
              <a:rPr lang="en-US" sz="2000" smtClean="0"/>
              <a:t>a</a:t>
            </a:r>
            <a:r>
              <a:rPr lang="tr-TR" sz="2000" smtClean="0"/>
              <a:t> </a:t>
            </a:r>
            <a:r>
              <a:rPr lang="en-US" sz="2000" smtClean="0"/>
              <a:t>tight </a:t>
            </a:r>
            <a:r>
              <a:rPr lang="en-US" sz="2000"/>
              <a:t>chest to severe </a:t>
            </a:r>
            <a:r>
              <a:rPr lang="en-US" sz="2000" smtClean="0"/>
              <a:t>difficulty,</a:t>
            </a:r>
            <a:r>
              <a:rPr lang="tr-TR" sz="2000" smtClean="0"/>
              <a:t> </a:t>
            </a:r>
            <a:r>
              <a:rPr lang="en-US" sz="2000" smtClean="0"/>
              <a:t>causing </a:t>
            </a:r>
            <a:r>
              <a:rPr lang="en-US" sz="2000"/>
              <a:t>the casualty to wheeze </a:t>
            </a:r>
            <a:r>
              <a:rPr lang="en-US" sz="2000" smtClean="0"/>
              <a:t>and</a:t>
            </a:r>
            <a:r>
              <a:rPr lang="tr-TR" sz="2000" smtClean="0"/>
              <a:t> gasp for air</a:t>
            </a:r>
            <a:endParaRPr lang="tr-TR" sz="2000"/>
          </a:p>
          <a:p>
            <a:r>
              <a:rPr lang="tr-TR" sz="2000"/>
              <a:t>■ Pale or flushed skin</a:t>
            </a:r>
          </a:p>
          <a:p>
            <a:r>
              <a:rPr lang="en-US" sz="2000"/>
              <a:t>■ Visible swelling of tongue and </a:t>
            </a:r>
            <a:r>
              <a:rPr lang="en-US" sz="2000" smtClean="0"/>
              <a:t>throat</a:t>
            </a:r>
            <a:r>
              <a:rPr lang="tr-TR" sz="2000" smtClean="0"/>
              <a:t> </a:t>
            </a:r>
            <a:r>
              <a:rPr lang="en-US" sz="2000" smtClean="0"/>
              <a:t>with </a:t>
            </a:r>
            <a:r>
              <a:rPr lang="en-US" sz="2000"/>
              <a:t>puffiness around the eyes</a:t>
            </a:r>
          </a:p>
          <a:p>
            <a:r>
              <a:rPr lang="tr-TR" sz="2000"/>
              <a:t>■ Feeling of terror</a:t>
            </a:r>
          </a:p>
          <a:p>
            <a:r>
              <a:rPr lang="tr-TR" sz="2000"/>
              <a:t>■ Confusion and agitation</a:t>
            </a:r>
          </a:p>
          <a:p>
            <a:r>
              <a:rPr lang="en-US" sz="2000"/>
              <a:t>■ Signs of shock, leading to </a:t>
            </a:r>
            <a:r>
              <a:rPr lang="en-US" sz="2000" smtClean="0"/>
              <a:t>collapse</a:t>
            </a:r>
            <a:r>
              <a:rPr lang="tr-TR" sz="2000" smtClean="0"/>
              <a:t> and </a:t>
            </a:r>
            <a:r>
              <a:rPr lang="tr-TR" sz="2000"/>
              <a:t>loss of consciousness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215" y="2272145"/>
            <a:ext cx="3086100" cy="279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6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smtClean="0"/>
              <a:t>ANAPHYLACTIC SHOCK</a:t>
            </a:r>
            <a:endParaRPr lang="tr-TR" b="1"/>
          </a:p>
        </p:txBody>
      </p:sp>
      <p:sp>
        <p:nvSpPr>
          <p:cNvPr id="4" name="Metin kutusu 3"/>
          <p:cNvSpPr txBox="1"/>
          <p:nvPr/>
        </p:nvSpPr>
        <p:spPr>
          <a:xfrm>
            <a:off x="671951" y="1497227"/>
            <a:ext cx="1422184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tr-TR" sz="2800" smtClean="0"/>
              <a:t>Call 112 </a:t>
            </a:r>
            <a:endParaRPr lang="tr-TR" sz="2800"/>
          </a:p>
        </p:txBody>
      </p:sp>
      <p:sp>
        <p:nvSpPr>
          <p:cNvPr id="5" name="Metin kutusu 4"/>
          <p:cNvSpPr txBox="1"/>
          <p:nvPr/>
        </p:nvSpPr>
        <p:spPr>
          <a:xfrm>
            <a:off x="671951" y="2321783"/>
            <a:ext cx="5202382" cy="41549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smtClean="0"/>
              <a:t>If the casualty has an autoinjector</a:t>
            </a:r>
          </a:p>
          <a:p>
            <a:r>
              <a:rPr lang="tr-TR" sz="2400" smtClean="0"/>
              <a:t>of epinephrine, help </a:t>
            </a:r>
            <a:r>
              <a:rPr lang="en-US" sz="2400" smtClean="0"/>
              <a:t>her use it. If she is unable to take</a:t>
            </a:r>
            <a:r>
              <a:rPr lang="tr-TR" sz="2400" smtClean="0"/>
              <a:t> </a:t>
            </a:r>
            <a:r>
              <a:rPr lang="en-US" sz="2400" smtClean="0"/>
              <a:t>the medication, administer it to</a:t>
            </a:r>
            <a:r>
              <a:rPr lang="tr-TR" sz="2400" smtClean="0"/>
              <a:t> </a:t>
            </a:r>
            <a:r>
              <a:rPr lang="en-US" sz="2400" smtClean="0"/>
              <a:t>her yourself. Pull off the safety</a:t>
            </a:r>
            <a:r>
              <a:rPr lang="tr-TR" sz="2400" smtClean="0"/>
              <a:t> </a:t>
            </a:r>
            <a:r>
              <a:rPr lang="en-US" sz="2400" smtClean="0"/>
              <a:t>cap and, holding the injector</a:t>
            </a:r>
            <a:r>
              <a:rPr lang="tr-TR" sz="2400" smtClean="0"/>
              <a:t> </a:t>
            </a:r>
            <a:r>
              <a:rPr lang="en-US" sz="2400" smtClean="0"/>
              <a:t>with your fist, push the tip firmly</a:t>
            </a:r>
            <a:r>
              <a:rPr lang="tr-TR" sz="2400" smtClean="0"/>
              <a:t> against the casualty's thigh </a:t>
            </a:r>
            <a:r>
              <a:rPr lang="en-US" sz="2400" smtClean="0"/>
              <a:t>until it clicks, releasing the</a:t>
            </a:r>
            <a:r>
              <a:rPr lang="tr-TR" sz="2400" smtClean="0"/>
              <a:t> </a:t>
            </a:r>
            <a:r>
              <a:rPr lang="en-US" sz="2400" smtClean="0"/>
              <a:t>medication (it can be delivered</a:t>
            </a:r>
            <a:r>
              <a:rPr lang="tr-TR" sz="2400" smtClean="0"/>
              <a:t> through clothing). Hold for ten seconds, remove the autoinjector, then  massage the injection site for ten seconds.</a:t>
            </a:r>
            <a:endParaRPr lang="tr-TR" sz="2400"/>
          </a:p>
        </p:txBody>
      </p:sp>
      <p:sp>
        <p:nvSpPr>
          <p:cNvPr id="6" name="Metin kutusu 5"/>
          <p:cNvSpPr txBox="1"/>
          <p:nvPr/>
        </p:nvSpPr>
        <p:spPr>
          <a:xfrm>
            <a:off x="6742796" y="1131183"/>
            <a:ext cx="4223785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/>
              <a:t>Help the casualty sit up in</a:t>
            </a:r>
          </a:p>
          <a:p>
            <a:r>
              <a:rPr lang="tr-TR" sz="2400"/>
              <a:t>the position that best</a:t>
            </a:r>
          </a:p>
          <a:p>
            <a:r>
              <a:rPr lang="tr-TR" sz="2400"/>
              <a:t>relieves any breathing difficulty.</a:t>
            </a:r>
          </a:p>
          <a:p>
            <a:r>
              <a:rPr lang="en-US" sz="2400"/>
              <a:t>If she becomes pale with a weak</a:t>
            </a:r>
          </a:p>
          <a:p>
            <a:r>
              <a:rPr lang="en-US" sz="2400"/>
              <a:t>pulse, help her lie down with</a:t>
            </a:r>
          </a:p>
          <a:p>
            <a:r>
              <a:rPr lang="en-US" sz="2400"/>
              <a:t>legs raised and treat for shock</a:t>
            </a:r>
            <a:endParaRPr lang="tr-TR" sz="2400"/>
          </a:p>
        </p:txBody>
      </p:sp>
      <p:sp>
        <p:nvSpPr>
          <p:cNvPr id="7" name="Metin kutusu 6"/>
          <p:cNvSpPr txBox="1"/>
          <p:nvPr/>
        </p:nvSpPr>
        <p:spPr>
          <a:xfrm>
            <a:off x="6742796" y="3578148"/>
            <a:ext cx="3741152" cy="193899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sz="2400"/>
              <a:t>Repeated doses of</a:t>
            </a:r>
          </a:p>
          <a:p>
            <a:r>
              <a:rPr lang="en-US" sz="2400"/>
              <a:t>epinephrine can be given at</a:t>
            </a:r>
          </a:p>
          <a:p>
            <a:r>
              <a:rPr lang="tr-TR" sz="2400"/>
              <a:t>five-minute intervals if there</a:t>
            </a:r>
          </a:p>
          <a:p>
            <a:r>
              <a:rPr lang="en-US" sz="2400"/>
              <a:t>is no improvement or the</a:t>
            </a:r>
          </a:p>
          <a:p>
            <a:r>
              <a:rPr lang="tr-TR" sz="2400"/>
              <a:t>symptoms return.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253247" y="138210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smtClean="0"/>
              <a:t>1</a:t>
            </a:r>
            <a:endParaRPr lang="tr-TR" sz="4000" b="1"/>
          </a:p>
        </p:txBody>
      </p:sp>
      <p:sp>
        <p:nvSpPr>
          <p:cNvPr id="11" name="Metin kutusu 10"/>
          <p:cNvSpPr txBox="1"/>
          <p:nvPr/>
        </p:nvSpPr>
        <p:spPr>
          <a:xfrm>
            <a:off x="253247" y="229138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smtClean="0"/>
              <a:t>2</a:t>
            </a:r>
            <a:endParaRPr lang="tr-TR" sz="3600" b="1"/>
          </a:p>
        </p:txBody>
      </p:sp>
      <p:sp>
        <p:nvSpPr>
          <p:cNvPr id="12" name="Metin kutusu 11"/>
          <p:cNvSpPr txBox="1"/>
          <p:nvPr/>
        </p:nvSpPr>
        <p:spPr>
          <a:xfrm>
            <a:off x="6324092" y="99254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smtClean="0"/>
              <a:t>3</a:t>
            </a:r>
            <a:endParaRPr lang="tr-TR" sz="3600" b="1"/>
          </a:p>
        </p:txBody>
      </p:sp>
      <p:sp>
        <p:nvSpPr>
          <p:cNvPr id="13" name="Metin kutusu 12"/>
          <p:cNvSpPr txBox="1"/>
          <p:nvPr/>
        </p:nvSpPr>
        <p:spPr>
          <a:xfrm>
            <a:off x="6293037" y="343950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smtClean="0"/>
              <a:t>4</a:t>
            </a:r>
            <a:endParaRPr lang="tr-TR" sz="3600" b="1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40" y="1168520"/>
            <a:ext cx="1666367" cy="921468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388" y="5415113"/>
            <a:ext cx="1784835" cy="130797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605" y="5093176"/>
            <a:ext cx="1693502" cy="1638873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40" y="1287870"/>
            <a:ext cx="725406" cy="702006"/>
          </a:xfrm>
          <a:prstGeom prst="rect">
            <a:avLst/>
          </a:prstGeom>
        </p:spPr>
      </p:pic>
      <p:pic>
        <p:nvPicPr>
          <p:cNvPr id="1026" name="Picture 2" descr="https://static.tebrp.com/tebrp_img_guid/ug2_30edcc51-09d3-46a7-a90b-e27bf863402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13" y="5415113"/>
            <a:ext cx="1565766" cy="131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87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039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r-TR" b="1" smtClean="0"/>
              <a:t>ANGINA</a:t>
            </a:r>
            <a:endParaRPr lang="tr-TR" b="1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57653"/>
            <a:ext cx="2571130" cy="1928347"/>
          </a:xfrm>
        </p:spPr>
      </p:pic>
      <p:sp>
        <p:nvSpPr>
          <p:cNvPr id="5" name="Metin kutusu 4"/>
          <p:cNvSpPr txBox="1"/>
          <p:nvPr/>
        </p:nvSpPr>
        <p:spPr>
          <a:xfrm>
            <a:off x="8225443" y="1913840"/>
            <a:ext cx="3128357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sz="3200" smtClean="0"/>
              <a:t>Coronary Arteries</a:t>
            </a:r>
            <a:endParaRPr lang="tr-TR" sz="3200"/>
          </a:p>
        </p:txBody>
      </p:sp>
      <p:sp>
        <p:nvSpPr>
          <p:cNvPr id="7" name="Metin kutusu 6"/>
          <p:cNvSpPr txBox="1"/>
          <p:nvPr/>
        </p:nvSpPr>
        <p:spPr>
          <a:xfrm>
            <a:off x="457200" y="2999291"/>
            <a:ext cx="7128164" cy="26776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smtClean="0"/>
              <a:t>■ Signs and symptoms: Chest pain or</a:t>
            </a:r>
            <a:r>
              <a:rPr lang="tr-TR" sz="2800" smtClean="0"/>
              <a:t> </a:t>
            </a:r>
            <a:r>
              <a:rPr lang="en-US" sz="2800" smtClean="0"/>
              <a:t>discomfort that comes and</a:t>
            </a:r>
            <a:r>
              <a:rPr lang="tr-TR" sz="2800" smtClean="0"/>
              <a:t> </a:t>
            </a:r>
            <a:r>
              <a:rPr lang="en-US" sz="2800" smtClean="0"/>
              <a:t>goes, with onset usually related to exertion</a:t>
            </a:r>
            <a:endParaRPr lang="tr-TR" sz="2800" smtClean="0"/>
          </a:p>
          <a:p>
            <a:r>
              <a:rPr lang="en-US" sz="2800" smtClean="0"/>
              <a:t>■ Shortness of breath</a:t>
            </a:r>
          </a:p>
          <a:p>
            <a:r>
              <a:rPr lang="en-US" sz="2800" smtClean="0"/>
              <a:t>■ Fatigue, which is often sudden</a:t>
            </a:r>
            <a:r>
              <a:rPr lang="tr-TR" sz="2800" smtClean="0"/>
              <a:t> </a:t>
            </a:r>
            <a:r>
              <a:rPr lang="en-US" sz="2800" smtClean="0"/>
              <a:t>and extreme</a:t>
            </a:r>
          </a:p>
          <a:p>
            <a:r>
              <a:rPr lang="en-US" sz="2800" smtClean="0"/>
              <a:t>■ Feeling of anxiety</a:t>
            </a:r>
            <a:endParaRPr lang="tr-TR" sz="280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933" y="2759182"/>
            <a:ext cx="42005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1489</Words>
  <Application>Microsoft Office PowerPoint</Application>
  <PresentationFormat>Geniş ekran</PresentationFormat>
  <Paragraphs>189</Paragraphs>
  <Slides>20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Teması</vt:lpstr>
      <vt:lpstr>FIRST AID FOR  MEDICAL CONDITIONS-I</vt:lpstr>
      <vt:lpstr>Medical Conditions</vt:lpstr>
      <vt:lpstr> ASTHMA </vt:lpstr>
      <vt:lpstr> ASTHMA </vt:lpstr>
      <vt:lpstr>ALLERGY</vt:lpstr>
      <vt:lpstr>ALLERGY</vt:lpstr>
      <vt:lpstr>ANAPHYLACTIC SHOCK</vt:lpstr>
      <vt:lpstr>ANAPHYLACTIC SHOCK</vt:lpstr>
      <vt:lpstr>ANGINA</vt:lpstr>
      <vt:lpstr> ANGINA </vt:lpstr>
      <vt:lpstr>STROKE</vt:lpstr>
      <vt:lpstr>STROKE-What to do</vt:lpstr>
      <vt:lpstr>SEIZURE (CONVULSION)-ADULTS</vt:lpstr>
      <vt:lpstr>SEIZURE (CONVULSION)-CAUTION</vt:lpstr>
      <vt:lpstr>SEIZURE-What to do</vt:lpstr>
      <vt:lpstr>SEIZURE-CHILDREN</vt:lpstr>
      <vt:lpstr>SEIZURE-What to do</vt:lpstr>
      <vt:lpstr>FAINTING</vt:lpstr>
      <vt:lpstr>FAINTING-What to do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AID FOR  MEDICAL CONDITIONS-I</dc:title>
  <dc:creator>Berna Güven</dc:creator>
  <cp:lastModifiedBy>berna güven</cp:lastModifiedBy>
  <cp:revision>70</cp:revision>
  <dcterms:created xsi:type="dcterms:W3CDTF">2020-02-16T09:17:05Z</dcterms:created>
  <dcterms:modified xsi:type="dcterms:W3CDTF">2020-05-08T09:41:02Z</dcterms:modified>
</cp:coreProperties>
</file>