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1" r:id="rId1"/>
  </p:sldMasterIdLst>
  <p:notesMasterIdLst>
    <p:notesMasterId r:id="rId14"/>
  </p:notesMasterIdLst>
  <p:sldIdLst>
    <p:sldId id="396" r:id="rId2"/>
    <p:sldId id="397" r:id="rId3"/>
    <p:sldId id="398" r:id="rId4"/>
    <p:sldId id="399" r:id="rId5"/>
    <p:sldId id="400" r:id="rId6"/>
    <p:sldId id="404" r:id="rId7"/>
    <p:sldId id="405" r:id="rId8"/>
    <p:sldId id="406" r:id="rId9"/>
    <p:sldId id="403" r:id="rId10"/>
    <p:sldId id="407" r:id="rId11"/>
    <p:sldId id="401" r:id="rId12"/>
    <p:sldId id="40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88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69231" autoAdjust="0"/>
  </p:normalViewPr>
  <p:slideViewPr>
    <p:cSldViewPr snapToGrid="0" snapToObjects="1">
      <p:cViewPr varScale="1">
        <p:scale>
          <a:sx n="42" d="100"/>
          <a:sy n="42" d="100"/>
        </p:scale>
        <p:origin x="1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1803C-1ED5-46F2-B352-9FFA4F14D454}" type="datetimeFigureOut">
              <a:rPr lang="tr-TR" smtClean="0"/>
              <a:t>16.12.2019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AC007-472D-4364-8AC9-332F0D2ED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44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00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50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1305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907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641517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6456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255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63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884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2489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5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20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5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6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473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13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12/16/19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5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62200" y="1225894"/>
            <a:ext cx="8689976" cy="2543058"/>
          </a:xfrm>
          <a:solidFill>
            <a:schemeClr val="accent2"/>
          </a:solidFill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tr-TR" sz="8800" dirty="0">
                <a:solidFill>
                  <a:schemeClr val="bg1"/>
                </a:solidFill>
              </a:rPr>
              <a:t>FERMENTASYON TEKNOLOJİSİ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862200" y="4139767"/>
            <a:ext cx="8689976" cy="2153666"/>
          </a:xfrm>
          <a:prstGeom prst="rect">
            <a:avLst/>
          </a:prstGeom>
          <a:solidFill>
            <a:schemeClr val="accent6">
              <a:lumMod val="5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363399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07B70-F5E6-874A-8532-6CA54784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587" y="870577"/>
            <a:ext cx="8596668" cy="1320800"/>
          </a:xfrm>
        </p:spPr>
        <p:txBody>
          <a:bodyPr/>
          <a:lstStyle/>
          <a:p>
            <a:r>
              <a:rPr lang="tr-TR" dirty="0"/>
              <a:t>Şarap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F50035-B20C-9245-AD63-057FF6787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587" y="870577"/>
            <a:ext cx="9171093" cy="47659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/>
          </a:p>
          <a:p>
            <a:r>
              <a:rPr lang="tr-TR" sz="2400" dirty="0"/>
              <a:t>KÖPÜREN ŞARAP;</a:t>
            </a:r>
          </a:p>
          <a:p>
            <a:pPr marL="0" indent="0">
              <a:buNone/>
            </a:pPr>
            <a:r>
              <a:rPr lang="tr-TR" sz="2400" u="sng" dirty="0"/>
              <a:t>YAPAY;</a:t>
            </a:r>
          </a:p>
          <a:p>
            <a:pPr marL="0" indent="0">
              <a:buNone/>
            </a:pPr>
            <a:r>
              <a:rPr lang="tr-TR" sz="2400" dirty="0"/>
              <a:t>Tanklarda şaraba CO</a:t>
            </a:r>
            <a:r>
              <a:rPr lang="tr-TR" sz="2400" baseline="-25000" dirty="0"/>
              <a:t>2</a:t>
            </a:r>
            <a:r>
              <a:rPr lang="tr-TR" sz="2400" dirty="0"/>
              <a:t> ilavesi ile yapılır.  (3,5 bar basınçtaki)</a:t>
            </a:r>
          </a:p>
        </p:txBody>
      </p:sp>
    </p:spTree>
    <p:extLst>
      <p:ext uri="{BB962C8B-B14F-4D97-AF65-F5344CB8AC3E}">
        <p14:creationId xmlns:p14="http://schemas.microsoft.com/office/powerpoint/2010/main" val="905297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AD195F-8732-0A4E-AF09-C32A31000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09" y="456331"/>
            <a:ext cx="8596668" cy="1320800"/>
          </a:xfrm>
        </p:spPr>
        <p:txBody>
          <a:bodyPr/>
          <a:lstStyle/>
          <a:p>
            <a:r>
              <a:rPr lang="tr-TR" dirty="0"/>
              <a:t>Şarap terimleri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CBD09D-0A54-4344-A732-7049235D8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509" y="1777131"/>
            <a:ext cx="9366318" cy="4284457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Apelasyon</a:t>
            </a:r>
            <a:r>
              <a:rPr lang="tr-TR" dirty="0"/>
              <a:t>; 1935 yılında Fransa'da başlatılan şaraplık üzüm üretimi standartlarını belirleyen kurallar bütünü -Kontrollü Köken Adlandırması-</a:t>
            </a:r>
          </a:p>
          <a:p>
            <a:pPr marL="0" indent="0">
              <a:buNone/>
            </a:pPr>
            <a:r>
              <a:rPr lang="tr-TR" dirty="0"/>
              <a:t>	(Türkiye’deki karşılığı; Coğrafi İşaretli Ürün)</a:t>
            </a:r>
          </a:p>
          <a:p>
            <a:r>
              <a:rPr lang="tr-TR" dirty="0"/>
              <a:t>Rekolte ; yıl</a:t>
            </a:r>
          </a:p>
          <a:p>
            <a:r>
              <a:rPr lang="tr-TR" dirty="0" err="1"/>
              <a:t>Terroir</a:t>
            </a:r>
            <a:r>
              <a:rPr lang="tr-TR" dirty="0"/>
              <a:t>; coğrafi konum, toprak, iklim (don, güneşli gün sayısı), bölgenin aldığı yağış miktarı, bağın eğimi gibi birçok kriterin ifade edildiği terim</a:t>
            </a:r>
          </a:p>
          <a:p>
            <a:r>
              <a:rPr lang="tr-TR" dirty="0" err="1"/>
              <a:t>Önolog</a:t>
            </a:r>
            <a:r>
              <a:rPr lang="tr-TR" dirty="0"/>
              <a:t>; şarap yapımcısı</a:t>
            </a:r>
          </a:p>
          <a:p>
            <a:r>
              <a:rPr lang="tr-TR" dirty="0" err="1"/>
              <a:t>Degüstasyon</a:t>
            </a:r>
            <a:r>
              <a:rPr lang="tr-TR" dirty="0"/>
              <a:t>; şarabın duyu organlarımız ile incelenmesi; </a:t>
            </a:r>
          </a:p>
          <a:p>
            <a:pPr marL="0" indent="0">
              <a:buNone/>
            </a:pPr>
            <a:r>
              <a:rPr lang="tr-TR" dirty="0"/>
              <a:t>	görsel olarak-koklayarak-tadarak</a:t>
            </a:r>
          </a:p>
          <a:p>
            <a:r>
              <a:rPr lang="tr-TR" dirty="0" err="1"/>
              <a:t>Monosepaj</a:t>
            </a:r>
            <a:r>
              <a:rPr lang="tr-TR" dirty="0"/>
              <a:t>; tek üzüm şarabı</a:t>
            </a:r>
          </a:p>
          <a:p>
            <a:r>
              <a:rPr lang="tr-TR" dirty="0" err="1"/>
              <a:t>Kupaj</a:t>
            </a:r>
            <a:r>
              <a:rPr lang="tr-TR" dirty="0"/>
              <a:t>; farklı üzümlerden elde edilen şarap</a:t>
            </a:r>
          </a:p>
          <a:p>
            <a:r>
              <a:rPr lang="tr-TR" dirty="0"/>
              <a:t>Tartarat; şarap taşı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6676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2586" y="2977227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tr-TR" sz="32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Teşekkürler…</a:t>
            </a:r>
          </a:p>
          <a:p>
            <a:pPr marL="0" indent="0" algn="r">
              <a:spcBef>
                <a:spcPct val="0"/>
              </a:spcBef>
              <a:buNone/>
            </a:pPr>
            <a:endParaRPr lang="tr-TR" sz="32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733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0176AB4-2F4A-0341-9760-7B9FAFCBF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ŞARAP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C42BD2-7449-B84F-AD36-09D5582B9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TEMEL OLARAK 5’E AYRILIR;</a:t>
            </a:r>
          </a:p>
          <a:p>
            <a:pPr marL="0" indent="0">
              <a:buNone/>
            </a:pPr>
            <a:r>
              <a:rPr lang="tr-TR" dirty="0"/>
              <a:t>1) KIRMIZI ŞARAP</a:t>
            </a:r>
          </a:p>
          <a:p>
            <a:pPr marL="0" indent="0">
              <a:buNone/>
            </a:pPr>
            <a:r>
              <a:rPr lang="tr-TR" dirty="0"/>
              <a:t>2) BEYAZ ŞARAP</a:t>
            </a:r>
          </a:p>
          <a:p>
            <a:pPr marL="0" indent="0">
              <a:buNone/>
            </a:pPr>
            <a:r>
              <a:rPr lang="tr-TR" dirty="0"/>
              <a:t>3) ROZE ŞARAP</a:t>
            </a:r>
          </a:p>
          <a:p>
            <a:pPr marL="0" indent="0">
              <a:buNone/>
            </a:pPr>
            <a:r>
              <a:rPr lang="tr-TR" dirty="0"/>
              <a:t>4) KÖPÜREN ŞARAP (DOĞAL-SUNİ)</a:t>
            </a:r>
          </a:p>
          <a:p>
            <a:pPr marL="0" indent="0">
              <a:buNone/>
            </a:pPr>
            <a:r>
              <a:rPr lang="tr-TR" dirty="0"/>
              <a:t>5) FORTİFİYE ŞARAP</a:t>
            </a:r>
          </a:p>
        </p:txBody>
      </p:sp>
    </p:spTree>
    <p:extLst>
      <p:ext uri="{BB962C8B-B14F-4D97-AF65-F5344CB8AC3E}">
        <p14:creationId xmlns:p14="http://schemas.microsoft.com/office/powerpoint/2010/main" val="3340945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07B70-F5E6-874A-8532-6CA547843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Şarap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F50035-B20C-9245-AD63-057FF6787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Sofra Şarabı</a:t>
            </a:r>
          </a:p>
          <a:p>
            <a:endParaRPr lang="tr-TR" sz="3200" dirty="0"/>
          </a:p>
          <a:p>
            <a:r>
              <a:rPr lang="tr-TR" sz="3200" dirty="0"/>
              <a:t>Üst kalite Şaraplar</a:t>
            </a:r>
          </a:p>
        </p:txBody>
      </p:sp>
    </p:spTree>
    <p:extLst>
      <p:ext uri="{BB962C8B-B14F-4D97-AF65-F5344CB8AC3E}">
        <p14:creationId xmlns:p14="http://schemas.microsoft.com/office/powerpoint/2010/main" val="2191375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07B70-F5E6-874A-8532-6CA547843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Şarap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F50035-B20C-9245-AD63-057FF6787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SEK ŞARAP; litresinde 0-4 gram şeker bulunan şaraplardır.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DÖMİSEK ŞARAP; litresinde 4-12 gram şeker bulunan şaraplardır.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YARI TATLI ŞARAP; litresinde 12-40 gram şeker bulunan şaraplardır.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TATLI ŞARAP; litresinde 40-70 gram şeker bulunan şaraplardır.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942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07B70-F5E6-874A-8532-6CA54784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47" y="870577"/>
            <a:ext cx="8596668" cy="1320800"/>
          </a:xfrm>
        </p:spPr>
        <p:txBody>
          <a:bodyPr/>
          <a:lstStyle/>
          <a:p>
            <a:r>
              <a:rPr lang="tr-TR" dirty="0"/>
              <a:t>Şarap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F50035-B20C-9245-AD63-057FF6787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147" y="1530977"/>
            <a:ext cx="9171093" cy="47659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/>
          </a:p>
          <a:p>
            <a:r>
              <a:rPr lang="tr-TR" sz="2400" dirty="0"/>
              <a:t>FORTİFİYE ŞARAP/LİKÖR ŞARAP;</a:t>
            </a:r>
          </a:p>
          <a:p>
            <a:pPr marL="0" indent="0">
              <a:buNone/>
            </a:pPr>
            <a:r>
              <a:rPr lang="tr-TR" sz="2400" dirty="0" err="1"/>
              <a:t>Fermentasyon</a:t>
            </a:r>
            <a:r>
              <a:rPr lang="tr-TR" sz="2400" dirty="0"/>
              <a:t> henüz tamamlanmadan şeker oranı yüksek şarapta alkol oranı 6-10 civarında iken dışarıdan üzümden elde edilen alkol katılması ile elde edilen güçlendirilmiş şarap çeşididir. </a:t>
            </a:r>
          </a:p>
        </p:txBody>
      </p:sp>
    </p:spTree>
    <p:extLst>
      <p:ext uri="{BB962C8B-B14F-4D97-AF65-F5344CB8AC3E}">
        <p14:creationId xmlns:p14="http://schemas.microsoft.com/office/powerpoint/2010/main" val="3200893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07B70-F5E6-874A-8532-6CA54784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47" y="870577"/>
            <a:ext cx="8596668" cy="1320800"/>
          </a:xfrm>
        </p:spPr>
        <p:txBody>
          <a:bodyPr/>
          <a:lstStyle/>
          <a:p>
            <a:r>
              <a:rPr lang="tr-TR" dirty="0"/>
              <a:t>Şarap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F50035-B20C-9245-AD63-057FF6787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147" y="1805297"/>
            <a:ext cx="9171093" cy="47659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/>
          </a:p>
          <a:p>
            <a:r>
              <a:rPr lang="tr-TR" sz="2400" dirty="0"/>
              <a:t>FORTİFİYE ŞARAPLAR/LİKÖR ŞARAPLAR;</a:t>
            </a:r>
          </a:p>
          <a:p>
            <a:r>
              <a:rPr lang="tr-TR" sz="2400" b="1" u="sng" dirty="0" err="1"/>
              <a:t>Sherry</a:t>
            </a:r>
            <a:r>
              <a:rPr lang="tr-TR" sz="2400" dirty="0"/>
              <a:t> (İspanya-Endülüs Bölgesi)</a:t>
            </a:r>
          </a:p>
          <a:p>
            <a:r>
              <a:rPr lang="tr-TR" sz="2400" dirty="0"/>
              <a:t>Fino – </a:t>
            </a:r>
            <a:r>
              <a:rPr lang="tr-TR" sz="2400" dirty="0" err="1"/>
              <a:t>Amontillado</a:t>
            </a:r>
            <a:r>
              <a:rPr lang="tr-TR" sz="2400" dirty="0"/>
              <a:t> –</a:t>
            </a:r>
            <a:r>
              <a:rPr lang="tr-TR" sz="2400" dirty="0" err="1"/>
              <a:t>Oloroso</a:t>
            </a:r>
            <a:r>
              <a:rPr lang="tr-TR" sz="2400" dirty="0"/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2555054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07B70-F5E6-874A-8532-6CA54784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47" y="870577"/>
            <a:ext cx="8596668" cy="1320800"/>
          </a:xfrm>
        </p:spPr>
        <p:txBody>
          <a:bodyPr/>
          <a:lstStyle/>
          <a:p>
            <a:r>
              <a:rPr lang="tr-TR" dirty="0"/>
              <a:t>Şarap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F50035-B20C-9245-AD63-057FF6787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147" y="2092036"/>
            <a:ext cx="9171093" cy="47659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/>
          </a:p>
          <a:p>
            <a:r>
              <a:rPr lang="tr-TR" sz="2400" dirty="0"/>
              <a:t>FORTİFİYE ŞARAPLAR/LİKÖR ŞARAPLAR;</a:t>
            </a:r>
          </a:p>
          <a:p>
            <a:r>
              <a:rPr lang="tr-TR" sz="2400" b="1" u="sng" dirty="0"/>
              <a:t>Porto</a:t>
            </a:r>
            <a:r>
              <a:rPr lang="tr-TR" sz="2400" dirty="0"/>
              <a:t> (İngiliz şarabı)</a:t>
            </a:r>
          </a:p>
          <a:p>
            <a:r>
              <a:rPr lang="tr-TR" sz="2400" dirty="0" err="1"/>
              <a:t>Vintage</a:t>
            </a:r>
            <a:r>
              <a:rPr lang="tr-TR" sz="2400" dirty="0"/>
              <a:t> porto- </a:t>
            </a:r>
            <a:r>
              <a:rPr lang="tr-TR" sz="2400" dirty="0" err="1"/>
              <a:t>Crusted</a:t>
            </a:r>
            <a:r>
              <a:rPr lang="tr-TR" sz="2400" dirty="0"/>
              <a:t> porto-</a:t>
            </a:r>
            <a:r>
              <a:rPr lang="tr-TR" sz="2400" dirty="0" err="1"/>
              <a:t>Tawny</a:t>
            </a:r>
            <a:r>
              <a:rPr lang="tr-TR" sz="2400" dirty="0"/>
              <a:t> porto ….</a:t>
            </a:r>
          </a:p>
        </p:txBody>
      </p:sp>
    </p:spTree>
    <p:extLst>
      <p:ext uri="{BB962C8B-B14F-4D97-AF65-F5344CB8AC3E}">
        <p14:creationId xmlns:p14="http://schemas.microsoft.com/office/powerpoint/2010/main" val="2973163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07B70-F5E6-874A-8532-6CA54784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47" y="870577"/>
            <a:ext cx="8596668" cy="1320800"/>
          </a:xfrm>
        </p:spPr>
        <p:txBody>
          <a:bodyPr/>
          <a:lstStyle/>
          <a:p>
            <a:r>
              <a:rPr lang="tr-TR" dirty="0"/>
              <a:t>Şarap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F50035-B20C-9245-AD63-057FF6787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147" y="2092036"/>
            <a:ext cx="9171093" cy="47659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/>
          </a:p>
          <a:p>
            <a:r>
              <a:rPr lang="tr-TR" sz="2400" dirty="0"/>
              <a:t>FORTİFİYE ŞARAPLAR/LİKÖR ŞARAPLAR;</a:t>
            </a:r>
          </a:p>
          <a:p>
            <a:r>
              <a:rPr lang="tr-TR" sz="2400" b="1" u="sng" dirty="0" err="1"/>
              <a:t>Madeira</a:t>
            </a:r>
            <a:endParaRPr lang="tr-TR" sz="2400" b="1" u="sng" dirty="0"/>
          </a:p>
          <a:p>
            <a:r>
              <a:rPr lang="tr-TR" sz="2400" dirty="0"/>
              <a:t>Portekiz’in </a:t>
            </a:r>
            <a:r>
              <a:rPr lang="tr-TR" sz="2400" dirty="0" err="1"/>
              <a:t>Madeira</a:t>
            </a:r>
            <a:r>
              <a:rPr lang="tr-TR" sz="2400" dirty="0"/>
              <a:t> adasında yetişen üzümlerden elde edilir.</a:t>
            </a:r>
          </a:p>
          <a:p>
            <a:r>
              <a:rPr lang="tr-TR" sz="2400" dirty="0" err="1"/>
              <a:t>Sercial</a:t>
            </a:r>
            <a:r>
              <a:rPr lang="tr-TR" sz="2400" dirty="0"/>
              <a:t> - </a:t>
            </a:r>
            <a:r>
              <a:rPr lang="tr-TR" sz="2400" dirty="0" err="1"/>
              <a:t>Vardelho</a:t>
            </a:r>
            <a:r>
              <a:rPr lang="tr-TR" sz="2400" dirty="0"/>
              <a:t> – </a:t>
            </a:r>
            <a:r>
              <a:rPr lang="tr-TR" sz="2400" dirty="0" err="1"/>
              <a:t>Bual</a:t>
            </a:r>
            <a:r>
              <a:rPr lang="tr-TR" sz="2400" dirty="0"/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2283471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607B70-F5E6-874A-8532-6CA54784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587" y="870577"/>
            <a:ext cx="8596668" cy="1320800"/>
          </a:xfrm>
        </p:spPr>
        <p:txBody>
          <a:bodyPr/>
          <a:lstStyle/>
          <a:p>
            <a:r>
              <a:rPr lang="tr-TR" dirty="0"/>
              <a:t>Şarap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F50035-B20C-9245-AD63-057FF6787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587" y="870577"/>
            <a:ext cx="9171093" cy="47659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/>
          </a:p>
          <a:p>
            <a:r>
              <a:rPr lang="tr-TR" sz="2400" dirty="0"/>
              <a:t>KÖPÜREN ŞARAP;</a:t>
            </a:r>
          </a:p>
          <a:p>
            <a:pPr marL="0" indent="0">
              <a:buNone/>
            </a:pPr>
            <a:r>
              <a:rPr lang="tr-TR" sz="2400" u="sng" dirty="0"/>
              <a:t>DOĞAL; (2. </a:t>
            </a:r>
            <a:r>
              <a:rPr lang="tr-TR" sz="2400" u="sng" dirty="0" err="1"/>
              <a:t>fermentasyon</a:t>
            </a:r>
            <a:r>
              <a:rPr lang="tr-TR" sz="2400" u="sng" dirty="0"/>
              <a:t> ile CO</a:t>
            </a:r>
            <a:r>
              <a:rPr lang="tr-TR" sz="2400" u="sng" baseline="-25000" dirty="0"/>
              <a:t>2</a:t>
            </a:r>
            <a:r>
              <a:rPr lang="tr-TR" sz="2400" u="sng" dirty="0"/>
              <a:t> oluşumu sağlanır)</a:t>
            </a:r>
          </a:p>
          <a:p>
            <a:pPr marL="0" indent="0">
              <a:buNone/>
            </a:pPr>
            <a:endParaRPr lang="tr-TR" sz="2400" u="sng" dirty="0"/>
          </a:p>
          <a:p>
            <a:pPr marL="0" indent="0">
              <a:buNone/>
            </a:pPr>
            <a:r>
              <a:rPr lang="tr-TR" sz="2400" b="1" dirty="0" err="1"/>
              <a:t>Champenoise</a:t>
            </a:r>
            <a:r>
              <a:rPr lang="tr-TR" sz="2400" b="1" dirty="0"/>
              <a:t> metodu </a:t>
            </a:r>
            <a:r>
              <a:rPr lang="tr-TR" sz="2400" dirty="0"/>
              <a:t>(</a:t>
            </a:r>
            <a:r>
              <a:rPr lang="tr-TR" sz="2400" dirty="0" err="1"/>
              <a:t>Chardonnay-Pinot</a:t>
            </a:r>
            <a:r>
              <a:rPr lang="tr-TR" sz="2400" dirty="0"/>
              <a:t> </a:t>
            </a:r>
            <a:r>
              <a:rPr lang="tr-TR" sz="2400" dirty="0" err="1"/>
              <a:t>Noir-Pinot</a:t>
            </a:r>
            <a:r>
              <a:rPr lang="tr-TR" sz="2400" dirty="0"/>
              <a:t> </a:t>
            </a:r>
            <a:r>
              <a:rPr lang="tr-TR" sz="2400" dirty="0" err="1"/>
              <a:t>Meunier</a:t>
            </a:r>
            <a:r>
              <a:rPr lang="tr-TR" sz="2400" dirty="0"/>
              <a:t>)</a:t>
            </a:r>
          </a:p>
          <a:p>
            <a:pPr marL="0" indent="0">
              <a:buNone/>
            </a:pPr>
            <a:r>
              <a:rPr lang="tr-TR" sz="2400" b="1" dirty="0"/>
              <a:t>Transfer metodu </a:t>
            </a:r>
          </a:p>
          <a:p>
            <a:pPr marL="0" indent="0">
              <a:buNone/>
            </a:pPr>
            <a:r>
              <a:rPr lang="tr-TR" sz="2400" b="1" dirty="0" err="1"/>
              <a:t>Cuve</a:t>
            </a:r>
            <a:r>
              <a:rPr lang="tr-TR" sz="2400" b="1" dirty="0"/>
              <a:t> </a:t>
            </a:r>
            <a:r>
              <a:rPr lang="tr-TR" sz="2400" b="1" dirty="0" err="1"/>
              <a:t>close</a:t>
            </a:r>
            <a:r>
              <a:rPr lang="tr-TR" sz="2400" b="1" dirty="0"/>
              <a:t> metodu</a:t>
            </a:r>
          </a:p>
        </p:txBody>
      </p:sp>
    </p:spTree>
    <p:extLst>
      <p:ext uri="{BB962C8B-B14F-4D97-AF65-F5344CB8AC3E}">
        <p14:creationId xmlns:p14="http://schemas.microsoft.com/office/powerpoint/2010/main" val="2660996313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{F455EFC8-F1B3-1343-9661-F619A0DDE6B8}tf10001060</Template>
  <TotalTime>3984</TotalTime>
  <Words>334</Words>
  <Application>Microsoft Macintosh PowerPoint</Application>
  <PresentationFormat>Geniş ekran</PresentationFormat>
  <Paragraphs>75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Trebuchet MS</vt:lpstr>
      <vt:lpstr>Verdana</vt:lpstr>
      <vt:lpstr>Wingdings 3</vt:lpstr>
      <vt:lpstr>Yüzeyler</vt:lpstr>
      <vt:lpstr>FERMENTASYON TEKNOLOJİSİ</vt:lpstr>
      <vt:lpstr>ŞARAP ÇEŞİTLERİ</vt:lpstr>
      <vt:lpstr>Şarap çeşitleri</vt:lpstr>
      <vt:lpstr>Şarap çeşitleri</vt:lpstr>
      <vt:lpstr>Şarap Çeşitleri</vt:lpstr>
      <vt:lpstr>Şarap Çeşitleri</vt:lpstr>
      <vt:lpstr>Şarap Çeşitleri</vt:lpstr>
      <vt:lpstr>Şarap Çeşitleri</vt:lpstr>
      <vt:lpstr>Şarap Çeşitleri</vt:lpstr>
      <vt:lpstr>Şarap Çeşitleri</vt:lpstr>
      <vt:lpstr>Şarap terimleri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KALECIK MESLEKYÜKSEKOKULU GIDA TEKNOLOJISI PROGRAMI  ÖGR. GÖR. NILGÜN BAŞAK TECER </dc:title>
  <dc:creator>Özgür Tecer</dc:creator>
  <cp:lastModifiedBy>Özgür Tecer</cp:lastModifiedBy>
  <cp:revision>527</cp:revision>
  <dcterms:created xsi:type="dcterms:W3CDTF">2018-09-26T12:36:57Z</dcterms:created>
  <dcterms:modified xsi:type="dcterms:W3CDTF">2019-12-15T23:28:18Z</dcterms:modified>
</cp:coreProperties>
</file>