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90" y="4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13.10.2020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13.10.2020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smtClean="0">
                <a:solidFill>
                  <a:schemeClr val="tx1"/>
                </a:solidFill>
                <a:latin typeface="Calibri" pitchFamily="34" charset="0"/>
                <a:cs typeface="Calibri" pitchFamily="34" charset="0"/>
              </a:rPr>
              <a:t>Dersin Adı: </a:t>
            </a:r>
            <a:r>
              <a:rPr lang="tr-TR" sz="3000" smtClean="0">
                <a:solidFill>
                  <a:schemeClr val="tx1"/>
                </a:solidFill>
                <a:latin typeface="Calibri" pitchFamily="34" charset="0"/>
                <a:cs typeface="Calibri" pitchFamily="34" charset="0"/>
              </a:rPr>
              <a:t>Sosyal </a:t>
            </a:r>
            <a:r>
              <a:rPr lang="tr-TR" sz="3000">
                <a:solidFill>
                  <a:schemeClr val="tx1"/>
                </a:solidFill>
                <a:latin typeface="Calibri" pitchFamily="34" charset="0"/>
                <a:cs typeface="Calibri" pitchFamily="34" charset="0"/>
              </a:rPr>
              <a:t>Hizmete Giriş</a:t>
            </a:r>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Sorumlu 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Konu: Sosyal Hizmetin Beceri Temeli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Sosyal Hizmette Yetkinlik</a:t>
            </a:r>
            <a:endParaRPr lang="tr-TR" dirty="0"/>
          </a:p>
        </p:txBody>
      </p:sp>
      <p:sp>
        <p:nvSpPr>
          <p:cNvPr id="3" name="2 İçerik Yer Tutucusu"/>
          <p:cNvSpPr>
            <a:spLocks noGrp="1"/>
          </p:cNvSpPr>
          <p:nvPr>
            <p:ph sz="quarter" idx="1"/>
          </p:nvPr>
        </p:nvSpPr>
        <p:spPr/>
        <p:txBody>
          <a:bodyPr/>
          <a:lstStyle/>
          <a:p>
            <a:pPr algn="just"/>
            <a:r>
              <a:rPr lang="tr-TR" dirty="0"/>
              <a:t>Sosyal hizmette yetkinlik; bilgi, beceri ve değerlerin bir ürünüdür. Sosyal Hizmet Eğitim ve Öğretim Konseyi (</a:t>
            </a:r>
            <a:r>
              <a:rPr lang="tr-TR" dirty="0" err="1"/>
              <a:t>The</a:t>
            </a:r>
            <a:r>
              <a:rPr lang="tr-TR" dirty="0"/>
              <a:t> Central </a:t>
            </a:r>
            <a:r>
              <a:rPr lang="tr-TR" dirty="0" err="1"/>
              <a:t>Council</a:t>
            </a:r>
            <a:r>
              <a:rPr lang="tr-TR" dirty="0"/>
              <a:t> </a:t>
            </a:r>
            <a:r>
              <a:rPr lang="tr-TR" dirty="0" err="1"/>
              <a:t>for</a:t>
            </a:r>
            <a:r>
              <a:rPr lang="tr-TR" dirty="0"/>
              <a:t> </a:t>
            </a:r>
            <a:r>
              <a:rPr lang="tr-TR" dirty="0" err="1"/>
              <a:t>Education</a:t>
            </a:r>
            <a:r>
              <a:rPr lang="tr-TR" dirty="0"/>
              <a:t> </a:t>
            </a:r>
            <a:r>
              <a:rPr lang="tr-TR" dirty="0" err="1"/>
              <a:t>and</a:t>
            </a:r>
            <a:r>
              <a:rPr lang="tr-TR" dirty="0"/>
              <a:t> Training in </a:t>
            </a:r>
            <a:r>
              <a:rPr lang="tr-TR" dirty="0" err="1"/>
              <a:t>Social</a:t>
            </a:r>
            <a:r>
              <a:rPr lang="tr-TR" dirty="0"/>
              <a:t> </a:t>
            </a:r>
            <a:r>
              <a:rPr lang="tr-TR" dirty="0" err="1"/>
              <a:t>Work</a:t>
            </a:r>
            <a:r>
              <a:rPr lang="tr-TR" dirty="0"/>
              <a:t> -CCETSW) sosyal hizmet öğrencilerinin yetkinliklerini gösterebilmeleri için uygulama gerekliliklerini karşılamaları, sosyal hizmetin değerlerini bütünleştirmeleri, kuramsal ve uygulamalı bilgiye sahip olmaları, uygulamalarını </a:t>
            </a:r>
            <a:r>
              <a:rPr lang="tr-TR" dirty="0" err="1"/>
              <a:t>yansıtmacı</a:t>
            </a:r>
            <a:r>
              <a:rPr lang="tr-TR" dirty="0"/>
              <a:t> (</a:t>
            </a:r>
            <a:r>
              <a:rPr lang="tr-TR" dirty="0" err="1"/>
              <a:t>reflexive</a:t>
            </a:r>
            <a:r>
              <a:rPr lang="tr-TR" dirty="0"/>
              <a:t>) ve eleştirel bir şekilde çözümleyebilmeleri ve bilgi, beceri ve değerlerini uygulamaya aktarabilmeleri gerekmektedir (CCETSW 1996).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İletişim ve bağlantı </a:t>
            </a:r>
            <a:r>
              <a:rPr lang="tr-TR" dirty="0" smtClean="0"/>
              <a:t>kurma</a:t>
            </a:r>
            <a:endParaRPr lang="tr-TR" dirty="0"/>
          </a:p>
        </p:txBody>
      </p:sp>
      <p:sp>
        <p:nvSpPr>
          <p:cNvPr id="3" name="2 İçerik Yer Tutucusu"/>
          <p:cNvSpPr>
            <a:spLocks noGrp="1"/>
          </p:cNvSpPr>
          <p:nvPr>
            <p:ph sz="quarter" idx="1"/>
          </p:nvPr>
        </p:nvSpPr>
        <p:spPr/>
        <p:txBody>
          <a:bodyPr/>
          <a:lstStyle/>
          <a:p>
            <a:pPr algn="just"/>
            <a:endParaRPr lang="tr-TR" dirty="0" smtClean="0"/>
          </a:p>
          <a:p>
            <a:pPr algn="just"/>
            <a:endParaRPr lang="tr-TR" dirty="0"/>
          </a:p>
          <a:p>
            <a:pPr algn="just"/>
            <a:r>
              <a:rPr lang="tr-TR" dirty="0" smtClean="0"/>
              <a:t>Gerek </a:t>
            </a:r>
            <a:r>
              <a:rPr lang="tr-TR" dirty="0"/>
              <a:t>sözel gerekse yazılı iletişimde olsun, iletileri açık ve anlaşılır bir şekilde göndermek, etkili uygulama yapmanın temel bir unsurudur. Aynı zamanda bir diğer önemli konu da, insanların bize anlatmaya çalıştıkları şeylere de duyarlı olma konusudur.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Geliştirme ve muktedir </a:t>
            </a:r>
            <a:r>
              <a:rPr lang="tr-TR" dirty="0" smtClean="0"/>
              <a:t>kılma</a:t>
            </a:r>
            <a:endParaRPr lang="tr-TR" dirty="0"/>
          </a:p>
        </p:txBody>
      </p:sp>
      <p:sp>
        <p:nvSpPr>
          <p:cNvPr id="3" name="2 İçerik Yer Tutucusu"/>
          <p:cNvSpPr>
            <a:spLocks noGrp="1"/>
          </p:cNvSpPr>
          <p:nvPr>
            <p:ph sz="quarter" idx="1"/>
          </p:nvPr>
        </p:nvSpPr>
        <p:spPr/>
        <p:txBody>
          <a:bodyPr/>
          <a:lstStyle/>
          <a:p>
            <a:pPr algn="just"/>
            <a:endParaRPr lang="tr-TR" dirty="0" smtClean="0"/>
          </a:p>
          <a:p>
            <a:pPr algn="just"/>
            <a:endParaRPr lang="tr-TR" dirty="0"/>
          </a:p>
          <a:p>
            <a:pPr algn="just"/>
            <a:r>
              <a:rPr lang="tr-TR" dirty="0" smtClean="0"/>
              <a:t>Geliştirme</a:t>
            </a:r>
            <a:r>
              <a:rPr lang="tr-TR" dirty="0"/>
              <a:t>, insanların kendi güçlerini ve uzmanlıklarını kullanarak sorumluluklarını yerine getirmeleri, haklarını korumaları ve değişimi gerçekleştirebilmeleri için fırsat yaratmaktır (CCETSW 1996).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Değerlendirme ve plan </a:t>
            </a:r>
            <a:r>
              <a:rPr lang="tr-TR" dirty="0" smtClean="0"/>
              <a:t>yapma</a:t>
            </a:r>
            <a:endParaRPr lang="tr-TR" dirty="0"/>
          </a:p>
        </p:txBody>
      </p:sp>
      <p:sp>
        <p:nvSpPr>
          <p:cNvPr id="3" name="2 İçerik Yer Tutucusu"/>
          <p:cNvSpPr>
            <a:spLocks noGrp="1"/>
          </p:cNvSpPr>
          <p:nvPr>
            <p:ph sz="quarter" idx="1"/>
          </p:nvPr>
        </p:nvSpPr>
        <p:spPr>
          <a:xfrm>
            <a:off x="457200" y="1772816"/>
            <a:ext cx="8229600" cy="4384144"/>
          </a:xfrm>
        </p:spPr>
        <p:txBody>
          <a:bodyPr/>
          <a:lstStyle/>
          <a:p>
            <a:pPr algn="just"/>
            <a:r>
              <a:rPr lang="tr-TR" dirty="0" smtClean="0"/>
              <a:t>Sosyal </a:t>
            </a:r>
            <a:r>
              <a:rPr lang="tr-TR" dirty="0"/>
              <a:t>hizmet uzmanının merkezi becerilerinden birisi değerlendirme ve plan yapmaktır. Bu eylem, bir anlamda durumun anahtar unsurlarının, güçlerin ve zayıflıkların, bir durumu çözmek için atılması gereken adımların resmini çizmek amacıyla bilgi toplama işidir.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Müdahale etme ve hizmet </a:t>
            </a:r>
            <a:r>
              <a:rPr lang="tr-TR" dirty="0" smtClean="0"/>
              <a:t>sunma</a:t>
            </a:r>
            <a:endParaRPr lang="tr-TR" dirty="0"/>
          </a:p>
        </p:txBody>
      </p:sp>
      <p:sp>
        <p:nvSpPr>
          <p:cNvPr id="3" name="2 İçerik Yer Tutucusu"/>
          <p:cNvSpPr>
            <a:spLocks noGrp="1"/>
          </p:cNvSpPr>
          <p:nvPr>
            <p:ph sz="quarter" idx="1"/>
          </p:nvPr>
        </p:nvSpPr>
        <p:spPr>
          <a:xfrm>
            <a:off x="457200" y="1916832"/>
            <a:ext cx="8229600" cy="4240128"/>
          </a:xfrm>
        </p:spPr>
        <p:txBody>
          <a:bodyPr/>
          <a:lstStyle/>
          <a:p>
            <a:pPr algn="just"/>
            <a:r>
              <a:rPr lang="tr-TR" dirty="0" smtClean="0"/>
              <a:t>Değerlendirme </a:t>
            </a:r>
            <a:r>
              <a:rPr lang="tr-TR" dirty="0"/>
              <a:t>yapma müdahale için bir ön koşuldur ve ne zaman, nasıl müdahale yapılacağı, müdahale yapılıp yapılmayacağı, ne tür hizmetlerin sunulacağı veya organize edileceği çok büyük ölçüde değerlendirme ile belirlenir ve değerlendirmenin bir sonucu olarak plan yapılır.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Mesleki yetkinliği </a:t>
            </a:r>
            <a:r>
              <a:rPr lang="tr-TR" dirty="0" smtClean="0"/>
              <a:t>geliştirme</a:t>
            </a:r>
            <a:endParaRPr lang="tr-TR" dirty="0"/>
          </a:p>
        </p:txBody>
      </p:sp>
      <p:sp>
        <p:nvSpPr>
          <p:cNvPr id="3" name="2 İçerik Yer Tutucusu"/>
          <p:cNvSpPr>
            <a:spLocks noGrp="1"/>
          </p:cNvSpPr>
          <p:nvPr>
            <p:ph sz="quarter" idx="1"/>
          </p:nvPr>
        </p:nvSpPr>
        <p:spPr/>
        <p:txBody>
          <a:bodyPr/>
          <a:lstStyle/>
          <a:p>
            <a:pPr algn="just"/>
            <a:endParaRPr lang="tr-TR" dirty="0" smtClean="0"/>
          </a:p>
          <a:p>
            <a:pPr algn="just"/>
            <a:endParaRPr lang="tr-TR" dirty="0"/>
          </a:p>
          <a:p>
            <a:pPr algn="just"/>
            <a:r>
              <a:rPr lang="tr-TR" dirty="0" smtClean="0"/>
              <a:t>Mesleki </a:t>
            </a:r>
            <a:r>
              <a:rPr lang="tr-TR" dirty="0"/>
              <a:t>uygulamanın beklentilerinden birisi de uygulayıcıların sürekli olarak öğrenmesi ve gelişmesidir. Diploma alıncaya kadar öğrenme üzerinde odaklaşmak, ardından ileri düzeyde öğrenmek; yani sürekli mesleki gelişme için zaman, çaba ve enerji harcamayı bırakmamak gerekir.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Sosyal Hizmet Becerileri </a:t>
            </a:r>
            <a:r>
              <a:rPr lang="tr-TR" sz="1600" dirty="0" smtClean="0"/>
              <a:t>(</a:t>
            </a:r>
            <a:r>
              <a:rPr lang="tr-TR" sz="1600" dirty="0" err="1" smtClean="0"/>
              <a:t>Trevithick</a:t>
            </a:r>
            <a:r>
              <a:rPr lang="tr-TR" sz="1600" dirty="0" smtClean="0"/>
              <a:t>, 2000, </a:t>
            </a:r>
            <a:r>
              <a:rPr lang="tr-TR" sz="1600" dirty="0" err="1"/>
              <a:t>ss</a:t>
            </a:r>
            <a:r>
              <a:rPr lang="tr-TR" sz="1600" dirty="0"/>
              <a:t>. 82-83</a:t>
            </a:r>
            <a:r>
              <a:rPr lang="tr-TR" sz="1600" dirty="0" smtClean="0"/>
              <a:t>.)</a:t>
            </a:r>
            <a:endParaRPr lang="tr-TR" sz="1600" dirty="0"/>
          </a:p>
        </p:txBody>
      </p:sp>
      <p:graphicFrame>
        <p:nvGraphicFramePr>
          <p:cNvPr id="4" name="İçerik Yer Tutucusu 3"/>
          <p:cNvGraphicFramePr>
            <a:graphicFrameLocks noGrp="1"/>
          </p:cNvGraphicFramePr>
          <p:nvPr>
            <p:ph sz="quarter" idx="1"/>
            <p:extLst>
              <p:ext uri="{D42A27DB-BD31-4B8C-83A1-F6EECF244321}">
                <p14:modId xmlns:p14="http://schemas.microsoft.com/office/powerpoint/2010/main" val="2005686254"/>
              </p:ext>
            </p:extLst>
          </p:nvPr>
        </p:nvGraphicFramePr>
        <p:xfrm>
          <a:off x="0" y="1142996"/>
          <a:ext cx="9144000" cy="5598361"/>
        </p:xfrm>
        <a:graphic>
          <a:graphicData uri="http://schemas.openxmlformats.org/drawingml/2006/table">
            <a:tbl>
              <a:tblPr firstRow="1" firstCol="1" bandRow="1">
                <a:tableStyleId>{5940675A-B579-460E-94D1-54222C63F5DA}</a:tableStyleId>
              </a:tblPr>
              <a:tblGrid>
                <a:gridCol w="4028994"/>
                <a:gridCol w="5115006"/>
              </a:tblGrid>
              <a:tr h="243407">
                <a:tc>
                  <a:txBody>
                    <a:bodyPr/>
                    <a:lstStyle/>
                    <a:p>
                      <a:pPr algn="just">
                        <a:spcBef>
                          <a:spcPts val="100"/>
                        </a:spcBef>
                        <a:spcAft>
                          <a:spcPts val="0"/>
                        </a:spcAft>
                      </a:pPr>
                      <a:r>
                        <a:rPr lang="tr-TR" sz="1200">
                          <a:effectLst/>
                        </a:rPr>
                        <a:t>Karşılama/Selamlama</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Bef>
                          <a:spcPts val="100"/>
                        </a:spcBef>
                        <a:spcAft>
                          <a:spcPts val="0"/>
                        </a:spcAft>
                      </a:pPr>
                      <a:r>
                        <a:rPr lang="tr-TR" sz="1200">
                          <a:effectLst/>
                        </a:rPr>
                        <a:t>İlişki kurma, empati</a:t>
                      </a:r>
                      <a:endParaRPr lang="tr-TR" sz="1200">
                        <a:effectLst/>
                        <a:latin typeface="Times New Roman" panose="02020603050405020304" pitchFamily="18" charset="0"/>
                        <a:ea typeface="Times New Roman" panose="02020603050405020304" pitchFamily="18" charset="0"/>
                      </a:endParaRPr>
                    </a:p>
                  </a:txBody>
                  <a:tcPr marL="68580" marR="68580" marT="0" marB="0"/>
                </a:tc>
              </a:tr>
              <a:tr h="243407">
                <a:tc>
                  <a:txBody>
                    <a:bodyPr/>
                    <a:lstStyle/>
                    <a:p>
                      <a:pPr algn="just">
                        <a:spcBef>
                          <a:spcPts val="100"/>
                        </a:spcBef>
                        <a:spcAft>
                          <a:spcPts val="0"/>
                        </a:spcAft>
                      </a:pPr>
                      <a:r>
                        <a:rPr lang="tr-TR" sz="1200">
                          <a:effectLst/>
                        </a:rPr>
                        <a:t>Kendilik bilgisi ve sezgi </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Bef>
                          <a:spcPts val="100"/>
                        </a:spcBef>
                        <a:spcAft>
                          <a:spcPts val="0"/>
                        </a:spcAft>
                      </a:pPr>
                      <a:r>
                        <a:rPr lang="tr-TR" sz="1200">
                          <a:effectLst/>
                        </a:rPr>
                        <a:t>Açık uçlu soruları kullanma </a:t>
                      </a:r>
                      <a:endParaRPr lang="tr-TR" sz="1200">
                        <a:effectLst/>
                        <a:latin typeface="Times New Roman" panose="02020603050405020304" pitchFamily="18" charset="0"/>
                        <a:ea typeface="Times New Roman" panose="02020603050405020304" pitchFamily="18" charset="0"/>
                      </a:endParaRPr>
                    </a:p>
                  </a:txBody>
                  <a:tcPr marL="68580" marR="68580" marT="0" marB="0"/>
                </a:tc>
              </a:tr>
              <a:tr h="243407">
                <a:tc>
                  <a:txBody>
                    <a:bodyPr/>
                    <a:lstStyle/>
                    <a:p>
                      <a:pPr algn="just">
                        <a:spcBef>
                          <a:spcPts val="100"/>
                        </a:spcBef>
                        <a:spcAft>
                          <a:spcPts val="0"/>
                        </a:spcAft>
                      </a:pPr>
                      <a:r>
                        <a:rPr lang="tr-TR" sz="1200">
                          <a:effectLst/>
                        </a:rPr>
                        <a:t>Kapalı uçlu soruları kullanma</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Bef>
                          <a:spcPts val="100"/>
                        </a:spcBef>
                        <a:spcAft>
                          <a:spcPts val="0"/>
                        </a:spcAft>
                      </a:pPr>
                      <a:r>
                        <a:rPr lang="tr-TR" sz="1200">
                          <a:effectLst/>
                        </a:rPr>
                        <a:t>“Ne” sorularını kullanma </a:t>
                      </a:r>
                      <a:endParaRPr lang="tr-TR" sz="1200">
                        <a:effectLst/>
                        <a:latin typeface="Times New Roman" panose="02020603050405020304" pitchFamily="18" charset="0"/>
                        <a:ea typeface="Times New Roman" panose="02020603050405020304" pitchFamily="18" charset="0"/>
                      </a:endParaRPr>
                    </a:p>
                  </a:txBody>
                  <a:tcPr marL="68580" marR="68580" marT="0" marB="0"/>
                </a:tc>
              </a:tr>
              <a:tr h="243407">
                <a:tc>
                  <a:txBody>
                    <a:bodyPr/>
                    <a:lstStyle/>
                    <a:p>
                      <a:pPr algn="just">
                        <a:spcBef>
                          <a:spcPts val="100"/>
                        </a:spcBef>
                        <a:spcAft>
                          <a:spcPts val="0"/>
                        </a:spcAft>
                      </a:pPr>
                      <a:r>
                        <a:rPr lang="tr-TR" sz="1200">
                          <a:effectLst/>
                        </a:rPr>
                        <a:t>Yorumlama </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Bef>
                          <a:spcPts val="100"/>
                        </a:spcBef>
                        <a:spcAft>
                          <a:spcPts val="0"/>
                        </a:spcAft>
                      </a:pPr>
                      <a:r>
                        <a:rPr lang="tr-TR" sz="1200">
                          <a:effectLst/>
                        </a:rPr>
                        <a:t>Açığa kavuşturma </a:t>
                      </a:r>
                      <a:endParaRPr lang="tr-TR" sz="1200">
                        <a:effectLst/>
                        <a:latin typeface="Times New Roman" panose="02020603050405020304" pitchFamily="18" charset="0"/>
                        <a:ea typeface="Times New Roman" panose="02020603050405020304" pitchFamily="18" charset="0"/>
                      </a:endParaRPr>
                    </a:p>
                  </a:txBody>
                  <a:tcPr marL="68580" marR="68580" marT="0" marB="0"/>
                </a:tc>
              </a:tr>
              <a:tr h="243407">
                <a:tc>
                  <a:txBody>
                    <a:bodyPr/>
                    <a:lstStyle/>
                    <a:p>
                      <a:pPr algn="just">
                        <a:spcBef>
                          <a:spcPts val="100"/>
                        </a:spcBef>
                        <a:spcAft>
                          <a:spcPts val="0"/>
                        </a:spcAft>
                      </a:pPr>
                      <a:r>
                        <a:rPr lang="tr-TR" sz="1200">
                          <a:effectLst/>
                        </a:rPr>
                        <a:t>Özetleme </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Bef>
                          <a:spcPts val="100"/>
                        </a:spcBef>
                        <a:spcAft>
                          <a:spcPts val="0"/>
                        </a:spcAft>
                      </a:pPr>
                      <a:r>
                        <a:rPr lang="tr-TR" sz="1200">
                          <a:effectLst/>
                        </a:rPr>
                        <a:t>Geri bildirim verme ve alma </a:t>
                      </a:r>
                      <a:endParaRPr lang="tr-TR" sz="1200">
                        <a:effectLst/>
                        <a:latin typeface="Times New Roman" panose="02020603050405020304" pitchFamily="18" charset="0"/>
                        <a:ea typeface="Times New Roman" panose="02020603050405020304" pitchFamily="18" charset="0"/>
                      </a:endParaRPr>
                    </a:p>
                  </a:txBody>
                  <a:tcPr marL="68580" marR="68580" marT="0" marB="0"/>
                </a:tc>
              </a:tr>
              <a:tr h="243407">
                <a:tc>
                  <a:txBody>
                    <a:bodyPr/>
                    <a:lstStyle/>
                    <a:p>
                      <a:pPr algn="just">
                        <a:spcBef>
                          <a:spcPts val="100"/>
                        </a:spcBef>
                        <a:spcAft>
                          <a:spcPts val="0"/>
                        </a:spcAft>
                      </a:pPr>
                      <a:r>
                        <a:rPr lang="tr-TR" sz="1200">
                          <a:effectLst/>
                        </a:rPr>
                        <a:t>Bakım verme</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Bef>
                          <a:spcPts val="100"/>
                        </a:spcBef>
                        <a:spcAft>
                          <a:spcPts val="0"/>
                        </a:spcAft>
                      </a:pPr>
                      <a:r>
                        <a:rPr lang="tr-TR" sz="1200">
                          <a:effectLst/>
                        </a:rPr>
                        <a:t>Teşvik etme </a:t>
                      </a:r>
                      <a:endParaRPr lang="tr-TR" sz="1200">
                        <a:effectLst/>
                        <a:latin typeface="Times New Roman" panose="02020603050405020304" pitchFamily="18" charset="0"/>
                        <a:ea typeface="Times New Roman" panose="02020603050405020304" pitchFamily="18" charset="0"/>
                      </a:endParaRPr>
                    </a:p>
                  </a:txBody>
                  <a:tcPr marL="68580" marR="68580" marT="0" marB="0"/>
                </a:tc>
              </a:tr>
              <a:tr h="243407">
                <a:tc>
                  <a:txBody>
                    <a:bodyPr/>
                    <a:lstStyle/>
                    <a:p>
                      <a:pPr algn="just">
                        <a:spcBef>
                          <a:spcPts val="100"/>
                        </a:spcBef>
                        <a:spcAft>
                          <a:spcPts val="0"/>
                        </a:spcAft>
                      </a:pPr>
                      <a:r>
                        <a:rPr lang="tr-TR" sz="1200">
                          <a:effectLst/>
                        </a:rPr>
                        <a:t>İnceleme </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Bef>
                          <a:spcPts val="100"/>
                        </a:spcBef>
                        <a:spcAft>
                          <a:spcPts val="0"/>
                        </a:spcAft>
                      </a:pPr>
                      <a:r>
                        <a:rPr lang="tr-TR" sz="1200">
                          <a:effectLst/>
                        </a:rPr>
                        <a:t>Sessizliğe izin verme ve kullanma</a:t>
                      </a:r>
                      <a:endParaRPr lang="tr-TR" sz="1200">
                        <a:effectLst/>
                        <a:latin typeface="Times New Roman" panose="02020603050405020304" pitchFamily="18" charset="0"/>
                        <a:ea typeface="Times New Roman" panose="02020603050405020304" pitchFamily="18" charset="0"/>
                      </a:endParaRPr>
                    </a:p>
                  </a:txBody>
                  <a:tcPr marL="68580" marR="68580" marT="0" marB="0"/>
                </a:tc>
              </a:tr>
              <a:tr h="243407">
                <a:tc>
                  <a:txBody>
                    <a:bodyPr/>
                    <a:lstStyle/>
                    <a:p>
                      <a:pPr algn="just">
                        <a:spcBef>
                          <a:spcPts val="100"/>
                        </a:spcBef>
                        <a:spcAft>
                          <a:spcPts val="0"/>
                        </a:spcAft>
                      </a:pPr>
                      <a:r>
                        <a:rPr lang="tr-TR" sz="1200">
                          <a:effectLst/>
                        </a:rPr>
                        <a:t>Kendini açığa vurma </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Bef>
                          <a:spcPts val="100"/>
                        </a:spcBef>
                        <a:spcAft>
                          <a:spcPts val="0"/>
                        </a:spcAft>
                      </a:pPr>
                      <a:r>
                        <a:rPr lang="tr-TR" sz="1200">
                          <a:effectLst/>
                        </a:rPr>
                        <a:t>Mizahı kullanma</a:t>
                      </a:r>
                      <a:endParaRPr lang="tr-TR" sz="1200">
                        <a:effectLst/>
                        <a:latin typeface="Times New Roman" panose="02020603050405020304" pitchFamily="18" charset="0"/>
                        <a:ea typeface="Times New Roman" panose="02020603050405020304" pitchFamily="18" charset="0"/>
                      </a:endParaRPr>
                    </a:p>
                  </a:txBody>
                  <a:tcPr marL="68580" marR="68580" marT="0" marB="0"/>
                </a:tc>
              </a:tr>
              <a:tr h="243407">
                <a:tc>
                  <a:txBody>
                    <a:bodyPr/>
                    <a:lstStyle/>
                    <a:p>
                      <a:pPr algn="just">
                        <a:spcBef>
                          <a:spcPts val="100"/>
                        </a:spcBef>
                        <a:spcAft>
                          <a:spcPts val="0"/>
                        </a:spcAft>
                      </a:pPr>
                      <a:r>
                        <a:rPr lang="tr-TR" sz="1200">
                          <a:effectLst/>
                        </a:rPr>
                        <a:t>Mülakatı sonlandırma</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Bef>
                          <a:spcPts val="100"/>
                        </a:spcBef>
                        <a:spcAft>
                          <a:spcPts val="0"/>
                        </a:spcAft>
                      </a:pPr>
                      <a:r>
                        <a:rPr lang="tr-TR" sz="1200">
                          <a:effectLst/>
                        </a:rPr>
                        <a:t>Vakayı kapatma ve ilişkiyi sonlandırma </a:t>
                      </a:r>
                      <a:endParaRPr lang="tr-TR" sz="1200">
                        <a:effectLst/>
                        <a:latin typeface="Times New Roman" panose="02020603050405020304" pitchFamily="18" charset="0"/>
                        <a:ea typeface="Times New Roman" panose="02020603050405020304" pitchFamily="18" charset="0"/>
                      </a:endParaRPr>
                    </a:p>
                  </a:txBody>
                  <a:tcPr marL="68580" marR="68580" marT="0" marB="0"/>
                </a:tc>
              </a:tr>
              <a:tr h="243407">
                <a:tc>
                  <a:txBody>
                    <a:bodyPr/>
                    <a:lstStyle/>
                    <a:p>
                      <a:pPr algn="just">
                        <a:spcBef>
                          <a:spcPts val="100"/>
                        </a:spcBef>
                        <a:spcAft>
                          <a:spcPts val="0"/>
                        </a:spcAft>
                      </a:pPr>
                      <a:r>
                        <a:rPr lang="tr-TR" sz="1200">
                          <a:effectLst/>
                        </a:rPr>
                        <a:t>Tavsiye verme </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Bef>
                          <a:spcPts val="100"/>
                        </a:spcBef>
                        <a:spcAft>
                          <a:spcPts val="0"/>
                        </a:spcAft>
                      </a:pPr>
                      <a:r>
                        <a:rPr lang="tr-TR" sz="1200">
                          <a:effectLst/>
                        </a:rPr>
                        <a:t>Bilgi verme</a:t>
                      </a:r>
                      <a:endParaRPr lang="tr-TR" sz="1200">
                        <a:effectLst/>
                        <a:latin typeface="Times New Roman" panose="02020603050405020304" pitchFamily="18" charset="0"/>
                        <a:ea typeface="Times New Roman" panose="02020603050405020304" pitchFamily="18" charset="0"/>
                      </a:endParaRPr>
                    </a:p>
                  </a:txBody>
                  <a:tcPr marL="68580" marR="68580" marT="0" marB="0"/>
                </a:tc>
              </a:tr>
              <a:tr h="243407">
                <a:tc>
                  <a:txBody>
                    <a:bodyPr/>
                    <a:lstStyle/>
                    <a:p>
                      <a:pPr algn="just">
                        <a:spcBef>
                          <a:spcPts val="100"/>
                        </a:spcBef>
                        <a:spcAft>
                          <a:spcPts val="0"/>
                        </a:spcAft>
                      </a:pPr>
                      <a:r>
                        <a:rPr lang="tr-TR" sz="1200">
                          <a:effectLst/>
                        </a:rPr>
                        <a:t>Açıklama yapma </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Bef>
                          <a:spcPts val="100"/>
                        </a:spcBef>
                        <a:spcAft>
                          <a:spcPts val="0"/>
                        </a:spcAft>
                      </a:pPr>
                      <a:r>
                        <a:rPr lang="tr-TR" sz="1200">
                          <a:effectLst/>
                        </a:rPr>
                        <a:t>Destekleme ve onaylama </a:t>
                      </a:r>
                      <a:endParaRPr lang="tr-TR" sz="1200">
                        <a:effectLst/>
                        <a:latin typeface="Times New Roman" panose="02020603050405020304" pitchFamily="18" charset="0"/>
                        <a:ea typeface="Times New Roman" panose="02020603050405020304" pitchFamily="18" charset="0"/>
                      </a:endParaRPr>
                    </a:p>
                  </a:txBody>
                  <a:tcPr marL="68580" marR="68580" marT="0" marB="0"/>
                </a:tc>
              </a:tr>
              <a:tr h="243407">
                <a:tc>
                  <a:txBody>
                    <a:bodyPr/>
                    <a:lstStyle/>
                    <a:p>
                      <a:pPr algn="just">
                        <a:spcBef>
                          <a:spcPts val="100"/>
                        </a:spcBef>
                        <a:spcAft>
                          <a:spcPts val="0"/>
                        </a:spcAft>
                      </a:pPr>
                      <a:r>
                        <a:rPr lang="tr-TR" sz="1200">
                          <a:effectLst/>
                        </a:rPr>
                        <a:t>Güvence verme </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Bef>
                          <a:spcPts val="100"/>
                        </a:spcBef>
                        <a:spcAft>
                          <a:spcPts val="0"/>
                        </a:spcAft>
                      </a:pPr>
                      <a:r>
                        <a:rPr lang="tr-TR" sz="1200">
                          <a:effectLst/>
                        </a:rPr>
                        <a:t>İkna etme ve yönlendirme</a:t>
                      </a:r>
                      <a:endParaRPr lang="tr-TR" sz="1200">
                        <a:effectLst/>
                        <a:latin typeface="Times New Roman" panose="02020603050405020304" pitchFamily="18" charset="0"/>
                        <a:ea typeface="Times New Roman" panose="02020603050405020304" pitchFamily="18" charset="0"/>
                      </a:endParaRPr>
                    </a:p>
                  </a:txBody>
                  <a:tcPr marL="68580" marR="68580" marT="0" marB="0"/>
                </a:tc>
              </a:tr>
              <a:tr h="243407">
                <a:tc>
                  <a:txBody>
                    <a:bodyPr/>
                    <a:lstStyle/>
                    <a:p>
                      <a:pPr algn="just">
                        <a:spcBef>
                          <a:spcPts val="100"/>
                        </a:spcBef>
                        <a:spcAft>
                          <a:spcPts val="0"/>
                        </a:spcAft>
                      </a:pPr>
                      <a:r>
                        <a:rPr lang="tr-TR" sz="1200">
                          <a:effectLst/>
                        </a:rPr>
                        <a:t>Pratik ve maddi yardım verme</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Bef>
                          <a:spcPts val="100"/>
                        </a:spcBef>
                        <a:spcAft>
                          <a:spcPts val="0"/>
                        </a:spcAft>
                      </a:pPr>
                      <a:r>
                        <a:rPr lang="tr-TR" sz="1200">
                          <a:effectLst/>
                        </a:rPr>
                        <a:t>Destek verme </a:t>
                      </a:r>
                      <a:endParaRPr lang="tr-TR" sz="1200">
                        <a:effectLst/>
                        <a:latin typeface="Times New Roman" panose="02020603050405020304" pitchFamily="18" charset="0"/>
                        <a:ea typeface="Times New Roman" panose="02020603050405020304" pitchFamily="18" charset="0"/>
                      </a:endParaRPr>
                    </a:p>
                  </a:txBody>
                  <a:tcPr marL="68580" marR="68580" marT="0" marB="0"/>
                </a:tc>
              </a:tr>
              <a:tr h="243407">
                <a:tc>
                  <a:txBody>
                    <a:bodyPr/>
                    <a:lstStyle/>
                    <a:p>
                      <a:pPr algn="just">
                        <a:spcBef>
                          <a:spcPts val="100"/>
                        </a:spcBef>
                        <a:spcAft>
                          <a:spcPts val="0"/>
                        </a:spcAft>
                      </a:pPr>
                      <a:r>
                        <a:rPr lang="tr-TR" sz="1200">
                          <a:effectLst/>
                        </a:rPr>
                        <a:t>Yeniden şekillendirme </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Bef>
                          <a:spcPts val="100"/>
                        </a:spcBef>
                        <a:spcAft>
                          <a:spcPts val="0"/>
                        </a:spcAft>
                      </a:pPr>
                      <a:r>
                        <a:rPr lang="tr-TR" sz="1200">
                          <a:effectLst/>
                        </a:rPr>
                        <a:t>Yorumlama</a:t>
                      </a:r>
                      <a:endParaRPr lang="tr-TR" sz="1200">
                        <a:effectLst/>
                        <a:latin typeface="Times New Roman" panose="02020603050405020304" pitchFamily="18" charset="0"/>
                        <a:ea typeface="Times New Roman" panose="02020603050405020304" pitchFamily="18" charset="0"/>
                      </a:endParaRPr>
                    </a:p>
                  </a:txBody>
                  <a:tcPr marL="68580" marR="68580" marT="0" marB="0"/>
                </a:tc>
              </a:tr>
              <a:tr h="243407">
                <a:tc>
                  <a:txBody>
                    <a:bodyPr/>
                    <a:lstStyle/>
                    <a:p>
                      <a:pPr algn="just">
                        <a:spcBef>
                          <a:spcPts val="100"/>
                        </a:spcBef>
                        <a:spcAft>
                          <a:spcPts val="0"/>
                        </a:spcAft>
                      </a:pPr>
                      <a:r>
                        <a:rPr lang="tr-TR" sz="1200">
                          <a:effectLst/>
                        </a:rPr>
                        <a:t>Uyum sağlama </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Bef>
                          <a:spcPts val="100"/>
                        </a:spcBef>
                        <a:spcAft>
                          <a:spcPts val="0"/>
                        </a:spcAft>
                      </a:pPr>
                      <a:r>
                        <a:rPr lang="tr-TR" sz="1200">
                          <a:effectLst/>
                        </a:rPr>
                        <a:t>Danışmanlık yapma</a:t>
                      </a:r>
                      <a:endParaRPr lang="tr-TR" sz="1200">
                        <a:effectLst/>
                        <a:latin typeface="Times New Roman" panose="02020603050405020304" pitchFamily="18" charset="0"/>
                        <a:ea typeface="Times New Roman" panose="02020603050405020304" pitchFamily="18" charset="0"/>
                      </a:endParaRPr>
                    </a:p>
                  </a:txBody>
                  <a:tcPr marL="68580" marR="68580" marT="0" marB="0"/>
                </a:tc>
              </a:tr>
              <a:tr h="243407">
                <a:tc>
                  <a:txBody>
                    <a:bodyPr/>
                    <a:lstStyle/>
                    <a:p>
                      <a:pPr algn="just">
                        <a:spcBef>
                          <a:spcPts val="100"/>
                        </a:spcBef>
                        <a:spcAft>
                          <a:spcPts val="0"/>
                        </a:spcAft>
                      </a:pPr>
                      <a:r>
                        <a:rPr lang="tr-TR" sz="1200">
                          <a:effectLst/>
                        </a:rPr>
                        <a:t>Kaygıyı denetim altına alma</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Bef>
                          <a:spcPts val="100"/>
                        </a:spcBef>
                        <a:spcAft>
                          <a:spcPts val="0"/>
                        </a:spcAft>
                      </a:pPr>
                      <a:r>
                        <a:rPr lang="tr-TR" sz="1200">
                          <a:effectLst/>
                        </a:rPr>
                        <a:t>Güçlendirme ve muktedir kılma </a:t>
                      </a:r>
                      <a:endParaRPr lang="tr-TR" sz="1200">
                        <a:effectLst/>
                        <a:latin typeface="Times New Roman" panose="02020603050405020304" pitchFamily="18" charset="0"/>
                        <a:ea typeface="Times New Roman" panose="02020603050405020304" pitchFamily="18" charset="0"/>
                      </a:endParaRPr>
                    </a:p>
                  </a:txBody>
                  <a:tcPr marL="68580" marR="68580" marT="0" marB="0"/>
                </a:tc>
              </a:tr>
              <a:tr h="243407">
                <a:tc>
                  <a:txBody>
                    <a:bodyPr/>
                    <a:lstStyle/>
                    <a:p>
                      <a:pPr algn="just">
                        <a:spcBef>
                          <a:spcPts val="100"/>
                        </a:spcBef>
                        <a:spcAft>
                          <a:spcPts val="0"/>
                        </a:spcAft>
                      </a:pPr>
                      <a:r>
                        <a:rPr lang="tr-TR" sz="1200">
                          <a:effectLst/>
                        </a:rPr>
                        <a:t>Müzakere yapma </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Bef>
                          <a:spcPts val="100"/>
                        </a:spcBef>
                        <a:spcAft>
                          <a:spcPts val="0"/>
                        </a:spcAft>
                      </a:pPr>
                      <a:r>
                        <a:rPr lang="tr-TR" sz="1200">
                          <a:effectLst/>
                        </a:rPr>
                        <a:t>Sözleşme yapma</a:t>
                      </a:r>
                      <a:endParaRPr lang="tr-TR" sz="1200">
                        <a:effectLst/>
                        <a:latin typeface="Times New Roman" panose="02020603050405020304" pitchFamily="18" charset="0"/>
                        <a:ea typeface="Times New Roman" panose="02020603050405020304" pitchFamily="18" charset="0"/>
                      </a:endParaRPr>
                    </a:p>
                  </a:txBody>
                  <a:tcPr marL="68580" marR="68580" marT="0" marB="0"/>
                </a:tc>
              </a:tr>
              <a:tr h="243407">
                <a:tc>
                  <a:txBody>
                    <a:bodyPr/>
                    <a:lstStyle/>
                    <a:p>
                      <a:pPr algn="just">
                        <a:spcBef>
                          <a:spcPts val="100"/>
                        </a:spcBef>
                        <a:spcAft>
                          <a:spcPts val="0"/>
                        </a:spcAft>
                      </a:pPr>
                      <a:r>
                        <a:rPr lang="tr-TR" sz="1200">
                          <a:effectLst/>
                        </a:rPr>
                        <a:t>Savunuculuk </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Bef>
                          <a:spcPts val="100"/>
                        </a:spcBef>
                        <a:spcAft>
                          <a:spcPts val="0"/>
                        </a:spcAft>
                      </a:pPr>
                      <a:r>
                        <a:rPr lang="tr-TR" sz="1200">
                          <a:effectLst/>
                        </a:rPr>
                        <a:t>Girişkenlik </a:t>
                      </a:r>
                      <a:endParaRPr lang="tr-TR" sz="1200">
                        <a:effectLst/>
                        <a:latin typeface="Times New Roman" panose="02020603050405020304" pitchFamily="18" charset="0"/>
                        <a:ea typeface="Times New Roman" panose="02020603050405020304" pitchFamily="18" charset="0"/>
                      </a:endParaRPr>
                    </a:p>
                  </a:txBody>
                  <a:tcPr marL="68580" marR="68580" marT="0" marB="0"/>
                </a:tc>
              </a:tr>
              <a:tr h="243407">
                <a:tc>
                  <a:txBody>
                    <a:bodyPr/>
                    <a:lstStyle/>
                    <a:p>
                      <a:pPr algn="just">
                        <a:spcBef>
                          <a:spcPts val="100"/>
                        </a:spcBef>
                        <a:spcAft>
                          <a:spcPts val="0"/>
                        </a:spcAft>
                      </a:pPr>
                      <a:r>
                        <a:rPr lang="tr-TR" sz="1200">
                          <a:effectLst/>
                        </a:rPr>
                        <a:t>Meydan okuma ve yüzleştirme </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Bef>
                          <a:spcPts val="100"/>
                        </a:spcBef>
                        <a:spcAft>
                          <a:spcPts val="0"/>
                        </a:spcAft>
                      </a:pPr>
                      <a:r>
                        <a:rPr lang="tr-TR" sz="1200">
                          <a:effectLst/>
                        </a:rPr>
                        <a:t>Süpervizyonu yaratıcı olarak kullanma</a:t>
                      </a:r>
                      <a:endParaRPr lang="tr-TR" sz="1200">
                        <a:effectLst/>
                        <a:latin typeface="Times New Roman" panose="02020603050405020304" pitchFamily="18" charset="0"/>
                        <a:ea typeface="Times New Roman" panose="02020603050405020304" pitchFamily="18" charset="0"/>
                      </a:endParaRPr>
                    </a:p>
                  </a:txBody>
                  <a:tcPr marL="68580" marR="68580" marT="0" marB="0"/>
                </a:tc>
              </a:tr>
              <a:tr h="243407">
                <a:tc>
                  <a:txBody>
                    <a:bodyPr/>
                    <a:lstStyle/>
                    <a:p>
                      <a:pPr algn="just">
                        <a:spcBef>
                          <a:spcPts val="100"/>
                        </a:spcBef>
                        <a:spcAft>
                          <a:spcPts val="0"/>
                        </a:spcAft>
                      </a:pPr>
                      <a:r>
                        <a:rPr lang="tr-TR" sz="1200">
                          <a:effectLst/>
                        </a:rPr>
                        <a:t>Koruma ve kontrol</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Bef>
                          <a:spcPts val="100"/>
                        </a:spcBef>
                        <a:spcAft>
                          <a:spcPts val="0"/>
                        </a:spcAft>
                      </a:pPr>
                      <a:r>
                        <a:rPr lang="tr-TR" sz="1200">
                          <a:effectLst/>
                        </a:rPr>
                        <a:t>Mesleki sınırları koruma</a:t>
                      </a:r>
                      <a:endParaRPr lang="tr-TR" sz="1200">
                        <a:effectLst/>
                        <a:latin typeface="Times New Roman" panose="02020603050405020304" pitchFamily="18" charset="0"/>
                        <a:ea typeface="Times New Roman" panose="02020603050405020304" pitchFamily="18" charset="0"/>
                      </a:endParaRPr>
                    </a:p>
                  </a:txBody>
                  <a:tcPr marL="68580" marR="68580" marT="0" marB="0"/>
                </a:tc>
              </a:tr>
              <a:tr h="243407">
                <a:tc>
                  <a:txBody>
                    <a:bodyPr/>
                    <a:lstStyle/>
                    <a:p>
                      <a:pPr algn="just">
                        <a:spcBef>
                          <a:spcPts val="100"/>
                        </a:spcBef>
                        <a:spcAft>
                          <a:spcPts val="0"/>
                        </a:spcAft>
                      </a:pPr>
                      <a:r>
                        <a:rPr lang="tr-TR" sz="1200">
                          <a:effectLst/>
                        </a:rPr>
                        <a:t>Kayıt tutma</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Bef>
                          <a:spcPts val="100"/>
                        </a:spcBef>
                        <a:spcAft>
                          <a:spcPts val="0"/>
                        </a:spcAft>
                      </a:pPr>
                      <a:r>
                        <a:rPr lang="tr-TR" sz="1200">
                          <a:effectLst/>
                        </a:rPr>
                        <a:t>Yatsıtmacı ve etkili uygulama yapma</a:t>
                      </a:r>
                      <a:endParaRPr lang="tr-TR" sz="1200">
                        <a:effectLst/>
                        <a:latin typeface="Times New Roman" panose="02020603050405020304" pitchFamily="18" charset="0"/>
                        <a:ea typeface="Times New Roman" panose="02020603050405020304" pitchFamily="18" charset="0"/>
                      </a:endParaRPr>
                    </a:p>
                  </a:txBody>
                  <a:tcPr marL="68580" marR="68580" marT="0" marB="0"/>
                </a:tc>
              </a:tr>
              <a:tr h="243407">
                <a:tc>
                  <a:txBody>
                    <a:bodyPr/>
                    <a:lstStyle/>
                    <a:p>
                      <a:pPr algn="just">
                        <a:spcBef>
                          <a:spcPts val="100"/>
                        </a:spcBef>
                        <a:spcAft>
                          <a:spcPts val="0"/>
                        </a:spcAft>
                      </a:pPr>
                      <a:r>
                        <a:rPr lang="tr-TR" sz="1200">
                          <a:effectLst/>
                        </a:rPr>
                        <a:t>Model olma</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Bef>
                          <a:spcPts val="100"/>
                        </a:spcBef>
                        <a:spcAft>
                          <a:spcPts val="0"/>
                        </a:spcAft>
                      </a:pPr>
                      <a:r>
                        <a:rPr lang="tr-TR" sz="1200">
                          <a:effectLst/>
                        </a:rPr>
                        <a:t>Düşmanlık, saldırganlık ve şiddeti ele alma</a:t>
                      </a:r>
                      <a:endParaRPr lang="tr-TR" sz="1200">
                        <a:effectLst/>
                        <a:latin typeface="Times New Roman" panose="02020603050405020304" pitchFamily="18" charset="0"/>
                        <a:ea typeface="Times New Roman" panose="02020603050405020304" pitchFamily="18" charset="0"/>
                      </a:endParaRPr>
                    </a:p>
                  </a:txBody>
                  <a:tcPr marL="68580" marR="68580" marT="0" marB="0"/>
                </a:tc>
              </a:tr>
              <a:tr h="243407">
                <a:tc>
                  <a:txBody>
                    <a:bodyPr/>
                    <a:lstStyle/>
                    <a:p>
                      <a:pPr algn="just">
                        <a:spcBef>
                          <a:spcPts val="100"/>
                        </a:spcBef>
                        <a:spcAft>
                          <a:spcPts val="0"/>
                        </a:spcAft>
                      </a:pPr>
                      <a:r>
                        <a:rPr lang="tr-TR" sz="1200">
                          <a:effectLst/>
                        </a:rPr>
                        <a:t>Odağı koruma</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Bef>
                          <a:spcPts val="100"/>
                        </a:spcBef>
                        <a:spcAft>
                          <a:spcPts val="0"/>
                        </a:spcAft>
                      </a:pPr>
                      <a:r>
                        <a:rPr lang="tr-TR" sz="1200" dirty="0">
                          <a:effectLst/>
                        </a:rPr>
                        <a:t>Mülakat için plan ve hazırlık yapma</a:t>
                      </a:r>
                      <a:endParaRPr lang="tr-TR"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sz="quarter" idx="1"/>
          </p:nvPr>
        </p:nvSpPr>
        <p:spPr/>
        <p:txBody>
          <a:bodyPr/>
          <a:lstStyle/>
          <a:p>
            <a:r>
              <a:rPr lang="tr-TR" dirty="0"/>
              <a:t>Duyan V. (2010). Sosyal Hizmet: Temelleri, Yaklaşımları, Müdahale Yöntemleri. Sosyal Hizmet Uzmanları Derneği Yayın No: 16. Ankara.</a:t>
            </a:r>
          </a:p>
          <a:p>
            <a:r>
              <a:rPr lang="tr-TR" dirty="0"/>
              <a:t>Turan N. (2009). Sosyal Kişisel Çalışma: Birey ve Aileler İçin Sosyal Hizmet. (Ed. V. Duyan) Ankara: Aydınlar Matbaacılık</a:t>
            </a:r>
            <a:r>
              <a:rPr lang="tr-TR" dirty="0" smtClean="0"/>
              <a:t>.</a:t>
            </a:r>
            <a:endParaRPr lang="tr-TR" dirty="0"/>
          </a:p>
        </p:txBody>
      </p:sp>
    </p:spTree>
    <p:extLst>
      <p:ext uri="{BB962C8B-B14F-4D97-AF65-F5344CB8AC3E}">
        <p14:creationId xmlns:p14="http://schemas.microsoft.com/office/powerpoint/2010/main" val="7940459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22</TotalTime>
  <Words>507</Words>
  <Application>Microsoft Office PowerPoint</Application>
  <PresentationFormat>Ekran Gösterisi (4:3)</PresentationFormat>
  <Paragraphs>73</Paragraphs>
  <Slides>9</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9</vt:i4>
      </vt:variant>
    </vt:vector>
  </HeadingPairs>
  <TitlesOfParts>
    <vt:vector size="16" baseType="lpstr">
      <vt:lpstr>Bookman Old Style</vt:lpstr>
      <vt:lpstr>Calibri</vt:lpstr>
      <vt:lpstr>Gill Sans MT</vt:lpstr>
      <vt:lpstr>Times New Roman</vt:lpstr>
      <vt:lpstr>Wingdings</vt:lpstr>
      <vt:lpstr>Wingdings 3</vt:lpstr>
      <vt:lpstr>Kaynak</vt:lpstr>
      <vt:lpstr>Ankara Üniversitesi  Sağlık Bilimleri Fakültesi Sosyal Hizmet Bölümü</vt:lpstr>
      <vt:lpstr>Sosyal Hizmette Yetkinlik</vt:lpstr>
      <vt:lpstr>İletişim ve bağlantı kurma</vt:lpstr>
      <vt:lpstr>Geliştirme ve muktedir kılma</vt:lpstr>
      <vt:lpstr>Değerlendirme ve plan yapma</vt:lpstr>
      <vt:lpstr>Müdahale etme ve hizmet sunma</vt:lpstr>
      <vt:lpstr>Mesleki yetkinliği geliştirme</vt:lpstr>
      <vt:lpstr>Sosyal Hizmet Becerileri (Trevithick, 2000, ss. 82-83.)</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5</cp:revision>
  <dcterms:created xsi:type="dcterms:W3CDTF">2017-04-26T08:36:58Z</dcterms:created>
  <dcterms:modified xsi:type="dcterms:W3CDTF">2020-10-13T07:55:54Z</dcterms:modified>
</cp:coreProperties>
</file>