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Sosyal Hizmetin Beceri Temeli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Hizmette Yetkinlik</a:t>
            </a:r>
            <a:endParaRPr lang="tr-TR" dirty="0"/>
          </a:p>
        </p:txBody>
      </p:sp>
      <p:sp>
        <p:nvSpPr>
          <p:cNvPr id="3" name="2 İçerik Yer Tutucusu"/>
          <p:cNvSpPr>
            <a:spLocks noGrp="1"/>
          </p:cNvSpPr>
          <p:nvPr>
            <p:ph sz="quarter" idx="1"/>
          </p:nvPr>
        </p:nvSpPr>
        <p:spPr/>
        <p:txBody>
          <a:bodyPr/>
          <a:lstStyle/>
          <a:p>
            <a:pPr algn="just"/>
            <a:r>
              <a:rPr lang="tr-TR" dirty="0"/>
              <a:t>Sosyal hizmette yetkinlik; bilgi, beceri ve değerlerin bir ürünüdür. Sosyal Hizmet Eğitim ve Öğretim Konseyi (</a:t>
            </a:r>
            <a:r>
              <a:rPr lang="tr-TR" dirty="0" err="1"/>
              <a:t>The</a:t>
            </a:r>
            <a:r>
              <a:rPr lang="tr-TR" dirty="0"/>
              <a:t> Central </a:t>
            </a:r>
            <a:r>
              <a:rPr lang="tr-TR" dirty="0" err="1"/>
              <a:t>Council</a:t>
            </a:r>
            <a:r>
              <a:rPr lang="tr-TR" dirty="0"/>
              <a:t> </a:t>
            </a:r>
            <a:r>
              <a:rPr lang="tr-TR" dirty="0" err="1"/>
              <a:t>for</a:t>
            </a:r>
            <a:r>
              <a:rPr lang="tr-TR" dirty="0"/>
              <a:t> </a:t>
            </a:r>
            <a:r>
              <a:rPr lang="tr-TR" dirty="0" err="1"/>
              <a:t>Education</a:t>
            </a:r>
            <a:r>
              <a:rPr lang="tr-TR" dirty="0"/>
              <a:t> </a:t>
            </a:r>
            <a:r>
              <a:rPr lang="tr-TR" dirty="0" err="1"/>
              <a:t>and</a:t>
            </a:r>
            <a:r>
              <a:rPr lang="tr-TR" dirty="0"/>
              <a:t> Training in </a:t>
            </a:r>
            <a:r>
              <a:rPr lang="tr-TR" dirty="0" err="1"/>
              <a:t>Social</a:t>
            </a:r>
            <a:r>
              <a:rPr lang="tr-TR" dirty="0"/>
              <a:t> </a:t>
            </a:r>
            <a:r>
              <a:rPr lang="tr-TR" dirty="0" err="1"/>
              <a:t>Work</a:t>
            </a:r>
            <a:r>
              <a:rPr lang="tr-TR" dirty="0"/>
              <a:t> -CCETSW) sosyal hizmet öğrencilerinin yetkinliklerini gösterebilmeleri için uygulama gerekliliklerini karşılamaları, sosyal hizmetin değerlerini bütünleştirmeleri, kuramsal ve uygulamalı bilgiye sahip olmaları, uygulamalarını </a:t>
            </a:r>
            <a:r>
              <a:rPr lang="tr-TR" dirty="0" err="1"/>
              <a:t>yansıtmacı</a:t>
            </a:r>
            <a:r>
              <a:rPr lang="tr-TR" dirty="0"/>
              <a:t> (</a:t>
            </a:r>
            <a:r>
              <a:rPr lang="tr-TR" dirty="0" err="1"/>
              <a:t>reflexive</a:t>
            </a:r>
            <a:r>
              <a:rPr lang="tr-TR" dirty="0"/>
              <a:t>) ve eleştirel bir şekilde çözümleyebilmeleri ve bilgi, beceri ve değerlerini uygulamaya aktarabilmeleri gerekmektedir (CCETSW 1996).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İletişim ve bağlantı </a:t>
            </a:r>
            <a:r>
              <a:rPr lang="tr-TR" dirty="0" smtClean="0"/>
              <a:t>kurma</a:t>
            </a:r>
            <a:endParaRPr lang="tr-TR" dirty="0"/>
          </a:p>
        </p:txBody>
      </p:sp>
      <p:sp>
        <p:nvSpPr>
          <p:cNvPr id="3" name="2 İçerik Yer Tutucusu"/>
          <p:cNvSpPr>
            <a:spLocks noGrp="1"/>
          </p:cNvSpPr>
          <p:nvPr>
            <p:ph sz="quarter" idx="1"/>
          </p:nvPr>
        </p:nvSpPr>
        <p:spPr/>
        <p:txBody>
          <a:bodyPr/>
          <a:lstStyle/>
          <a:p>
            <a:pPr algn="just"/>
            <a:endParaRPr lang="tr-TR" dirty="0" smtClean="0"/>
          </a:p>
          <a:p>
            <a:pPr algn="just"/>
            <a:endParaRPr lang="tr-TR" dirty="0"/>
          </a:p>
          <a:p>
            <a:pPr algn="just"/>
            <a:r>
              <a:rPr lang="tr-TR" dirty="0" smtClean="0"/>
              <a:t>Gerek </a:t>
            </a:r>
            <a:r>
              <a:rPr lang="tr-TR" dirty="0"/>
              <a:t>sözel gerekse yazılı iletişimde olsun, iletileri açık ve anlaşılır bir şekilde göndermek, etkili uygulama yapmanın temel bir unsurudur. Aynı zamanda bir diğer önemli konu da, insanların bize anlatmaya çalıştıkları şeylere de duyarlı olma konusudur.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Geliştirme ve muktedir </a:t>
            </a:r>
            <a:r>
              <a:rPr lang="tr-TR" dirty="0" smtClean="0"/>
              <a:t>kılma</a:t>
            </a:r>
            <a:endParaRPr lang="tr-TR" dirty="0"/>
          </a:p>
        </p:txBody>
      </p:sp>
      <p:sp>
        <p:nvSpPr>
          <p:cNvPr id="3" name="2 İçerik Yer Tutucusu"/>
          <p:cNvSpPr>
            <a:spLocks noGrp="1"/>
          </p:cNvSpPr>
          <p:nvPr>
            <p:ph sz="quarter" idx="1"/>
          </p:nvPr>
        </p:nvSpPr>
        <p:spPr/>
        <p:txBody>
          <a:bodyPr/>
          <a:lstStyle/>
          <a:p>
            <a:pPr algn="just"/>
            <a:endParaRPr lang="tr-TR" dirty="0" smtClean="0"/>
          </a:p>
          <a:p>
            <a:pPr algn="just"/>
            <a:endParaRPr lang="tr-TR" dirty="0"/>
          </a:p>
          <a:p>
            <a:pPr algn="just"/>
            <a:r>
              <a:rPr lang="tr-TR" dirty="0" smtClean="0"/>
              <a:t>Geliştirme</a:t>
            </a:r>
            <a:r>
              <a:rPr lang="tr-TR" dirty="0"/>
              <a:t>, insanların kendi güçlerini ve uzmanlıklarını kullanarak sorumluluklarını yerine getirmeleri, haklarını korumaları ve değişimi gerçekleştirebilmeleri için fırsat yaratmaktır (CCETSW 1996).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Değerlendirme ve plan </a:t>
            </a:r>
            <a:r>
              <a:rPr lang="tr-TR" dirty="0" smtClean="0"/>
              <a:t>yapma</a:t>
            </a:r>
            <a:endParaRPr lang="tr-TR" dirty="0"/>
          </a:p>
        </p:txBody>
      </p:sp>
      <p:sp>
        <p:nvSpPr>
          <p:cNvPr id="3" name="2 İçerik Yer Tutucusu"/>
          <p:cNvSpPr>
            <a:spLocks noGrp="1"/>
          </p:cNvSpPr>
          <p:nvPr>
            <p:ph sz="quarter" idx="1"/>
          </p:nvPr>
        </p:nvSpPr>
        <p:spPr>
          <a:xfrm>
            <a:off x="457200" y="1772816"/>
            <a:ext cx="8229600" cy="4384144"/>
          </a:xfrm>
        </p:spPr>
        <p:txBody>
          <a:bodyPr/>
          <a:lstStyle/>
          <a:p>
            <a:pPr algn="just"/>
            <a:r>
              <a:rPr lang="tr-TR" dirty="0" smtClean="0"/>
              <a:t>Sosyal </a:t>
            </a:r>
            <a:r>
              <a:rPr lang="tr-TR" dirty="0"/>
              <a:t>hizmet uzmanının merkezi becerilerinden birisi değerlendirme ve plan yapmaktır. Bu eylem, bir anlamda durumun anahtar unsurlarının, güçlerin ve zayıflıkların, bir durumu çözmek için atılması gereken adımların resmini çizmek amacıyla bilgi toplama işidir.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Müdahale etme ve hizmet </a:t>
            </a:r>
            <a:r>
              <a:rPr lang="tr-TR" dirty="0" smtClean="0"/>
              <a:t>sunma</a:t>
            </a:r>
            <a:endParaRPr lang="tr-TR" dirty="0"/>
          </a:p>
        </p:txBody>
      </p:sp>
      <p:sp>
        <p:nvSpPr>
          <p:cNvPr id="3" name="2 İçerik Yer Tutucusu"/>
          <p:cNvSpPr>
            <a:spLocks noGrp="1"/>
          </p:cNvSpPr>
          <p:nvPr>
            <p:ph sz="quarter" idx="1"/>
          </p:nvPr>
        </p:nvSpPr>
        <p:spPr>
          <a:xfrm>
            <a:off x="457200" y="1916832"/>
            <a:ext cx="8229600" cy="4240128"/>
          </a:xfrm>
        </p:spPr>
        <p:txBody>
          <a:bodyPr/>
          <a:lstStyle/>
          <a:p>
            <a:pPr algn="just"/>
            <a:r>
              <a:rPr lang="tr-TR" dirty="0" smtClean="0"/>
              <a:t>Değerlendirme </a:t>
            </a:r>
            <a:r>
              <a:rPr lang="tr-TR" dirty="0"/>
              <a:t>yapma müdahale için bir ön koşuldur ve ne zaman, nasıl müdahale yapılacağı, müdahale yapılıp yapılmayacağı, ne tür hizmetlerin sunulacağı veya organize edileceği çok büyük ölçüde değerlendirme ile belirlenir ve değerlendirmenin bir sonucu olarak plan yapılır.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Mesleki yetkinliği </a:t>
            </a:r>
            <a:r>
              <a:rPr lang="tr-TR" dirty="0" smtClean="0"/>
              <a:t>geliştirme</a:t>
            </a:r>
            <a:endParaRPr lang="tr-TR" dirty="0"/>
          </a:p>
        </p:txBody>
      </p:sp>
      <p:sp>
        <p:nvSpPr>
          <p:cNvPr id="3" name="2 İçerik Yer Tutucusu"/>
          <p:cNvSpPr>
            <a:spLocks noGrp="1"/>
          </p:cNvSpPr>
          <p:nvPr>
            <p:ph sz="quarter" idx="1"/>
          </p:nvPr>
        </p:nvSpPr>
        <p:spPr/>
        <p:txBody>
          <a:bodyPr/>
          <a:lstStyle/>
          <a:p>
            <a:pPr algn="just"/>
            <a:endParaRPr lang="tr-TR" dirty="0" smtClean="0"/>
          </a:p>
          <a:p>
            <a:pPr algn="just"/>
            <a:endParaRPr lang="tr-TR" dirty="0"/>
          </a:p>
          <a:p>
            <a:pPr algn="just"/>
            <a:r>
              <a:rPr lang="tr-TR" dirty="0" smtClean="0"/>
              <a:t>Mesleki </a:t>
            </a:r>
            <a:r>
              <a:rPr lang="tr-TR" dirty="0"/>
              <a:t>uygulamanın beklentilerinden birisi de uygulayıcıların sürekli olarak öğrenmesi ve gelişmesidir. Diploma alıncaya kadar öğrenme üzerinde odaklaşmak, ardından ileri düzeyde öğrenmek; yani sürekli mesleki gelişme için zaman, çaba ve enerji harcamayı bırakmamak gerekir.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Sosyal Hizmet Becerileri </a:t>
            </a:r>
            <a:r>
              <a:rPr lang="tr-TR" sz="1600" dirty="0" smtClean="0"/>
              <a:t>(</a:t>
            </a:r>
            <a:r>
              <a:rPr lang="tr-TR" sz="1600" dirty="0" err="1" smtClean="0"/>
              <a:t>Trevithick</a:t>
            </a:r>
            <a:r>
              <a:rPr lang="tr-TR" sz="1600" dirty="0" smtClean="0"/>
              <a:t>, 2000, </a:t>
            </a:r>
            <a:r>
              <a:rPr lang="tr-TR" sz="1600" dirty="0" err="1"/>
              <a:t>ss</a:t>
            </a:r>
            <a:r>
              <a:rPr lang="tr-TR" sz="1600" dirty="0"/>
              <a:t>. 82-83</a:t>
            </a:r>
            <a:r>
              <a:rPr lang="tr-TR" sz="1600" dirty="0" smtClean="0"/>
              <a:t>.)</a:t>
            </a:r>
            <a:endParaRPr lang="tr-TR" sz="1600" dirty="0"/>
          </a:p>
        </p:txBody>
      </p:sp>
      <p:graphicFrame>
        <p:nvGraphicFramePr>
          <p:cNvPr id="4" name="İçerik Yer Tutucusu 3"/>
          <p:cNvGraphicFramePr>
            <a:graphicFrameLocks noGrp="1"/>
          </p:cNvGraphicFramePr>
          <p:nvPr>
            <p:ph sz="quarter" idx="1"/>
            <p:extLst>
              <p:ext uri="{D42A27DB-BD31-4B8C-83A1-F6EECF244321}">
                <p14:modId xmlns:p14="http://schemas.microsoft.com/office/powerpoint/2010/main" val="2005686254"/>
              </p:ext>
            </p:extLst>
          </p:nvPr>
        </p:nvGraphicFramePr>
        <p:xfrm>
          <a:off x="0" y="1142996"/>
          <a:ext cx="9144000" cy="5598361"/>
        </p:xfrm>
        <a:graphic>
          <a:graphicData uri="http://schemas.openxmlformats.org/drawingml/2006/table">
            <a:tbl>
              <a:tblPr firstRow="1" firstCol="1" bandRow="1">
                <a:tableStyleId>{5940675A-B579-460E-94D1-54222C63F5DA}</a:tableStyleId>
              </a:tblPr>
              <a:tblGrid>
                <a:gridCol w="4028994"/>
                <a:gridCol w="5115006"/>
              </a:tblGrid>
              <a:tr h="243407">
                <a:tc>
                  <a:txBody>
                    <a:bodyPr/>
                    <a:lstStyle/>
                    <a:p>
                      <a:pPr algn="just">
                        <a:spcBef>
                          <a:spcPts val="100"/>
                        </a:spcBef>
                        <a:spcAft>
                          <a:spcPts val="0"/>
                        </a:spcAft>
                      </a:pPr>
                      <a:r>
                        <a:rPr lang="tr-TR" sz="1200">
                          <a:effectLst/>
                        </a:rPr>
                        <a:t>Karşılama/Selamlama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İlişki kurma, empati</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Kendilik bilgisi ve sezgi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Açık uçlu soruları kullanma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Kapalı uçlu soruları kullanma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“Ne” sorularını kullanma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Yorumlama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Açığa kavuşturma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Özetleme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Geri bildirim verme ve alma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Bakım verme</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Teşvik etme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İnceleme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Sessizliğe izin verme ve kullanma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Kendini açığa vurma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Mizahı kullanma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Mülakatı sonlandırma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Vakayı kapatma ve ilişkiyi sonlandırma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Tavsiye verme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Bilgi verme</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Açıklama yapma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Destekleme ve onaylama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Güvence verme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İkna etme ve yönlendirme</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Pratik ve maddi yardım verme</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Destek verme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Yeniden şekillendirme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Yorumlama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Uyum sağlama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Danışmanlık yapma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Kaygıyı denetim altına alma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Güçlendirme ve muktedir kılma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Müzakere yapma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Sözleşme yapma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Savunuculuk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Girişkenlik </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Meydan okuma ve yüzleştirme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Süpervizyonu yaratıcı olarak kullanma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Koruma ve kontrol</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Mesleki sınırları koruma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Kayıt tutma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Yatsıtmacı ve etkili uygulama yapma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Model olma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a:effectLst/>
                        </a:rPr>
                        <a:t>Düşmanlık, saldırganlık ve şiddeti ele alma</a:t>
                      </a:r>
                      <a:endParaRPr lang="tr-TR" sz="1200">
                        <a:effectLst/>
                        <a:latin typeface="Times New Roman" panose="02020603050405020304" pitchFamily="18" charset="0"/>
                        <a:ea typeface="Times New Roman" panose="02020603050405020304" pitchFamily="18" charset="0"/>
                      </a:endParaRPr>
                    </a:p>
                  </a:txBody>
                  <a:tcPr marL="68580" marR="68580" marT="0" marB="0"/>
                </a:tc>
              </a:tr>
              <a:tr h="243407">
                <a:tc>
                  <a:txBody>
                    <a:bodyPr/>
                    <a:lstStyle/>
                    <a:p>
                      <a:pPr algn="just">
                        <a:spcBef>
                          <a:spcPts val="100"/>
                        </a:spcBef>
                        <a:spcAft>
                          <a:spcPts val="0"/>
                        </a:spcAft>
                      </a:pPr>
                      <a:r>
                        <a:rPr lang="tr-TR" sz="1200">
                          <a:effectLst/>
                        </a:rPr>
                        <a:t>Odağı koruma</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Bef>
                          <a:spcPts val="100"/>
                        </a:spcBef>
                        <a:spcAft>
                          <a:spcPts val="0"/>
                        </a:spcAft>
                      </a:pPr>
                      <a:r>
                        <a:rPr lang="tr-TR" sz="1200" dirty="0">
                          <a:effectLst/>
                        </a:rPr>
                        <a:t>Mülakat için plan ve hazırlık yapma</a:t>
                      </a:r>
                      <a:endParaRPr lang="tr-TR" sz="12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r>
              <a:rPr lang="tr-TR" dirty="0" smtClean="0"/>
              <a:t>.</a:t>
            </a:r>
            <a:endParaRPr lang="tr-TR" dirty="0"/>
          </a:p>
        </p:txBody>
      </p:sp>
    </p:spTree>
    <p:extLst>
      <p:ext uri="{BB962C8B-B14F-4D97-AF65-F5344CB8AC3E}">
        <p14:creationId xmlns:p14="http://schemas.microsoft.com/office/powerpoint/2010/main" val="7940459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22</TotalTime>
  <Words>507</Words>
  <Application>Microsoft Office PowerPoint</Application>
  <PresentationFormat>Ekran Gösterisi (4:3)</PresentationFormat>
  <Paragraphs>73</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Bookman Old Style</vt:lpstr>
      <vt:lpstr>Calibri</vt:lpstr>
      <vt:lpstr>Gill Sans MT</vt:lpstr>
      <vt:lpstr>Times New Roman</vt:lpstr>
      <vt:lpstr>Wingdings</vt:lpstr>
      <vt:lpstr>Wingdings 3</vt:lpstr>
      <vt:lpstr>Kaynak</vt:lpstr>
      <vt:lpstr>Ankara Üniversitesi  Sağlık Bilimleri Fakültesi Sosyal Hizmet Bölümü</vt:lpstr>
      <vt:lpstr>Sosyal Hizmette Yetkinlik</vt:lpstr>
      <vt:lpstr>İletişim ve bağlantı kurma</vt:lpstr>
      <vt:lpstr>Geliştirme ve muktedir kılma</vt:lpstr>
      <vt:lpstr>Değerlendirme ve plan yapma</vt:lpstr>
      <vt:lpstr>Müdahale etme ve hizmet sunma</vt:lpstr>
      <vt:lpstr>Mesleki yetkinliği geliştirme</vt:lpstr>
      <vt:lpstr>Sosyal Hizmet Becerileri (Trevithick, 2000, ss. 82-83.)</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5</cp:revision>
  <dcterms:created xsi:type="dcterms:W3CDTF">2017-04-26T08:36:58Z</dcterms:created>
  <dcterms:modified xsi:type="dcterms:W3CDTF">2020-10-13T07:55:54Z</dcterms:modified>
</cp:coreProperties>
</file>