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4" r:id="rId5"/>
    <p:sldId id="258" r:id="rId6"/>
    <p:sldId id="263" r:id="rId7"/>
    <p:sldId id="259" r:id="rId8"/>
    <p:sldId id="260" r:id="rId9"/>
    <p:sldId id="261" r:id="rId10"/>
    <p:sldId id="266" r:id="rId1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05.02.2020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en-US" dirty="0">
                <a:solidFill>
                  <a:srgbClr val="000000"/>
                </a:solidFill>
                <a:latin typeface="Times New Roman"/>
                <a:ea typeface="Calibri"/>
              </a:rPr>
              <a:t>Karst </a:t>
            </a:r>
            <a:r>
              <a:rPr lang="en-US" dirty="0" err="1">
                <a:solidFill>
                  <a:srgbClr val="000000"/>
                </a:solidFill>
                <a:latin typeface="Times New Roman"/>
                <a:ea typeface="Calibri"/>
              </a:rPr>
              <a:t>jeomorfolojisine</a:t>
            </a:r>
            <a:r>
              <a:rPr lang="en-US" dirty="0">
                <a:solidFill>
                  <a:srgbClr val="000000"/>
                </a:solidFill>
                <a:latin typeface="Times New Roman"/>
                <a:ea typeface="Calibri"/>
              </a:rPr>
              <a:t> </a:t>
            </a:r>
            <a:r>
              <a:rPr lang="en-US" dirty="0" err="1">
                <a:solidFill>
                  <a:srgbClr val="000000"/>
                </a:solidFill>
                <a:latin typeface="Times New Roman"/>
                <a:ea typeface="Calibri"/>
              </a:rPr>
              <a:t>giriş</a:t>
            </a:r>
            <a:endParaRPr lang="en-US" dirty="0"/>
          </a:p>
        </p:txBody>
      </p:sp>
      <p:sp>
        <p:nvSpPr>
          <p:cNvPr id="3" name="Alt Başlık 2"/>
          <p:cNvSpPr>
            <a:spLocks noGrp="1"/>
          </p:cNvSpPr>
          <p:nvPr>
            <p:ph type="subTitle" idx="1"/>
          </p:nvPr>
        </p:nvSpPr>
        <p:spPr/>
        <p:txBody>
          <a:bodyPr/>
          <a:lstStyle/>
          <a:p>
            <a:r>
              <a:rPr lang="tr-TR" dirty="0" smtClean="0">
                <a:solidFill>
                  <a:srgbClr val="FF0000"/>
                </a:solidFill>
              </a:rPr>
              <a:t>1 Hafta</a:t>
            </a:r>
            <a:endParaRPr lang="en-US" dirty="0">
              <a:solidFill>
                <a:srgbClr val="FF0000"/>
              </a:solidFill>
            </a:endParaRPr>
          </a:p>
        </p:txBody>
      </p:sp>
    </p:spTree>
    <p:extLst>
      <p:ext uri="{BB962C8B-B14F-4D97-AF65-F5344CB8AC3E}">
        <p14:creationId xmlns="" xmlns:p14="http://schemas.microsoft.com/office/powerpoint/2010/main" val="2509354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683568" y="404664"/>
            <a:ext cx="7962668" cy="4525963"/>
          </a:xfrm>
          <a:prstGeom prst="rect">
            <a:avLst/>
          </a:prstGeom>
          <a:noFill/>
          <a:ln w="9525">
            <a:noFill/>
            <a:miter lim="800000"/>
            <a:headEnd/>
            <a:tailEnd/>
          </a:ln>
        </p:spPr>
      </p:pic>
      <p:sp>
        <p:nvSpPr>
          <p:cNvPr id="5" name="4 Dikdörtgen"/>
          <p:cNvSpPr/>
          <p:nvPr/>
        </p:nvSpPr>
        <p:spPr>
          <a:xfrm>
            <a:off x="755576" y="5517232"/>
            <a:ext cx="8208912" cy="830997"/>
          </a:xfrm>
          <a:prstGeom prst="rect">
            <a:avLst/>
          </a:prstGeom>
        </p:spPr>
        <p:txBody>
          <a:bodyPr wrap="square">
            <a:spAutoFit/>
          </a:bodyPr>
          <a:lstStyle/>
          <a:p>
            <a:r>
              <a:rPr lang="tr-TR" sz="1600" b="1" dirty="0" smtClean="0"/>
              <a:t>Doğan, U.,</a:t>
            </a:r>
            <a:r>
              <a:rPr lang="tr-TR" sz="1600" dirty="0" smtClean="0"/>
              <a:t> Koçyiğit, A., Yeşilyurt, S.,2019. </a:t>
            </a:r>
            <a:r>
              <a:rPr lang="tr-TR" sz="1600" dirty="0" err="1" smtClean="0"/>
              <a:t>The</a:t>
            </a:r>
            <a:r>
              <a:rPr lang="tr-TR" sz="1600" dirty="0" smtClean="0"/>
              <a:t> </a:t>
            </a:r>
            <a:r>
              <a:rPr lang="tr-TR" sz="1600" dirty="0" err="1" smtClean="0"/>
              <a:t>relationship</a:t>
            </a:r>
            <a:r>
              <a:rPr lang="tr-TR" sz="1600" dirty="0" smtClean="0"/>
              <a:t> </a:t>
            </a:r>
            <a:r>
              <a:rPr lang="tr-TR" sz="1600" dirty="0" err="1" smtClean="0"/>
              <a:t>between</a:t>
            </a:r>
            <a:r>
              <a:rPr lang="tr-TR" sz="1600" dirty="0" smtClean="0"/>
              <a:t> Kestel </a:t>
            </a:r>
            <a:r>
              <a:rPr lang="tr-TR" sz="1600" dirty="0" err="1" smtClean="0"/>
              <a:t>Polje</a:t>
            </a:r>
            <a:r>
              <a:rPr lang="tr-TR" sz="1600" dirty="0" smtClean="0"/>
              <a:t> </a:t>
            </a:r>
            <a:r>
              <a:rPr lang="tr-TR" sz="1600" dirty="0" err="1" smtClean="0"/>
              <a:t>system</a:t>
            </a:r>
            <a:r>
              <a:rPr lang="tr-TR" sz="1600" dirty="0" smtClean="0"/>
              <a:t> </a:t>
            </a:r>
            <a:r>
              <a:rPr lang="tr-TR" sz="1600" dirty="0" err="1" smtClean="0"/>
              <a:t>and</a:t>
            </a:r>
            <a:r>
              <a:rPr lang="tr-TR" sz="1600" dirty="0" smtClean="0"/>
              <a:t> </a:t>
            </a:r>
            <a:r>
              <a:rPr lang="tr-TR" sz="1600" dirty="0" err="1" smtClean="0"/>
              <a:t>the</a:t>
            </a:r>
            <a:r>
              <a:rPr lang="tr-TR" sz="1600" dirty="0" smtClean="0"/>
              <a:t> Antalya </a:t>
            </a:r>
            <a:r>
              <a:rPr lang="tr-TR" sz="1600" dirty="0" err="1" smtClean="0"/>
              <a:t>Tufa</a:t>
            </a:r>
            <a:r>
              <a:rPr lang="tr-TR" sz="1600" dirty="0" smtClean="0"/>
              <a:t> </a:t>
            </a:r>
            <a:r>
              <a:rPr lang="tr-TR" sz="1600" dirty="0" err="1" smtClean="0"/>
              <a:t>Plateau</a:t>
            </a:r>
            <a:r>
              <a:rPr lang="tr-TR" sz="1600" dirty="0" smtClean="0"/>
              <a:t>: </a:t>
            </a:r>
            <a:r>
              <a:rPr lang="tr-TR" sz="1600" dirty="0" err="1" smtClean="0"/>
              <a:t>Their</a:t>
            </a:r>
            <a:r>
              <a:rPr lang="tr-TR" sz="1600" dirty="0" smtClean="0"/>
              <a:t> </a:t>
            </a:r>
            <a:r>
              <a:rPr lang="tr-TR" sz="1600" dirty="0" err="1" smtClean="0"/>
              <a:t>morphotectonic</a:t>
            </a:r>
            <a:r>
              <a:rPr lang="tr-TR" sz="1600" dirty="0" smtClean="0"/>
              <a:t> </a:t>
            </a:r>
            <a:r>
              <a:rPr lang="tr-TR" sz="1600" dirty="0" err="1" smtClean="0"/>
              <a:t>evolution</a:t>
            </a:r>
            <a:r>
              <a:rPr lang="tr-TR" sz="1600" dirty="0" smtClean="0"/>
              <a:t> in Isparta </a:t>
            </a:r>
            <a:r>
              <a:rPr lang="tr-TR" sz="1600" dirty="0" err="1" smtClean="0"/>
              <a:t>Angle</a:t>
            </a:r>
            <a:r>
              <a:rPr lang="tr-TR" sz="1600" dirty="0" smtClean="0"/>
              <a:t>, Antalya-</a:t>
            </a:r>
            <a:r>
              <a:rPr lang="tr-TR" sz="1600" dirty="0" err="1" smtClean="0"/>
              <a:t>Turkey</a:t>
            </a:r>
            <a:r>
              <a:rPr lang="tr-TR" sz="1600" dirty="0" smtClean="0"/>
              <a:t>. </a:t>
            </a:r>
            <a:r>
              <a:rPr lang="tr-TR" sz="1600" dirty="0" err="1" smtClean="0"/>
              <a:t>Geomorphology</a:t>
            </a:r>
            <a:r>
              <a:rPr lang="tr-TR" sz="1600" dirty="0" smtClean="0"/>
              <a:t> 334, 112-125</a:t>
            </a:r>
            <a:endParaRPr lang="tr-TR"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1352525"/>
            <a:ext cx="8229600" cy="5505475"/>
          </a:xfrm>
        </p:spPr>
        <p:txBody>
          <a:bodyPr>
            <a:normAutofit/>
          </a:bodyPr>
          <a:lstStyle/>
          <a:p>
            <a:pPr indent="342900" algn="just">
              <a:lnSpc>
                <a:spcPct val="110000"/>
              </a:lnSpc>
              <a:spcAft>
                <a:spcPts val="0"/>
              </a:spcAft>
            </a:pPr>
            <a:r>
              <a:rPr lang="tr-TR" sz="2400" dirty="0">
                <a:latin typeface="Times New Roman"/>
                <a:ea typeface="Times New Roman"/>
              </a:rPr>
              <a:t>Karst sözcüğü iç Avrupa </a:t>
            </a:r>
            <a:r>
              <a:rPr lang="tr-TR" sz="2400" dirty="0" smtClean="0">
                <a:latin typeface="Times New Roman"/>
                <a:ea typeface="Times New Roman"/>
              </a:rPr>
              <a:t>orijinlidir. </a:t>
            </a:r>
            <a:r>
              <a:rPr lang="tr-TR" sz="2400" dirty="0">
                <a:latin typeface="Times New Roman"/>
                <a:ea typeface="Times New Roman"/>
              </a:rPr>
              <a:t>Almanca olan karst sözcüğü Slovence </a:t>
            </a:r>
            <a:r>
              <a:rPr lang="tr-TR" sz="2400" dirty="0" err="1">
                <a:latin typeface="Times New Roman"/>
                <a:ea typeface="Times New Roman"/>
              </a:rPr>
              <a:t>kras</a:t>
            </a:r>
            <a:r>
              <a:rPr lang="tr-TR" sz="2400" dirty="0">
                <a:latin typeface="Times New Roman"/>
                <a:ea typeface="Times New Roman"/>
              </a:rPr>
              <a:t> ve İtalyanca </a:t>
            </a:r>
            <a:r>
              <a:rPr lang="tr-TR" sz="2400" dirty="0" err="1">
                <a:latin typeface="Times New Roman"/>
                <a:ea typeface="Times New Roman"/>
              </a:rPr>
              <a:t>carsodan</a:t>
            </a:r>
            <a:r>
              <a:rPr lang="tr-TR" sz="2400" dirty="0">
                <a:latin typeface="Times New Roman"/>
                <a:ea typeface="Times New Roman"/>
              </a:rPr>
              <a:t> türemiştir. Orijinali çıplak taşlık alan anlamına gelir (</a:t>
            </a:r>
            <a:r>
              <a:rPr lang="tr-TR" sz="2400" dirty="0" err="1">
                <a:latin typeface="Times New Roman"/>
                <a:ea typeface="Times New Roman"/>
              </a:rPr>
              <a:t>Sweeting</a:t>
            </a:r>
            <a:r>
              <a:rPr lang="tr-TR" sz="2400" dirty="0">
                <a:latin typeface="Times New Roman"/>
                <a:ea typeface="Times New Roman"/>
              </a:rPr>
              <a:t>, 1973).Yugoslavya İtalya sınırındaki </a:t>
            </a:r>
            <a:r>
              <a:rPr lang="tr-TR" sz="2400" dirty="0" err="1">
                <a:latin typeface="Times New Roman"/>
                <a:ea typeface="Times New Roman"/>
              </a:rPr>
              <a:t>Trieste</a:t>
            </a:r>
            <a:r>
              <a:rPr lang="tr-TR" sz="2400" dirty="0">
                <a:latin typeface="Times New Roman"/>
                <a:ea typeface="Times New Roman"/>
              </a:rPr>
              <a:t> çevresinde bölgesel olarak taşlık anlamına ilave olarak çıplak yer anlamı da vardır. Bu sınırlama bazen klasik karstı ifade eder. Karsta dair ilk yoğun bilimsel incelemeler </a:t>
            </a:r>
            <a:r>
              <a:rPr lang="tr-TR" sz="2400" dirty="0" smtClean="0">
                <a:latin typeface="Times New Roman"/>
                <a:ea typeface="Times New Roman"/>
              </a:rPr>
              <a:t>burada </a:t>
            </a:r>
            <a:r>
              <a:rPr lang="tr-TR" sz="2400" dirty="0">
                <a:latin typeface="Times New Roman"/>
                <a:ea typeface="Times New Roman"/>
              </a:rPr>
              <a:t>yapılmıştır. </a:t>
            </a:r>
            <a:endParaRPr lang="en-US" sz="2400" dirty="0">
              <a:latin typeface="Times New Roman"/>
              <a:ea typeface="Times New Roman"/>
            </a:endParaRPr>
          </a:p>
        </p:txBody>
      </p:sp>
      <p:sp>
        <p:nvSpPr>
          <p:cNvPr id="4" name="3 Dikdörtgen"/>
          <p:cNvSpPr/>
          <p:nvPr/>
        </p:nvSpPr>
        <p:spPr>
          <a:xfrm>
            <a:off x="395536" y="5934670"/>
            <a:ext cx="7776864" cy="923330"/>
          </a:xfrm>
          <a:prstGeom prst="rect">
            <a:avLst/>
          </a:prstGeom>
        </p:spPr>
        <p:txBody>
          <a:bodyPr wrap="square">
            <a:spAutoFit/>
          </a:bodyPr>
          <a:lstStyle/>
          <a:p>
            <a:r>
              <a:rPr lang="en-US" dirty="0" err="1" smtClean="0"/>
              <a:t>Sweeting</a:t>
            </a:r>
            <a:r>
              <a:rPr lang="en-US" dirty="0" smtClean="0"/>
              <a:t>, M.M. (1973). Karst Landforms. New York: Columbia </a:t>
            </a:r>
            <a:r>
              <a:rPr lang="en-US" dirty="0" err="1" smtClean="0"/>
              <a:t>Universty</a:t>
            </a:r>
            <a:r>
              <a:rPr lang="en-US" dirty="0" smtClean="0"/>
              <a:t> Press.</a:t>
            </a:r>
            <a:br>
              <a:rPr lang="en-US" dirty="0" smtClean="0"/>
            </a:br>
            <a:r>
              <a:rPr lang="en-US" dirty="0" smtClean="0"/>
              <a:t/>
            </a:r>
            <a:br>
              <a:rPr lang="en-US" dirty="0" smtClean="0"/>
            </a:br>
            <a:endParaRPr lang="tr-TR" dirty="0"/>
          </a:p>
        </p:txBody>
      </p:sp>
    </p:spTree>
    <p:extLst>
      <p:ext uri="{BB962C8B-B14F-4D97-AF65-F5344CB8AC3E}">
        <p14:creationId xmlns="" xmlns:p14="http://schemas.microsoft.com/office/powerpoint/2010/main" val="3956792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r>
              <a:rPr lang="tr-TR" sz="2400" dirty="0" smtClean="0">
                <a:latin typeface="Times New Roman" pitchFamily="18" charset="0"/>
                <a:ea typeface="Times New Roman"/>
                <a:cs typeface="Times New Roman" pitchFamily="18" charset="0"/>
              </a:rPr>
              <a:t>Karst jeomorfolojinin bir dalıdır ve genel olarak anormal topografya içerisinde düşünülür. Karstik arazi yüksek kaya çözünürlüğü kombinasyonu ile ortaya çıkan hidrojeoloji ve kendine has </a:t>
            </a:r>
            <a:r>
              <a:rPr lang="tr-TR" sz="2400" dirty="0" err="1" smtClean="0">
                <a:latin typeface="Times New Roman" pitchFamily="18" charset="0"/>
                <a:ea typeface="Times New Roman"/>
                <a:cs typeface="Times New Roman" pitchFamily="18" charset="0"/>
              </a:rPr>
              <a:t>yerşekilleri</a:t>
            </a:r>
            <a:r>
              <a:rPr lang="tr-TR" sz="2400" dirty="0" smtClean="0">
                <a:latin typeface="Times New Roman" pitchFamily="18" charset="0"/>
                <a:ea typeface="Times New Roman"/>
                <a:cs typeface="Times New Roman" pitchFamily="18" charset="0"/>
              </a:rPr>
              <a:t> ile ayrılan sahadır. Karstik alanda erozyonun genel konumu hidrolojik süreçler belirler yani hidroloji genellikle şekil gelişimi üzerinde başlıca kontrolü yapar. Sadece kaya çözünürlüğü karstı oluşturmak için yeterli değildir. Kaya yapısı da önemlidir. Karstın anahtarı sıra dışı yeraltı hidrolojisinin gelişimidir. </a:t>
            </a:r>
            <a:endParaRPr lang="en-US" sz="2400" dirty="0" smtClean="0">
              <a:latin typeface="Times New Roman" pitchFamily="18" charset="0"/>
              <a:cs typeface="Times New Roman" pitchFamily="18" charset="0"/>
            </a:endParaRPr>
          </a:p>
          <a:p>
            <a:endParaRPr lang="tr-TR" sz="2400" dirty="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cstate="print"/>
          <a:srcRect/>
          <a:stretch>
            <a:fillRect/>
          </a:stretch>
        </p:blipFill>
        <p:spPr bwMode="auto">
          <a:xfrm>
            <a:off x="2051720" y="260648"/>
            <a:ext cx="4171441" cy="626342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700808"/>
            <a:ext cx="8229600" cy="6552728"/>
          </a:xfrm>
        </p:spPr>
        <p:txBody>
          <a:bodyPr>
            <a:noAutofit/>
          </a:bodyPr>
          <a:lstStyle/>
          <a:p>
            <a:pPr algn="just"/>
            <a:r>
              <a:rPr lang="tr-TR" sz="2400" dirty="0">
                <a:latin typeface="Times New Roman"/>
                <a:ea typeface="Times New Roman"/>
              </a:rPr>
              <a:t>Mekanizmasına güç veren doğal süreçler hidrolojik devinimdir. Çözünebilir kayalarda ihmal edilebilir birincil </a:t>
            </a:r>
            <a:r>
              <a:rPr lang="tr-TR" sz="2400" dirty="0" err="1">
                <a:latin typeface="Times New Roman"/>
                <a:ea typeface="Times New Roman"/>
              </a:rPr>
              <a:t>porozitenin</a:t>
            </a:r>
            <a:r>
              <a:rPr lang="tr-TR" sz="2400" dirty="0">
                <a:latin typeface="Times New Roman"/>
                <a:ea typeface="Times New Roman"/>
              </a:rPr>
              <a:t> yanında daha sonradan gelişen çok büyük ikincil </a:t>
            </a:r>
            <a:r>
              <a:rPr lang="tr-TR" sz="2400" dirty="0" err="1">
                <a:latin typeface="Times New Roman"/>
                <a:ea typeface="Times New Roman"/>
              </a:rPr>
              <a:t>porozite</a:t>
            </a:r>
            <a:r>
              <a:rPr lang="tr-TR" sz="2400" dirty="0">
                <a:latin typeface="Times New Roman"/>
                <a:ea typeface="Times New Roman"/>
              </a:rPr>
              <a:t> iyi karst gelişimini destekler. Yeraltı ve üstündeki farklı karstik şekiller yapı tarafından belirlenen yollar boyunca oluşan çözünme sonucunda gelişir. Genelde çok geniş kesim üzerinde aynı süreç işleyebilir. </a:t>
            </a:r>
            <a:endParaRPr lang="en-US" sz="2400" dirty="0"/>
          </a:p>
        </p:txBody>
      </p:sp>
    </p:spTree>
    <p:extLst>
      <p:ext uri="{BB962C8B-B14F-4D97-AF65-F5344CB8AC3E}">
        <p14:creationId xmlns="" xmlns:p14="http://schemas.microsoft.com/office/powerpoint/2010/main" val="2576023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r>
              <a:rPr lang="tr-TR" sz="2400" dirty="0" smtClean="0">
                <a:latin typeface="Times New Roman"/>
                <a:ea typeface="Times New Roman"/>
              </a:rPr>
              <a:t>Ama aşırı soğuk ve kuraklık tarafından sağlanan koşullar karstı sınırlar. Bununla birlikte karst nemli bölgelerde karakteristiktir ki orada su normal akıcı fazında olur. Hidrolojik ve kimyasal süreçlerin eşlik ettiği karst iyi bir sistem perspektifinde bakıldığında anlaşılabilir. Karst şekilleri yeraltı sistemleri ile bağlantılı olarak gelişir. Bazı karst sistemleri güncellerle bir arada bulunur bunlara </a:t>
            </a:r>
            <a:r>
              <a:rPr lang="tr-TR" sz="2400" dirty="0" err="1" smtClean="0">
                <a:latin typeface="Times New Roman"/>
                <a:ea typeface="Times New Roman"/>
              </a:rPr>
              <a:t>paleokarst</a:t>
            </a:r>
            <a:r>
              <a:rPr lang="tr-TR" sz="2400" dirty="0" smtClean="0">
                <a:latin typeface="Times New Roman"/>
                <a:ea typeface="Times New Roman"/>
              </a:rPr>
              <a:t> denir.  </a:t>
            </a:r>
            <a:endParaRPr lang="en-US" sz="2400" dirty="0" smtClean="0">
              <a:latin typeface="Times New Roman"/>
              <a:ea typeface="Times New Roman"/>
            </a:endParaRPr>
          </a:p>
          <a:p>
            <a:endParaRPr lang="tr-T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dirty="0"/>
          </a:p>
        </p:txBody>
      </p:sp>
      <p:pic>
        <p:nvPicPr>
          <p:cNvPr id="4" name="Picture 4" descr="IMG_008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067800" cy="680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Başlık 1"/>
          <p:cNvSpPr txBox="1">
            <a:spLocks/>
          </p:cNvSpPr>
          <p:nvPr/>
        </p:nvSpPr>
        <p:spPr>
          <a:xfrm>
            <a:off x="-756592"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mtClean="0"/>
              <a:t>Kireçtaşı karstı</a:t>
            </a:r>
            <a:endParaRPr lang="en-US" dirty="0"/>
          </a:p>
        </p:txBody>
      </p:sp>
    </p:spTree>
    <p:extLst>
      <p:ext uri="{BB962C8B-B14F-4D97-AF65-F5344CB8AC3E}">
        <p14:creationId xmlns="" xmlns:p14="http://schemas.microsoft.com/office/powerpoint/2010/main" val="2198651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476672"/>
            <a:ext cx="7816506" cy="5328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683568" y="5661248"/>
            <a:ext cx="4572000" cy="1047979"/>
          </a:xfrm>
          <a:prstGeom prst="rect">
            <a:avLst/>
          </a:prstGeom>
        </p:spPr>
        <p:txBody>
          <a:bodyPr>
            <a:spAutoFit/>
          </a:bodyPr>
          <a:lstStyle/>
          <a:p>
            <a:pPr>
              <a:lnSpc>
                <a:spcPct val="115000"/>
              </a:lnSpc>
              <a:spcAft>
                <a:spcPts val="1000"/>
              </a:spcAft>
            </a:pPr>
            <a:r>
              <a:rPr lang="tr-TR" dirty="0" smtClean="0">
                <a:latin typeface="Times New Roman"/>
                <a:ea typeface="Calibri"/>
                <a:cs typeface="Times New Roman"/>
              </a:rPr>
              <a:t>Kaynak: D.C</a:t>
            </a:r>
            <a:r>
              <a:rPr lang="tr-TR" dirty="0">
                <a:latin typeface="Times New Roman"/>
                <a:ea typeface="Calibri"/>
                <a:cs typeface="Times New Roman"/>
              </a:rPr>
              <a:t>. Ford, P.W. Williams. 2007. Karst </a:t>
            </a:r>
            <a:r>
              <a:rPr lang="tr-TR" dirty="0" err="1">
                <a:latin typeface="Times New Roman"/>
                <a:ea typeface="Calibri"/>
                <a:cs typeface="Times New Roman"/>
              </a:rPr>
              <a:t>Hydrogeology</a:t>
            </a:r>
            <a:r>
              <a:rPr lang="tr-TR" dirty="0">
                <a:latin typeface="Times New Roman"/>
                <a:ea typeface="Calibri"/>
                <a:cs typeface="Times New Roman"/>
              </a:rPr>
              <a:t> </a:t>
            </a:r>
            <a:r>
              <a:rPr lang="tr-TR" dirty="0" err="1">
                <a:latin typeface="Times New Roman"/>
                <a:ea typeface="Calibri"/>
                <a:cs typeface="Times New Roman"/>
              </a:rPr>
              <a:t>and</a:t>
            </a:r>
            <a:r>
              <a:rPr lang="tr-TR" dirty="0">
                <a:latin typeface="Times New Roman"/>
                <a:ea typeface="Calibri"/>
                <a:cs typeface="Times New Roman"/>
              </a:rPr>
              <a:t> </a:t>
            </a:r>
            <a:r>
              <a:rPr lang="tr-TR" dirty="0" err="1">
                <a:latin typeface="Times New Roman"/>
                <a:ea typeface="Calibri"/>
                <a:cs typeface="Times New Roman"/>
              </a:rPr>
              <a:t>Geomorphology</a:t>
            </a:r>
            <a:r>
              <a:rPr lang="tr-TR" dirty="0">
                <a:latin typeface="Times New Roman"/>
                <a:ea typeface="Calibri"/>
                <a:cs typeface="Times New Roman"/>
              </a:rPr>
              <a:t>. John </a:t>
            </a:r>
            <a:r>
              <a:rPr lang="tr-TR" dirty="0" err="1">
                <a:latin typeface="Times New Roman"/>
                <a:ea typeface="Calibri"/>
                <a:cs typeface="Times New Roman"/>
              </a:rPr>
              <a:t>Wiley</a:t>
            </a:r>
            <a:r>
              <a:rPr lang="tr-TR" dirty="0">
                <a:latin typeface="Times New Roman"/>
                <a:ea typeface="Calibri"/>
                <a:cs typeface="Times New Roman"/>
              </a:rPr>
              <a:t> &amp; </a:t>
            </a:r>
            <a:r>
              <a:rPr lang="tr-TR" dirty="0" err="1">
                <a:latin typeface="Times New Roman"/>
                <a:ea typeface="Calibri"/>
                <a:cs typeface="Times New Roman"/>
              </a:rPr>
              <a:t>Sons</a:t>
            </a:r>
            <a:r>
              <a:rPr lang="tr-TR" dirty="0">
                <a:latin typeface="Times New Roman"/>
                <a:ea typeface="Calibri"/>
                <a:cs typeface="Times New Roman"/>
              </a:rPr>
              <a:t> </a:t>
            </a:r>
            <a:r>
              <a:rPr lang="tr-TR" dirty="0" err="1">
                <a:latin typeface="Times New Roman"/>
                <a:ea typeface="Calibri"/>
                <a:cs typeface="Times New Roman"/>
              </a:rPr>
              <a:t>Ltd</a:t>
            </a:r>
            <a:endParaRPr lang="en-US" sz="1600" dirty="0">
              <a:ea typeface="Calibri"/>
              <a:cs typeface="Times New Roman"/>
            </a:endParaRPr>
          </a:p>
        </p:txBody>
      </p:sp>
    </p:spTree>
    <p:extLst>
      <p:ext uri="{BB962C8B-B14F-4D97-AF65-F5344CB8AC3E}">
        <p14:creationId xmlns="" xmlns:p14="http://schemas.microsoft.com/office/powerpoint/2010/main" val="3417816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4" name="Picture 4" descr="tara000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476672"/>
            <a:ext cx="8077200" cy="553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Dikdörtgen 5"/>
          <p:cNvSpPr/>
          <p:nvPr/>
        </p:nvSpPr>
        <p:spPr>
          <a:xfrm>
            <a:off x="827584" y="6165304"/>
            <a:ext cx="4572000" cy="587853"/>
          </a:xfrm>
          <a:prstGeom prst="rect">
            <a:avLst/>
          </a:prstGeom>
        </p:spPr>
        <p:txBody>
          <a:bodyPr>
            <a:spAutoFit/>
          </a:bodyPr>
          <a:lstStyle/>
          <a:p>
            <a:pPr>
              <a:lnSpc>
                <a:spcPct val="115000"/>
              </a:lnSpc>
              <a:spcAft>
                <a:spcPts val="1000"/>
              </a:spcAft>
            </a:pPr>
            <a:r>
              <a:rPr lang="tr-TR" sz="1400" dirty="0" smtClean="0">
                <a:latin typeface="Times New Roman"/>
                <a:ea typeface="Calibri"/>
                <a:cs typeface="Times New Roman"/>
              </a:rPr>
              <a:t>Kaynak: D.C</a:t>
            </a:r>
            <a:r>
              <a:rPr lang="tr-TR" sz="1400" dirty="0">
                <a:latin typeface="Times New Roman"/>
                <a:ea typeface="Calibri"/>
                <a:cs typeface="Times New Roman"/>
              </a:rPr>
              <a:t>. Ford, P.W. Williams. 2007. Karst </a:t>
            </a:r>
            <a:r>
              <a:rPr lang="tr-TR" sz="1400" dirty="0" err="1">
                <a:latin typeface="Times New Roman"/>
                <a:ea typeface="Calibri"/>
                <a:cs typeface="Times New Roman"/>
              </a:rPr>
              <a:t>Hydrogeology</a:t>
            </a:r>
            <a:r>
              <a:rPr lang="tr-TR" sz="1400" dirty="0">
                <a:latin typeface="Times New Roman"/>
                <a:ea typeface="Calibri"/>
                <a:cs typeface="Times New Roman"/>
              </a:rPr>
              <a:t> </a:t>
            </a:r>
            <a:r>
              <a:rPr lang="tr-TR" sz="1400" dirty="0" err="1">
                <a:latin typeface="Times New Roman"/>
                <a:ea typeface="Calibri"/>
                <a:cs typeface="Times New Roman"/>
              </a:rPr>
              <a:t>and</a:t>
            </a:r>
            <a:r>
              <a:rPr lang="tr-TR" sz="1400" dirty="0">
                <a:latin typeface="Times New Roman"/>
                <a:ea typeface="Calibri"/>
                <a:cs typeface="Times New Roman"/>
              </a:rPr>
              <a:t> </a:t>
            </a:r>
            <a:r>
              <a:rPr lang="tr-TR" sz="1400" dirty="0" err="1">
                <a:latin typeface="Times New Roman"/>
                <a:ea typeface="Calibri"/>
                <a:cs typeface="Times New Roman"/>
              </a:rPr>
              <a:t>Geomorphology</a:t>
            </a:r>
            <a:r>
              <a:rPr lang="tr-TR" sz="1400" dirty="0">
                <a:latin typeface="Times New Roman"/>
                <a:ea typeface="Calibri"/>
                <a:cs typeface="Times New Roman"/>
              </a:rPr>
              <a:t>. John </a:t>
            </a:r>
            <a:r>
              <a:rPr lang="tr-TR" sz="1400" dirty="0" err="1">
                <a:latin typeface="Times New Roman"/>
                <a:ea typeface="Calibri"/>
                <a:cs typeface="Times New Roman"/>
              </a:rPr>
              <a:t>Wiley</a:t>
            </a:r>
            <a:r>
              <a:rPr lang="tr-TR" sz="1400" dirty="0">
                <a:latin typeface="Times New Roman"/>
                <a:ea typeface="Calibri"/>
                <a:cs typeface="Times New Roman"/>
              </a:rPr>
              <a:t> &amp; </a:t>
            </a:r>
            <a:r>
              <a:rPr lang="tr-TR" sz="1400" dirty="0" err="1">
                <a:latin typeface="Times New Roman"/>
                <a:ea typeface="Calibri"/>
                <a:cs typeface="Times New Roman"/>
              </a:rPr>
              <a:t>Sons</a:t>
            </a:r>
            <a:r>
              <a:rPr lang="tr-TR" sz="1400" dirty="0">
                <a:latin typeface="Times New Roman"/>
                <a:ea typeface="Calibri"/>
                <a:cs typeface="Times New Roman"/>
              </a:rPr>
              <a:t> </a:t>
            </a:r>
            <a:r>
              <a:rPr lang="tr-TR" sz="1400" dirty="0" err="1">
                <a:latin typeface="Times New Roman"/>
                <a:ea typeface="Calibri"/>
                <a:cs typeface="Times New Roman"/>
              </a:rPr>
              <a:t>Ltd</a:t>
            </a:r>
            <a:endParaRPr lang="en-US" sz="1400" dirty="0">
              <a:ea typeface="Calibri"/>
              <a:cs typeface="Times New Roman"/>
            </a:endParaRPr>
          </a:p>
        </p:txBody>
      </p:sp>
    </p:spTree>
    <p:extLst>
      <p:ext uri="{BB962C8B-B14F-4D97-AF65-F5344CB8AC3E}">
        <p14:creationId xmlns="" xmlns:p14="http://schemas.microsoft.com/office/powerpoint/2010/main" val="2525927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315</Words>
  <Application>Microsoft Office PowerPoint</Application>
  <PresentationFormat>Ekran Gösterisi (4:3)</PresentationFormat>
  <Paragraphs>11</Paragraphs>
  <Slides>10</Slides>
  <Notes>0</Notes>
  <HiddenSlides>0</HiddenSlides>
  <MMClips>0</MMClips>
  <ScaleCrop>false</ScaleCrop>
  <HeadingPairs>
    <vt:vector size="4" baseType="variant">
      <vt:variant>
        <vt:lpstr>Tema</vt:lpstr>
      </vt:variant>
      <vt:variant>
        <vt:i4>1</vt:i4>
      </vt:variant>
      <vt:variant>
        <vt:lpstr>Slayt Başlıkları</vt:lpstr>
      </vt:variant>
      <vt:variant>
        <vt:i4>10</vt:i4>
      </vt:variant>
    </vt:vector>
  </HeadingPairs>
  <TitlesOfParts>
    <vt:vector size="11" baseType="lpstr">
      <vt:lpstr>Ofis Teması</vt:lpstr>
      <vt:lpstr>Karst jeomorfolojisine giriş</vt:lpstr>
      <vt:lpstr>Slayt 2</vt:lpstr>
      <vt:lpstr>Slayt 3</vt:lpstr>
      <vt:lpstr>Slayt 4</vt:lpstr>
      <vt:lpstr>Slayt 5</vt:lpstr>
      <vt:lpstr>Slayt 6</vt:lpstr>
      <vt:lpstr>Slayt 7</vt:lpstr>
      <vt:lpstr>Slayt 8</vt:lpstr>
      <vt:lpstr>Slayt 9</vt:lpstr>
      <vt:lpstr>Slayt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Karst jeomorfolojisine giriş</dc:title>
  <dc:creator>Kullanıcı</dc:creator>
  <cp:lastModifiedBy>-</cp:lastModifiedBy>
  <cp:revision>6</cp:revision>
  <dcterms:created xsi:type="dcterms:W3CDTF">2020-01-29T14:41:03Z</dcterms:created>
  <dcterms:modified xsi:type="dcterms:W3CDTF">2020-02-05T09:32:56Z</dcterms:modified>
</cp:coreProperties>
</file>