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77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80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75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1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97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88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4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63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8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21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60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5990-A6E8-4A75-AF30-51CB6D7A059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9F67-53EF-4226-AA32-9CBF4A076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02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Özel Örnekleme Derinliği için Yaklaşımlar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46960" y="2133766"/>
            <a:ext cx="7543801" cy="3167442"/>
          </a:xfrm>
        </p:spPr>
        <p:txBody>
          <a:bodyPr>
            <a:normAutofit/>
          </a:bodyPr>
          <a:lstStyle/>
          <a:p>
            <a:r>
              <a:rPr lang="tr-TR" b="1" dirty="0"/>
              <a:t>1</a:t>
            </a:r>
            <a:r>
              <a:rPr lang="tr-TR" dirty="0"/>
              <a:t>. Konvansiyonel </a:t>
            </a:r>
            <a:r>
              <a:rPr lang="tr-TR" dirty="0" err="1"/>
              <a:t>piyezometreler</a:t>
            </a:r>
            <a:r>
              <a:rPr lang="tr-TR" dirty="0"/>
              <a:t> </a:t>
            </a:r>
          </a:p>
          <a:p>
            <a:r>
              <a:rPr lang="tr-TR" dirty="0"/>
              <a:t>(Şekil 1.11 A),</a:t>
            </a:r>
          </a:p>
          <a:p>
            <a:r>
              <a:rPr lang="tr-TR" b="1" dirty="0"/>
              <a:t>2</a:t>
            </a:r>
            <a:r>
              <a:rPr lang="tr-TR" dirty="0"/>
              <a:t>. Tek borulu-çok </a:t>
            </a:r>
            <a:r>
              <a:rPr lang="tr-TR" dirty="0" err="1"/>
              <a:t>piyezometreli</a:t>
            </a:r>
            <a:r>
              <a:rPr lang="tr-TR" dirty="0"/>
              <a:t> sistemler (Şekil 1.11A),</a:t>
            </a:r>
          </a:p>
          <a:p>
            <a:r>
              <a:rPr lang="tr-TR" b="1" dirty="0"/>
              <a:t>3</a:t>
            </a:r>
            <a:r>
              <a:rPr lang="tr-TR" dirty="0"/>
              <a:t>. Oyuk Gövdeli Delgi sistemi </a:t>
            </a:r>
          </a:p>
          <a:p>
            <a:r>
              <a:rPr lang="tr-TR" dirty="0"/>
              <a:t>(Şekil 1.11C).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392144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Appello</a:t>
            </a:r>
            <a:r>
              <a:rPr lang="tr-TR" dirty="0"/>
              <a:t> ve </a:t>
            </a:r>
            <a:r>
              <a:rPr lang="tr-TR" dirty="0" err="1"/>
              <a:t>Postma</a:t>
            </a:r>
            <a:r>
              <a:rPr lang="tr-TR" dirty="0"/>
              <a:t> (2005)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755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76672"/>
            <a:ext cx="6571488" cy="24871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52" y="2852937"/>
            <a:ext cx="2088232" cy="298008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392144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Appello</a:t>
            </a:r>
            <a:r>
              <a:rPr lang="tr-TR" dirty="0"/>
              <a:t> ve </a:t>
            </a:r>
            <a:r>
              <a:rPr lang="tr-TR" dirty="0" err="1"/>
              <a:t>Postma</a:t>
            </a:r>
            <a:r>
              <a:rPr lang="tr-TR" dirty="0"/>
              <a:t> (2005)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41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1584" y="548681"/>
            <a:ext cx="7539176" cy="11886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dünyasında kullanılan </a:t>
            </a:r>
            <a:br>
              <a:rPr lang="tr-T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yaygın parametreler</a:t>
            </a:r>
            <a:endParaRPr lang="tr-TR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2567608" y="1844821"/>
          <a:ext cx="7035120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137">
                  <a:extLst>
                    <a:ext uri="{9D8B030D-6E8A-4147-A177-3AD203B41FA5}">
                      <a16:colId xmlns:a16="http://schemas.microsoft.com/office/drawing/2014/main" xmlns="" val="4010644475"/>
                    </a:ext>
                  </a:extLst>
                </a:gridCol>
                <a:gridCol w="2113943">
                  <a:extLst>
                    <a:ext uri="{9D8B030D-6E8A-4147-A177-3AD203B41FA5}">
                      <a16:colId xmlns:a16="http://schemas.microsoft.com/office/drawing/2014/main" xmlns="" val="3155454782"/>
                    </a:ext>
                  </a:extLst>
                </a:gridCol>
                <a:gridCol w="2345040">
                  <a:extLst>
                    <a:ext uri="{9D8B030D-6E8A-4147-A177-3AD203B41FA5}">
                      <a16:colId xmlns:a16="http://schemas.microsoft.com/office/drawing/2014/main" xmlns="" val="2309772511"/>
                    </a:ext>
                  </a:extLst>
                </a:gridCol>
              </a:tblGrid>
              <a:tr h="48021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934519"/>
                  </a:ext>
                </a:extLst>
              </a:tr>
              <a:tr h="592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Sertlik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EC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TIC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8753023"/>
                  </a:ext>
                </a:extLst>
              </a:tr>
              <a:tr h="592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Sertlik derecesi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pH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TOC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8664314"/>
                  </a:ext>
                </a:extLst>
              </a:tr>
              <a:tr h="592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Geçici sertlik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Eh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COD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3194875"/>
                  </a:ext>
                </a:extLst>
              </a:tr>
              <a:tr h="592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Kalıcı sertlik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pe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BOD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0030366"/>
                  </a:ext>
                </a:extLst>
              </a:tr>
              <a:tr h="592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Renk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Alkalinite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22728"/>
                  </a:ext>
                </a:extLst>
              </a:tr>
              <a:tr h="5920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Asidite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29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0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1583" y="188641"/>
            <a:ext cx="7543800" cy="540609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Yaygın parametrelerin açıklaması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636916"/>
            <a:ext cx="8346467" cy="5521330"/>
          </a:xfrm>
        </p:spPr>
      </p:pic>
      <p:sp>
        <p:nvSpPr>
          <p:cNvPr id="5" name="Metin kutusu 4"/>
          <p:cNvSpPr txBox="1"/>
          <p:nvPr/>
        </p:nvSpPr>
        <p:spPr>
          <a:xfrm>
            <a:off x="7931696" y="59735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Appello</a:t>
            </a:r>
            <a:r>
              <a:rPr lang="tr-TR" dirty="0"/>
              <a:t> ve </a:t>
            </a:r>
            <a:r>
              <a:rPr lang="tr-TR" dirty="0" err="1"/>
              <a:t>Postma</a:t>
            </a:r>
            <a:r>
              <a:rPr lang="tr-TR" dirty="0"/>
              <a:t> (2005)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456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46960" y="908721"/>
            <a:ext cx="7543800" cy="8286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Analiz için alınan su örneklerinin kimyasal parametrelerinin korunması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02" y="1988840"/>
            <a:ext cx="8780132" cy="4032448"/>
          </a:xfrm>
        </p:spPr>
      </p:pic>
      <p:sp>
        <p:nvSpPr>
          <p:cNvPr id="5" name="Metin kutusu 4"/>
          <p:cNvSpPr txBox="1"/>
          <p:nvPr/>
        </p:nvSpPr>
        <p:spPr>
          <a:xfrm>
            <a:off x="7928630" y="59349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Appello</a:t>
            </a:r>
            <a:r>
              <a:rPr lang="tr-TR" dirty="0"/>
              <a:t> ve </a:t>
            </a:r>
            <a:r>
              <a:rPr lang="tr-TR" dirty="0" err="1"/>
              <a:t>Postma</a:t>
            </a:r>
            <a:r>
              <a:rPr lang="tr-TR" dirty="0"/>
              <a:t> (2005)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758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Geniş ekran</PresentationFormat>
  <Paragraphs>28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Özel Örnekleme Derinliği için Yaklaşımlar</vt:lpstr>
      <vt:lpstr>PowerPoint Sunusu</vt:lpstr>
      <vt:lpstr>Su dünyasında kullanılan  yaygın parametreler</vt:lpstr>
      <vt:lpstr>Yaygın parametrelerin açıklaması</vt:lpstr>
      <vt:lpstr>Analiz için alınan su örneklerinin kimyasal parametrelerinin korunması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Örnekleme Derinliği için Yaklaşımlar</dc:title>
  <dc:creator>mehmet</dc:creator>
  <cp:lastModifiedBy>mehmet</cp:lastModifiedBy>
  <cp:revision>1</cp:revision>
  <dcterms:created xsi:type="dcterms:W3CDTF">2019-02-18T08:26:29Z</dcterms:created>
  <dcterms:modified xsi:type="dcterms:W3CDTF">2019-02-18T08:27:11Z</dcterms:modified>
</cp:coreProperties>
</file>