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18" r:id="rId1"/>
  </p:sldMasterIdLst>
  <p:notesMasterIdLst>
    <p:notesMasterId r:id="rId42"/>
  </p:notesMasterIdLst>
  <p:sldIdLst>
    <p:sldId id="256" r:id="rId2"/>
    <p:sldId id="318" r:id="rId3"/>
    <p:sldId id="319" r:id="rId4"/>
    <p:sldId id="257" r:id="rId5"/>
    <p:sldId id="258" r:id="rId6"/>
    <p:sldId id="259" r:id="rId7"/>
    <p:sldId id="260" r:id="rId8"/>
    <p:sldId id="261" r:id="rId9"/>
    <p:sldId id="262" r:id="rId10"/>
    <p:sldId id="323" r:id="rId11"/>
    <p:sldId id="263" r:id="rId12"/>
    <p:sldId id="264" r:id="rId13"/>
    <p:sldId id="265" r:id="rId14"/>
    <p:sldId id="266" r:id="rId15"/>
    <p:sldId id="267" r:id="rId16"/>
    <p:sldId id="268" r:id="rId17"/>
    <p:sldId id="269" r:id="rId18"/>
    <p:sldId id="321" r:id="rId19"/>
    <p:sldId id="271" r:id="rId20"/>
    <p:sldId id="272" r:id="rId21"/>
    <p:sldId id="316" r:id="rId22"/>
    <p:sldId id="274" r:id="rId23"/>
    <p:sldId id="275" r:id="rId24"/>
    <p:sldId id="276" r:id="rId25"/>
    <p:sldId id="277" r:id="rId26"/>
    <p:sldId id="324" r:id="rId27"/>
    <p:sldId id="322" r:id="rId28"/>
    <p:sldId id="278" r:id="rId29"/>
    <p:sldId id="325" r:id="rId30"/>
    <p:sldId id="326" r:id="rId31"/>
    <p:sldId id="279" r:id="rId32"/>
    <p:sldId id="280" r:id="rId33"/>
    <p:sldId id="281" r:id="rId34"/>
    <p:sldId id="282" r:id="rId35"/>
    <p:sldId id="283" r:id="rId36"/>
    <p:sldId id="284" r:id="rId37"/>
    <p:sldId id="285" r:id="rId38"/>
    <p:sldId id="286" r:id="rId39"/>
    <p:sldId id="320" r:id="rId40"/>
    <p:sldId id="287" r:id="rId41"/>
  </p:sldIdLst>
  <p:sldSz cx="10160000" cy="7620000"/>
  <p:notesSz cx="6858000" cy="9144000"/>
  <p:embeddedFontLst>
    <p:embeddedFont>
      <p:font typeface="Century Gothic" panose="020B0502020202020204" pitchFamily="34" charset="0"/>
      <p:regular r:id="rId43"/>
      <p:bold r:id="rId44"/>
      <p:italic r:id="rId45"/>
      <p:boldItalic r:id="rId46"/>
    </p:embeddedFont>
    <p:embeddedFont>
      <p:font typeface="Comic Sans MS" panose="030F0702030302020204" pitchFamily="66" charset="0"/>
      <p:regular r:id="rId47"/>
      <p:bold r:id="rId48"/>
      <p:italic r:id="rId49"/>
      <p:boldItalic r:id="rId50"/>
    </p:embeddedFont>
    <p:embeddedFont>
      <p:font typeface="Impact" panose="020B0806030902050204" pitchFamily="34" charset="0"/>
      <p:regular r:id="rId51"/>
    </p:embeddedFont>
    <p:embeddedFont>
      <p:font typeface="Wingdings 2" panose="05020102010507070707" pitchFamily="18" charset="2"/>
      <p:regular r:id="rId5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00">
          <p15:clr>
            <a:srgbClr val="000000"/>
          </p15:clr>
        </p15:guide>
        <p15:guide id="2" pos="320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9E5E419-618A-4888-93D3-82DB2235D83F}">
  <a:tblStyle styleId="{49E5E419-618A-4888-93D3-82DB2235D83F}"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autoAdjust="0"/>
  </p:normalViewPr>
  <p:slideViewPr>
    <p:cSldViewPr snapToGrid="0">
      <p:cViewPr>
        <p:scale>
          <a:sx n="70" d="100"/>
          <a:sy n="70" d="100"/>
        </p:scale>
        <p:origin x="1589" y="350"/>
      </p:cViewPr>
      <p:guideLst>
        <p:guide orient="horz" pos="2400"/>
        <p:guide pos="32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font" Target="fonts/font5.fntdata"/><Relationship Id="rId50" Type="http://schemas.openxmlformats.org/officeDocument/2006/relationships/font" Target="fonts/font8.fntdata"/><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3.fntdata"/><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2.fntdata"/><Relationship Id="rId52"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font" Target="fonts/font6.fntdata"/><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font" Target="fonts/font9.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4.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1pPr>
            <a:lvl2pPr marR="0" lvl="1"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2pPr>
            <a:lvl3pPr marR="0" lvl="2"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3pPr>
            <a:lvl4pPr marR="0" lvl="3"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4pPr>
            <a:lvl5pPr marR="0" lvl="4"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5pPr>
            <a:lvl6pPr marR="0" lvl="5"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6pPr>
            <a:lvl7pPr marR="0" lvl="6"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7pPr>
            <a:lvl8pPr marR="0" lvl="7"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8pPr>
            <a:lvl9pPr marR="0" lvl="8"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1" i="0" u="none" strike="noStrike" cap="none">
                <a:solidFill>
                  <a:srgbClr val="000000"/>
                </a:solidFill>
                <a:latin typeface="Radley"/>
                <a:ea typeface="Radley"/>
                <a:cs typeface="Radley"/>
                <a:sym typeface="Radley"/>
              </a:defRPr>
            </a:lvl1pPr>
            <a:lvl2pPr marR="0" lvl="1"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2pPr>
            <a:lvl3pPr marR="0" lvl="2"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3pPr>
            <a:lvl4pPr marR="0" lvl="3"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4pPr>
            <a:lvl5pPr marR="0" lvl="4"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5pPr>
            <a:lvl6pPr marR="0" lvl="5"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6pPr>
            <a:lvl7pPr marR="0" lvl="6"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7pPr>
            <a:lvl8pPr marR="0" lvl="7"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8pPr>
            <a:lvl9pPr marR="0" lvl="8"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1pPr>
            <a:lvl2pPr marR="0" lvl="1"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2pPr>
            <a:lvl3pPr marR="0" lvl="2"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3pPr>
            <a:lvl4pPr marR="0" lvl="3"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4pPr>
            <a:lvl5pPr marR="0" lvl="4"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5pPr>
            <a:lvl6pPr marR="0" lvl="5"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6pPr>
            <a:lvl7pPr marR="0" lvl="6"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7pPr>
            <a:lvl8pPr marR="0" lvl="7"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8pPr>
            <a:lvl9pPr marR="0" lvl="8" algn="l" rtl="0">
              <a:lnSpc>
                <a:spcPct val="100000"/>
              </a:lnSpc>
              <a:spcBef>
                <a:spcPts val="0"/>
              </a:spcBef>
              <a:spcAft>
                <a:spcPts val="0"/>
              </a:spcAft>
              <a:buSzPts val="1400"/>
              <a:buNone/>
              <a:defRPr sz="3200" b="1" i="0" u="none" strike="noStrike" cap="none">
                <a:solidFill>
                  <a:srgbClr val="000000"/>
                </a:solidFill>
                <a:latin typeface="Radley"/>
                <a:ea typeface="Radley"/>
                <a:cs typeface="Radley"/>
                <a:sym typeface="Radley"/>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Radley"/>
              <a:buNone/>
            </a:pPr>
            <a:fld id="{00000000-1234-1234-1234-123412341234}" type="slidenum">
              <a:rPr lang="en-US" sz="1200" b="1" i="0" u="none" strike="noStrike" cap="none">
                <a:solidFill>
                  <a:srgbClr val="000000"/>
                </a:solidFill>
                <a:latin typeface="Radley"/>
                <a:ea typeface="Radley"/>
                <a:cs typeface="Radley"/>
                <a:sym typeface="Radley"/>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02" name="Google Shape;102;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p>
        </p:txBody>
      </p:sp>
      <p:sp>
        <p:nvSpPr>
          <p:cNvPr id="103" name="Google Shape;103;p1: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Radley"/>
              <a:buNone/>
            </a:pPr>
            <a:fld id="{00000000-1234-1234-1234-123412341234}" type="slidenum">
              <a:rPr lang="en-US" sz="1200" b="1" i="0" u="none" strike="noStrike" cap="none">
                <a:solidFill>
                  <a:srgbClr val="000000"/>
                </a:solidFill>
                <a:latin typeface="Radley"/>
                <a:ea typeface="Radley"/>
                <a:cs typeface="Radley"/>
                <a:sym typeface="Radley"/>
              </a:rP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200" dirty="0">
                <a:highlight>
                  <a:srgbClr val="FBFBFB"/>
                </a:highlight>
              </a:rPr>
              <a:t>The first checkpoint </a:t>
            </a:r>
            <a:r>
              <a:rPr lang="en-US" sz="1400" dirty="0">
                <a:highlight>
                  <a:srgbClr val="FBFBFB"/>
                </a:highlight>
              </a:rPr>
              <a:t>is </a:t>
            </a:r>
            <a:r>
              <a:rPr lang="en-US" sz="1400" dirty="0"/>
              <a:t>located at the end of G1 </a:t>
            </a:r>
            <a:r>
              <a:rPr lang="en-US" sz="1400" dirty="0" err="1"/>
              <a:t>phase,</a:t>
            </a:r>
            <a:r>
              <a:rPr lang="en-US" sz="1400" dirty="0" err="1">
                <a:highlight>
                  <a:srgbClr val="FBFBFB"/>
                </a:highlight>
              </a:rPr>
              <a:t>Ther</a:t>
            </a:r>
            <a:r>
              <a:rPr lang="en-US" sz="1400" dirty="0">
                <a:highlight>
                  <a:srgbClr val="FBFBFB"/>
                </a:highlight>
              </a:rPr>
              <a:t> e is one more stage known as gap 0 or G0, in the G. In the g0, the cell is in a resting state. Cells in G0 are not replicating any of their genetic material and are not preparing to divide. Mature cells that are no longer able to divide may remain in G0 forever. </a:t>
            </a:r>
            <a:r>
              <a:rPr lang="en-US" sz="1500" dirty="0">
                <a:solidFill>
                  <a:srgbClr val="21242C"/>
                </a:solidFill>
                <a:highlight>
                  <a:srgbClr val="FFFFFF"/>
                </a:highlight>
              </a:rPr>
              <a:t>G0, is a permanent state for some cells, while others may re-start division if they get the right signals.</a:t>
            </a:r>
            <a:r>
              <a:rPr lang="en-US" sz="1400" dirty="0">
                <a:solidFill>
                  <a:schemeClr val="lt2"/>
                </a:solidFill>
                <a:highlight>
                  <a:srgbClr val="FBFBFB"/>
                </a:highlight>
              </a:rPr>
              <a:t> </a:t>
            </a:r>
            <a:endParaRPr sz="1400" dirty="0"/>
          </a:p>
        </p:txBody>
      </p:sp>
      <p:sp>
        <p:nvSpPr>
          <p:cNvPr id="164" name="Google Shape;164;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200" dirty="0">
                <a:highlight>
                  <a:srgbClr val="FBFBFB"/>
                </a:highlight>
              </a:rPr>
              <a:t>In the second stage of interphase, known as synthesis phase or S phase, the cell totally replicates its DNA. Thus, the cell nucleus contains two complete genomes.</a:t>
            </a:r>
            <a:endParaRPr dirty="0"/>
          </a:p>
        </p:txBody>
      </p:sp>
      <p:sp>
        <p:nvSpPr>
          <p:cNvPr id="170" name="Google Shape;170;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200" dirty="0">
                <a:highlight>
                  <a:srgbClr val="FBFBFB"/>
                </a:highlight>
              </a:rPr>
              <a:t>In the final stage of interphase, known as gap 2 or G2, the cell continues to grow and produce proteins. </a:t>
            </a:r>
          </a:p>
          <a:p>
            <a:pPr marL="0" lvl="0" indent="0" algn="l" rtl="0">
              <a:spcBef>
                <a:spcPts val="0"/>
              </a:spcBef>
              <a:spcAft>
                <a:spcPts val="0"/>
              </a:spcAft>
              <a:buNone/>
            </a:pPr>
            <a:r>
              <a:rPr lang="en-US" sz="1200" dirty="0">
                <a:highlight>
                  <a:srgbClr val="FBFBFB"/>
                </a:highlight>
              </a:rPr>
              <a:t>G2 contains another important </a:t>
            </a:r>
            <a:r>
              <a:rPr lang="en-US" sz="1200" b="1" dirty="0">
                <a:highlight>
                  <a:srgbClr val="FBFBFB"/>
                </a:highlight>
              </a:rPr>
              <a:t>checkpoint</a:t>
            </a:r>
            <a:r>
              <a:rPr lang="en-US" sz="1200" dirty="0">
                <a:highlight>
                  <a:srgbClr val="FBFBFB"/>
                </a:highlight>
              </a:rPr>
              <a:t> to ensure healthy cell division. </a:t>
            </a:r>
          </a:p>
          <a:p>
            <a:pPr marL="0" lvl="0" indent="0" algn="l" rtl="0">
              <a:spcBef>
                <a:spcPts val="0"/>
              </a:spcBef>
              <a:spcAft>
                <a:spcPts val="0"/>
              </a:spcAft>
              <a:buNone/>
            </a:pPr>
            <a:r>
              <a:rPr lang="en-US" sz="1200" dirty="0">
                <a:highlight>
                  <a:srgbClr val="FBFBFB"/>
                </a:highlight>
              </a:rPr>
              <a:t>If the DNA was not correctly replicated in S Phase, the cell will not enter mitosis.</a:t>
            </a:r>
            <a:endParaRPr dirty="0"/>
          </a:p>
        </p:txBody>
      </p:sp>
      <p:sp>
        <p:nvSpPr>
          <p:cNvPr id="177" name="Google Shape;177;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2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100" dirty="0">
                <a:solidFill>
                  <a:srgbClr val="545454"/>
                </a:solidFill>
                <a:highlight>
                  <a:srgbClr val="FFFFFF"/>
                </a:highlight>
              </a:rPr>
              <a:t>A </a:t>
            </a:r>
            <a:r>
              <a:rPr lang="en-US" sz="1100" b="1" dirty="0">
                <a:solidFill>
                  <a:srgbClr val="6A6A6A"/>
                </a:solidFill>
                <a:highlight>
                  <a:srgbClr val="FFFFFF"/>
                </a:highlight>
              </a:rPr>
              <a:t>DNA damage checkpoint</a:t>
            </a:r>
            <a:r>
              <a:rPr lang="en-US" sz="1100" dirty="0">
                <a:solidFill>
                  <a:srgbClr val="545454"/>
                </a:solidFill>
                <a:highlight>
                  <a:srgbClr val="FFFFFF"/>
                </a:highlight>
              </a:rPr>
              <a:t> is a pause in the cell cycle that is induced in response to </a:t>
            </a:r>
            <a:r>
              <a:rPr lang="en-US" sz="1100" b="1" dirty="0">
                <a:solidFill>
                  <a:srgbClr val="6A6A6A"/>
                </a:solidFill>
                <a:highlight>
                  <a:srgbClr val="FFFFFF"/>
                </a:highlight>
              </a:rPr>
              <a:t>DNA damage</a:t>
            </a:r>
            <a:r>
              <a:rPr lang="en-US" sz="1100" dirty="0">
                <a:solidFill>
                  <a:srgbClr val="545454"/>
                </a:solidFill>
                <a:highlight>
                  <a:srgbClr val="FFFFFF"/>
                </a:highlight>
              </a:rPr>
              <a:t> to ensure that the </a:t>
            </a:r>
            <a:r>
              <a:rPr lang="en-US" sz="1100" b="1" dirty="0">
                <a:solidFill>
                  <a:srgbClr val="6A6A6A"/>
                </a:solidFill>
                <a:highlight>
                  <a:srgbClr val="FFFFFF"/>
                </a:highlight>
              </a:rPr>
              <a:t>damage</a:t>
            </a:r>
            <a:r>
              <a:rPr lang="en-US" sz="1100" dirty="0">
                <a:solidFill>
                  <a:srgbClr val="545454"/>
                </a:solidFill>
                <a:highlight>
                  <a:srgbClr val="FFFFFF"/>
                </a:highlight>
              </a:rPr>
              <a:t> is repaired before cell division resumes. </a:t>
            </a:r>
            <a:r>
              <a:rPr lang="en-US" sz="1100" b="1" dirty="0">
                <a:solidFill>
                  <a:srgbClr val="6A6A6A"/>
                </a:solidFill>
                <a:highlight>
                  <a:srgbClr val="FFFFFF"/>
                </a:highlight>
              </a:rPr>
              <a:t>P53</a:t>
            </a:r>
            <a:r>
              <a:rPr lang="en-US" sz="1100" dirty="0">
                <a:solidFill>
                  <a:srgbClr val="545454"/>
                </a:solidFill>
                <a:highlight>
                  <a:srgbClr val="FFFFFF"/>
                </a:highlight>
              </a:rPr>
              <a:t> is rapidly induced in response to </a:t>
            </a:r>
            <a:r>
              <a:rPr lang="en-US" sz="1100" b="1" dirty="0">
                <a:solidFill>
                  <a:srgbClr val="6A6A6A"/>
                </a:solidFill>
                <a:highlight>
                  <a:srgbClr val="FFFFFF"/>
                </a:highlight>
              </a:rPr>
              <a:t>damaged DNA</a:t>
            </a:r>
            <a:r>
              <a:rPr lang="en-US" sz="1100" dirty="0">
                <a:solidFill>
                  <a:srgbClr val="545454"/>
                </a:solidFill>
                <a:highlight>
                  <a:srgbClr val="FFFFFF"/>
                </a:highlight>
              </a:rPr>
              <a:t>. Proteins that accumulate at the </a:t>
            </a:r>
            <a:r>
              <a:rPr lang="en-US" sz="1100" b="1" dirty="0">
                <a:solidFill>
                  <a:srgbClr val="6A6A6A"/>
                </a:solidFill>
                <a:highlight>
                  <a:srgbClr val="FFFFFF"/>
                </a:highlight>
              </a:rPr>
              <a:t>damage</a:t>
            </a:r>
            <a:r>
              <a:rPr lang="en-US" sz="1100" dirty="0">
                <a:solidFill>
                  <a:srgbClr val="545454"/>
                </a:solidFill>
                <a:highlight>
                  <a:srgbClr val="FFFFFF"/>
                </a:highlight>
              </a:rPr>
              <a:t> site typically activate the </a:t>
            </a:r>
            <a:r>
              <a:rPr lang="en-US" sz="1100" b="1" dirty="0">
                <a:solidFill>
                  <a:srgbClr val="6A6A6A"/>
                </a:solidFill>
                <a:highlight>
                  <a:srgbClr val="FFFFFF"/>
                </a:highlight>
              </a:rPr>
              <a:t>checkpoint</a:t>
            </a:r>
            <a:r>
              <a:rPr lang="en-US" sz="1100" dirty="0">
                <a:solidFill>
                  <a:srgbClr val="545454"/>
                </a:solidFill>
                <a:highlight>
                  <a:srgbClr val="FFFFFF"/>
                </a:highlight>
              </a:rPr>
              <a:t>.  Cycle stops and cell enter to apoptosis, which means </a:t>
            </a:r>
            <a:r>
              <a:rPr lang="en-US" sz="1100" dirty="0" err="1">
                <a:solidFill>
                  <a:srgbClr val="545454"/>
                </a:solidFill>
                <a:highlight>
                  <a:srgbClr val="FFFFFF"/>
                </a:highlight>
              </a:rPr>
              <a:t>prgrammed</a:t>
            </a:r>
            <a:r>
              <a:rPr lang="en-US" sz="1100" dirty="0">
                <a:solidFill>
                  <a:srgbClr val="545454"/>
                </a:solidFill>
                <a:highlight>
                  <a:srgbClr val="FFFFFF"/>
                </a:highlight>
              </a:rPr>
              <a:t> cell death.</a:t>
            </a:r>
            <a:endParaRPr dirty="0"/>
          </a:p>
        </p:txBody>
      </p:sp>
      <p:sp>
        <p:nvSpPr>
          <p:cNvPr id="185" name="Google Shape;185;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2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 name="Google Shape;194;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If there is a DNA damage, p53 stop the cell cycle induce the DNA repair. or sometimes it can not fix the damage and cell goes to apoptosis. </a:t>
            </a:r>
            <a:endParaRPr dirty="0"/>
          </a:p>
          <a:p>
            <a:pPr marL="0" lvl="0" indent="0" algn="l" rtl="0">
              <a:spcBef>
                <a:spcPts val="0"/>
              </a:spcBef>
              <a:spcAft>
                <a:spcPts val="0"/>
              </a:spcAft>
              <a:buNone/>
            </a:pPr>
            <a:r>
              <a:rPr lang="en-US" sz="1500" b="1" dirty="0">
                <a:solidFill>
                  <a:srgbClr val="21242C"/>
                </a:solidFill>
                <a:highlight>
                  <a:srgbClr val="FFFFFF"/>
                </a:highlight>
              </a:rPr>
              <a:t>Apoptosis</a:t>
            </a:r>
            <a:r>
              <a:rPr lang="en-US" sz="1500" dirty="0">
                <a:solidFill>
                  <a:srgbClr val="21242C"/>
                </a:solidFill>
                <a:highlight>
                  <a:srgbClr val="FFFFFF"/>
                </a:highlight>
              </a:rPr>
              <a:t> is a form of programmed cell death, or “cellular suicide.” It is different from </a:t>
            </a:r>
            <a:r>
              <a:rPr lang="en-US" sz="1500" b="1" dirty="0">
                <a:solidFill>
                  <a:srgbClr val="21242C"/>
                </a:solidFill>
                <a:highlight>
                  <a:srgbClr val="FFFFFF"/>
                </a:highlight>
              </a:rPr>
              <a:t>necrosis</a:t>
            </a:r>
            <a:r>
              <a:rPr lang="en-US" sz="1500" dirty="0">
                <a:solidFill>
                  <a:srgbClr val="21242C"/>
                </a:solidFill>
                <a:highlight>
                  <a:srgbClr val="FFFFFF"/>
                </a:highlight>
              </a:rPr>
              <a:t>, in which cells die due to injury.</a:t>
            </a:r>
            <a:endParaRPr dirty="0"/>
          </a:p>
          <a:p>
            <a:pPr marL="0" lvl="0" indent="0" algn="l" rtl="0">
              <a:spcBef>
                <a:spcPts val="0"/>
              </a:spcBef>
              <a:spcAft>
                <a:spcPts val="0"/>
              </a:spcAft>
              <a:buNone/>
            </a:pPr>
            <a:r>
              <a:rPr lang="en-US" dirty="0"/>
              <a:t>But sometimes, p53 has a mutation, and can not make e function, cancer might be developed.</a:t>
            </a:r>
            <a:endParaRPr dirty="0"/>
          </a:p>
        </p:txBody>
      </p:sp>
      <p:sp>
        <p:nvSpPr>
          <p:cNvPr id="199" name="Google Shape;199;p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at the in-vitro circumstances, ınterphase time is 15 hours, and mitosis is only one hour. </a:t>
            </a:r>
            <a:endParaRPr dirty="0"/>
          </a:p>
        </p:txBody>
      </p:sp>
      <p:sp>
        <p:nvSpPr>
          <p:cNvPr id="210" name="Google Shape;210;p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2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In the embryo, there is no interphase. Mitosis and synthesis phases follow </a:t>
            </a:r>
            <a:r>
              <a:rPr lang="en-US" dirty="0" err="1"/>
              <a:t>eachother</a:t>
            </a:r>
            <a:r>
              <a:rPr lang="en-US" dirty="0"/>
              <a:t> and this process is repetitively to make mature cells.</a:t>
            </a:r>
            <a:endParaRPr dirty="0"/>
          </a:p>
        </p:txBody>
      </p:sp>
      <p:sp>
        <p:nvSpPr>
          <p:cNvPr id="222" name="Google Shape;222;p2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800" b="1" dirty="0">
                <a:solidFill>
                  <a:srgbClr val="6A6A6A"/>
                </a:solidFill>
                <a:highlight>
                  <a:srgbClr val="FFFFFF"/>
                </a:highlight>
              </a:rPr>
              <a:t>Mitosis</a:t>
            </a:r>
            <a:r>
              <a:rPr lang="en-US" sz="1800" dirty="0">
                <a:solidFill>
                  <a:srgbClr val="545454"/>
                </a:solidFill>
                <a:highlight>
                  <a:srgbClr val="FFFFFF"/>
                </a:highlight>
              </a:rPr>
              <a:t> consists of four basic </a:t>
            </a:r>
            <a:r>
              <a:rPr lang="en-US" sz="1800" b="1" dirty="0">
                <a:solidFill>
                  <a:srgbClr val="6A6A6A"/>
                </a:solidFill>
                <a:highlight>
                  <a:srgbClr val="FFFFFF"/>
                </a:highlight>
              </a:rPr>
              <a:t>phases</a:t>
            </a:r>
            <a:r>
              <a:rPr lang="en-US" sz="1800" dirty="0">
                <a:solidFill>
                  <a:srgbClr val="545454"/>
                </a:solidFill>
                <a:highlight>
                  <a:srgbClr val="FFFFFF"/>
                </a:highlight>
              </a:rPr>
              <a:t>: prophase, metaphase, anaphase, and telophase. Some textbooks list five, breaking prophase into an early </a:t>
            </a:r>
            <a:r>
              <a:rPr lang="en-US" sz="1800" b="1" dirty="0">
                <a:solidFill>
                  <a:srgbClr val="6A6A6A"/>
                </a:solidFill>
                <a:highlight>
                  <a:srgbClr val="FFFFFF"/>
                </a:highlight>
              </a:rPr>
              <a:t>phase</a:t>
            </a:r>
            <a:r>
              <a:rPr lang="en-US" sz="1800" dirty="0">
                <a:solidFill>
                  <a:srgbClr val="545454"/>
                </a:solidFill>
                <a:highlight>
                  <a:srgbClr val="FFFFFF"/>
                </a:highlight>
              </a:rPr>
              <a:t> (called </a:t>
            </a:r>
            <a:r>
              <a:rPr lang="en-US" sz="2800" dirty="0">
                <a:solidFill>
                  <a:srgbClr val="21242C"/>
                </a:solidFill>
                <a:highlight>
                  <a:srgbClr val="FFFFFF"/>
                </a:highlight>
              </a:rPr>
              <a:t>prometaphase).</a:t>
            </a:r>
            <a:endParaRPr lang="en-US" dirty="0"/>
          </a:p>
          <a:p>
            <a:endParaRPr lang="tr-TR"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Radley"/>
              <a:buNone/>
            </a:pPr>
            <a:fld id="{00000000-1234-1234-1234-123412341234}" type="slidenum">
              <a:rPr lang="en-US" sz="1200" b="1" i="0" u="none" strike="noStrike" cap="none" smtClean="0">
                <a:solidFill>
                  <a:srgbClr val="000000"/>
                </a:solidFill>
                <a:latin typeface="Radley"/>
                <a:ea typeface="Radley"/>
                <a:cs typeface="Radley"/>
                <a:sym typeface="Radley"/>
              </a:rPr>
              <a:t>21</a:t>
            </a:fld>
            <a:endParaRPr lang="en-US"/>
          </a:p>
        </p:txBody>
      </p:sp>
    </p:spTree>
    <p:extLst>
      <p:ext uri="{BB962C8B-B14F-4D97-AF65-F5344CB8AC3E}">
        <p14:creationId xmlns:p14="http://schemas.microsoft.com/office/powerpoint/2010/main" val="1769318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Radley"/>
              <a:buNone/>
            </a:pPr>
            <a:fld id="{00000000-1234-1234-1234-123412341234}" type="slidenum">
              <a:rPr lang="en-US" sz="1200" b="1" i="0" u="none" strike="noStrike" cap="none" smtClean="0">
                <a:solidFill>
                  <a:srgbClr val="000000"/>
                </a:solidFill>
                <a:latin typeface="Radley"/>
                <a:ea typeface="Radley"/>
                <a:cs typeface="Radley"/>
                <a:sym typeface="Radley"/>
              </a:rPr>
              <a:t>2</a:t>
            </a:fld>
            <a:endParaRPr lang="en-US"/>
          </a:p>
        </p:txBody>
      </p:sp>
    </p:spTree>
    <p:extLst>
      <p:ext uri="{BB962C8B-B14F-4D97-AF65-F5344CB8AC3E}">
        <p14:creationId xmlns:p14="http://schemas.microsoft.com/office/powerpoint/2010/main" val="28270464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2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lt2"/>
              </a:buClr>
              <a:buSzPts val="1100"/>
              <a:buFont typeface="Arial"/>
              <a:buNone/>
            </a:pPr>
            <a:r>
              <a:rPr lang="en-US" sz="2100" b="1" dirty="0"/>
              <a:t>Prophase</a:t>
            </a:r>
            <a:endParaRPr sz="2100" b="1" dirty="0"/>
          </a:p>
          <a:p>
            <a:pPr marL="0" lvl="0" indent="0" algn="l" rtl="0">
              <a:lnSpc>
                <a:spcPct val="160000"/>
              </a:lnSpc>
              <a:spcBef>
                <a:spcPts val="800"/>
              </a:spcBef>
              <a:spcAft>
                <a:spcPts val="0"/>
              </a:spcAft>
              <a:buClr>
                <a:schemeClr val="lt2"/>
              </a:buClr>
              <a:buSzPts val="1100"/>
              <a:buFont typeface="Arial"/>
              <a:buNone/>
            </a:pPr>
            <a:r>
              <a:rPr lang="en-US" sz="1200" dirty="0"/>
              <a:t>The first stage of mitosis, known as prophase, occurs when a mitotic spindle starts to form. This structure, composed of fibers that stretch to centrioles on opposite ends of the nucleus, provides alignment for the chromosomes.</a:t>
            </a:r>
            <a:endParaRPr sz="1200" dirty="0"/>
          </a:p>
          <a:p>
            <a:pPr marL="0" lvl="0" indent="0" algn="l" rtl="0">
              <a:spcBef>
                <a:spcPts val="0"/>
              </a:spcBef>
              <a:spcAft>
                <a:spcPts val="0"/>
              </a:spcAft>
              <a:buNone/>
            </a:pPr>
            <a:endParaRPr dirty="0"/>
          </a:p>
        </p:txBody>
      </p:sp>
      <p:sp>
        <p:nvSpPr>
          <p:cNvPr id="241" name="Google Shape;241;p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3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lt2"/>
              </a:buClr>
              <a:buSzPts val="1100"/>
              <a:buFont typeface="Arial"/>
              <a:buNone/>
            </a:pPr>
            <a:r>
              <a:rPr lang="en-US" sz="2100" b="1" dirty="0" err="1"/>
              <a:t>Prometaphase</a:t>
            </a:r>
            <a:endParaRPr sz="2100" b="1" dirty="0"/>
          </a:p>
          <a:p>
            <a:pPr marL="0" lvl="0" indent="0" algn="l" rtl="0">
              <a:lnSpc>
                <a:spcPct val="160000"/>
              </a:lnSpc>
              <a:spcBef>
                <a:spcPts val="800"/>
              </a:spcBef>
              <a:spcAft>
                <a:spcPts val="0"/>
              </a:spcAft>
              <a:buClr>
                <a:schemeClr val="lt2"/>
              </a:buClr>
              <a:buSzPts val="1100"/>
              <a:buFont typeface="Arial"/>
              <a:buNone/>
            </a:pPr>
            <a:r>
              <a:rPr lang="en-US" sz="1200" dirty="0"/>
              <a:t>The second stage of mitosis, known as </a:t>
            </a:r>
            <a:r>
              <a:rPr lang="en-US" sz="1200" dirty="0" err="1"/>
              <a:t>prometaphase</a:t>
            </a:r>
            <a:r>
              <a:rPr lang="en-US" sz="1200" dirty="0"/>
              <a:t>, involves the dissolution of the nuclear membrane. The mitotic spindle becomes more apparent and the chromosomes begin attaching themselves to it.</a:t>
            </a:r>
            <a:endParaRPr sz="1200" dirty="0"/>
          </a:p>
          <a:p>
            <a:pPr marL="0" lvl="0" indent="0" algn="l" rtl="0">
              <a:spcBef>
                <a:spcPts val="0"/>
              </a:spcBef>
              <a:spcAft>
                <a:spcPts val="0"/>
              </a:spcAft>
              <a:buNone/>
            </a:pPr>
            <a:endParaRPr dirty="0"/>
          </a:p>
        </p:txBody>
      </p:sp>
      <p:sp>
        <p:nvSpPr>
          <p:cNvPr id="254" name="Google Shape;254;p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lt2"/>
              </a:buClr>
              <a:buSzPts val="1100"/>
              <a:buFont typeface="Arial"/>
              <a:buNone/>
            </a:pPr>
            <a:r>
              <a:rPr lang="en-US" sz="2100" b="1" dirty="0"/>
              <a:t>Metaphase</a:t>
            </a:r>
            <a:endParaRPr sz="2100" b="1" dirty="0"/>
          </a:p>
          <a:p>
            <a:pPr marL="0" lvl="0" indent="0" algn="l" rtl="0">
              <a:lnSpc>
                <a:spcPct val="160000"/>
              </a:lnSpc>
              <a:spcBef>
                <a:spcPts val="800"/>
              </a:spcBef>
              <a:spcAft>
                <a:spcPts val="0"/>
              </a:spcAft>
              <a:buClr>
                <a:schemeClr val="lt2"/>
              </a:buClr>
              <a:buSzPts val="1100"/>
              <a:buFont typeface="Arial"/>
              <a:buNone/>
            </a:pPr>
            <a:r>
              <a:rPr lang="en-US" sz="1200" dirty="0"/>
              <a:t>The third stage of mitosis, known as metaphase, occurs when the mitotic spindle aligns the chromosomes along the middle of the nucleus. This forms a structure called the mitotic plate, which is where the cell will begin to divide.</a:t>
            </a:r>
            <a:endParaRPr sz="1200" dirty="0"/>
          </a:p>
          <a:p>
            <a:pPr marL="0" lvl="0" indent="0" algn="l" rtl="0">
              <a:spcBef>
                <a:spcPts val="0"/>
              </a:spcBef>
              <a:spcAft>
                <a:spcPts val="0"/>
              </a:spcAft>
              <a:buNone/>
            </a:pPr>
            <a:endParaRPr dirty="0"/>
          </a:p>
        </p:txBody>
      </p:sp>
      <p:sp>
        <p:nvSpPr>
          <p:cNvPr id="260" name="Google Shape;260;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3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5" name="Google Shape;275;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1" name="Google Shape;281;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29519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200" dirty="0">
                <a:highlight>
                  <a:srgbClr val="FBFBFB"/>
                </a:highlight>
              </a:rPr>
              <a:t>In the final stage of interphase, known as gap 2 or G2, the cell continues to grow and produce proteins. </a:t>
            </a:r>
          </a:p>
          <a:p>
            <a:pPr marL="0" lvl="0" indent="0" algn="l" rtl="0">
              <a:spcBef>
                <a:spcPts val="0"/>
              </a:spcBef>
              <a:spcAft>
                <a:spcPts val="0"/>
              </a:spcAft>
              <a:buNone/>
            </a:pPr>
            <a:r>
              <a:rPr lang="en-US" sz="1200" dirty="0">
                <a:highlight>
                  <a:srgbClr val="FBFBFB"/>
                </a:highlight>
              </a:rPr>
              <a:t>G2 contains another important </a:t>
            </a:r>
            <a:r>
              <a:rPr lang="en-US" sz="1200" b="1" dirty="0">
                <a:highlight>
                  <a:srgbClr val="FBFBFB"/>
                </a:highlight>
              </a:rPr>
              <a:t>checkpoint</a:t>
            </a:r>
            <a:r>
              <a:rPr lang="en-US" sz="1200" dirty="0">
                <a:highlight>
                  <a:srgbClr val="FBFBFB"/>
                </a:highlight>
              </a:rPr>
              <a:t> to ensure healthy cell division. </a:t>
            </a:r>
          </a:p>
          <a:p>
            <a:pPr marL="0" lvl="0" indent="0" algn="l" rtl="0">
              <a:spcBef>
                <a:spcPts val="0"/>
              </a:spcBef>
              <a:spcAft>
                <a:spcPts val="0"/>
              </a:spcAft>
              <a:buNone/>
            </a:pPr>
            <a:r>
              <a:rPr lang="en-US" sz="1200" dirty="0">
                <a:highlight>
                  <a:srgbClr val="FBFBFB"/>
                </a:highlight>
              </a:rPr>
              <a:t>If the DNA was not correctly replicated in S Phase, the cell will not enter mitosis.</a:t>
            </a:r>
            <a:endParaRPr dirty="0"/>
          </a:p>
        </p:txBody>
      </p:sp>
      <p:sp>
        <p:nvSpPr>
          <p:cNvPr id="177" name="Google Shape;177;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169153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lt2"/>
              </a:buClr>
              <a:buSzPts val="1100"/>
              <a:buFont typeface="Arial"/>
              <a:buNone/>
            </a:pPr>
            <a:r>
              <a:rPr lang="en-US" sz="2100" b="1" dirty="0"/>
              <a:t>Anaphase</a:t>
            </a:r>
            <a:endParaRPr sz="2100" b="1" dirty="0"/>
          </a:p>
          <a:p>
            <a:pPr marL="0" lvl="0" indent="0" algn="l" rtl="0">
              <a:lnSpc>
                <a:spcPct val="160000"/>
              </a:lnSpc>
              <a:spcBef>
                <a:spcPts val="800"/>
              </a:spcBef>
              <a:spcAft>
                <a:spcPts val="0"/>
              </a:spcAft>
              <a:buClr>
                <a:schemeClr val="lt2"/>
              </a:buClr>
              <a:buSzPts val="1100"/>
              <a:buFont typeface="Arial"/>
              <a:buNone/>
            </a:pPr>
            <a:r>
              <a:rPr lang="en-US" sz="1200" dirty="0"/>
              <a:t>In the fourth stage of mitosis, known as anaphase, the </a:t>
            </a:r>
            <a:r>
              <a:rPr lang="en-US" sz="1200" dirty="0" err="1"/>
              <a:t>chomosomes</a:t>
            </a:r>
            <a:r>
              <a:rPr lang="en-US" sz="1200" dirty="0"/>
              <a:t> begin to move along the spindle to opposite sides of the cell.</a:t>
            </a:r>
            <a:endParaRPr sz="1200" dirty="0"/>
          </a:p>
          <a:p>
            <a:pPr marL="0" lvl="0" indent="0" algn="l" rtl="0">
              <a:spcBef>
                <a:spcPts val="0"/>
              </a:spcBef>
              <a:spcAft>
                <a:spcPts val="0"/>
              </a:spcAft>
              <a:buNone/>
            </a:pPr>
            <a:endParaRPr dirty="0"/>
          </a:p>
        </p:txBody>
      </p:sp>
      <p:sp>
        <p:nvSpPr>
          <p:cNvPr id="289" name="Google Shape;289;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05" name="Google Shape;305;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lt2"/>
              </a:buClr>
              <a:buSzPts val="1100"/>
              <a:buFont typeface="Arial"/>
              <a:buNone/>
            </a:pPr>
            <a:r>
              <a:rPr lang="en-US" sz="2100" b="1" dirty="0"/>
              <a:t>Telophase</a:t>
            </a:r>
            <a:endParaRPr sz="2100" b="1" dirty="0"/>
          </a:p>
          <a:p>
            <a:pPr marL="0" lvl="0" indent="0" algn="l" rtl="0">
              <a:lnSpc>
                <a:spcPct val="160000"/>
              </a:lnSpc>
              <a:spcBef>
                <a:spcPts val="800"/>
              </a:spcBef>
              <a:spcAft>
                <a:spcPts val="0"/>
              </a:spcAft>
              <a:buClr>
                <a:schemeClr val="lt2"/>
              </a:buClr>
              <a:buSzPts val="1100"/>
              <a:buFont typeface="Arial"/>
              <a:buNone/>
            </a:pPr>
            <a:r>
              <a:rPr lang="en-US" sz="1200" dirty="0"/>
              <a:t>In the fifth stage of mitosis, known as telophase, the chromosomes reach the opposite ends of the cell. Two new nuclear membranes begin to form, one around each group of chromosomes.</a:t>
            </a:r>
            <a:endParaRPr sz="1200" dirty="0"/>
          </a:p>
          <a:p>
            <a:pPr marL="0" lvl="0" indent="0" algn="l" rtl="0">
              <a:spcBef>
                <a:spcPts val="0"/>
              </a:spcBef>
              <a:spcAft>
                <a:spcPts val="0"/>
              </a:spcAft>
              <a:buNone/>
            </a:pPr>
            <a:endParaRPr dirty="0"/>
          </a:p>
        </p:txBody>
      </p:sp>
      <p:sp>
        <p:nvSpPr>
          <p:cNvPr id="311" name="Google Shape;311;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3" indent="0" algn="l" defTabSz="914400" rtl="0" eaLnBrk="1" fontAlgn="auto" latinLnBrk="0" hangingPunct="1">
              <a:lnSpc>
                <a:spcPct val="2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Mitosis is that portion of the cell cycle during which the hereditary components are equally partitioned into daughter cells. </a:t>
            </a:r>
          </a:p>
          <a:p>
            <a:pPr marL="0" marR="0" lvl="3" indent="0" algn="l" defTabSz="914400" rtl="0" eaLnBrk="1" fontAlgn="auto" latinLnBrk="0" hangingPunct="1">
              <a:lnSpc>
                <a:spcPct val="200000"/>
              </a:lnSpc>
              <a:spcBef>
                <a:spcPts val="0"/>
              </a:spcBef>
              <a:spcAft>
                <a:spcPts val="0"/>
              </a:spcAft>
              <a:buClr>
                <a:srgbClr val="000000"/>
              </a:buClr>
              <a:buSzTx/>
              <a:buFont typeface="Arial"/>
              <a:buNone/>
              <a:tabLst/>
              <a:defRPr/>
            </a:pPr>
            <a:endParaRPr kumimoji="0" lang="en-US" sz="1400" b="0" i="0" u="none" strike="noStrike" kern="0" cap="none" spc="0" normalizeH="0" baseline="0" noProof="0" dirty="0">
              <a:ln>
                <a:noFill/>
              </a:ln>
              <a:solidFill>
                <a:srgbClr val="000000"/>
              </a:solidFill>
              <a:effectLst/>
              <a:uLnTx/>
              <a:uFillTx/>
              <a:latin typeface="Arial"/>
              <a:cs typeface="Arial"/>
              <a:sym typeface="Arial"/>
            </a:endParaRPr>
          </a:p>
          <a:p>
            <a:pPr marL="0" marR="0" lvl="3" indent="0" algn="l" defTabSz="914400" rtl="0" eaLnBrk="1" fontAlgn="auto" latinLnBrk="0" hangingPunct="1">
              <a:lnSpc>
                <a:spcPct val="2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Meiosis is part of a special type of cell division that leads to the production of sex cells: </a:t>
            </a:r>
            <a:r>
              <a:rPr kumimoji="0" lang="en-US" sz="1400" b="1" i="0" u="none" strike="noStrike" kern="0" cap="none" spc="0" normalizeH="0" baseline="0" noProof="0" dirty="0">
                <a:ln>
                  <a:noFill/>
                </a:ln>
                <a:solidFill>
                  <a:srgbClr val="000000"/>
                </a:solidFill>
                <a:effectLst/>
                <a:uLnTx/>
                <a:uFillTx/>
                <a:latin typeface="Arial"/>
                <a:cs typeface="Arial"/>
                <a:sym typeface="Arial"/>
              </a:rPr>
              <a:t>gametes </a:t>
            </a:r>
            <a:r>
              <a:rPr kumimoji="0" lang="en-US" sz="1400" b="0" i="0" u="none" strike="noStrike" kern="0" cap="none" spc="0" normalizeH="0" baseline="0" noProof="0" dirty="0">
                <a:ln>
                  <a:noFill/>
                </a:ln>
                <a:solidFill>
                  <a:srgbClr val="000000"/>
                </a:solidFill>
                <a:effectLst/>
                <a:uLnTx/>
                <a:uFillTx/>
                <a:latin typeface="Arial"/>
                <a:cs typeface="Arial"/>
                <a:sym typeface="Arial"/>
              </a:rPr>
              <a:t>or </a:t>
            </a:r>
            <a:r>
              <a:rPr kumimoji="0" lang="en-US" sz="1400" b="1" i="0" u="none" strike="noStrike" kern="0" cap="none" spc="0" normalizeH="0" baseline="0" noProof="0" dirty="0">
                <a:ln>
                  <a:noFill/>
                </a:ln>
                <a:solidFill>
                  <a:srgbClr val="000000"/>
                </a:solidFill>
                <a:effectLst/>
                <a:uLnTx/>
                <a:uFillTx/>
                <a:latin typeface="Arial"/>
                <a:cs typeface="Arial"/>
                <a:sym typeface="Arial"/>
              </a:rPr>
              <a:t>spores</a:t>
            </a:r>
            <a:r>
              <a:rPr kumimoji="0" lang="en-US" sz="1400" b="0" i="0" u="none" strike="noStrike" kern="0" cap="none" spc="0" normalizeH="0" baseline="0" noProof="0" dirty="0">
                <a:ln>
                  <a:noFill/>
                </a:ln>
                <a:solidFill>
                  <a:srgbClr val="000000"/>
                </a:solidFill>
                <a:effectLst/>
                <a:uLnTx/>
                <a:uFillTx/>
                <a:latin typeface="Arial"/>
                <a:cs typeface="Arial"/>
                <a:sym typeface="Arial"/>
              </a:rPr>
              <a:t>. </a:t>
            </a:r>
          </a:p>
          <a:p>
            <a:pPr marL="0" marR="0" lvl="3" indent="0" algn="l" defTabSz="914400" rtl="0" eaLnBrk="1" fontAlgn="auto" latinLnBrk="0" hangingPunct="1">
              <a:lnSpc>
                <a:spcPct val="2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This process is an essential step in the transmission of genetic information from an organism to its offspring. </a:t>
            </a:r>
          </a:p>
          <a:p>
            <a:endParaRPr lang="tr-TR"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Radley"/>
              <a:buNone/>
            </a:pPr>
            <a:fld id="{00000000-1234-1234-1234-123412341234}" type="slidenum">
              <a:rPr lang="en-US" sz="1200" b="1" i="0" u="none" strike="noStrike" cap="none" smtClean="0">
                <a:solidFill>
                  <a:srgbClr val="000000"/>
                </a:solidFill>
                <a:latin typeface="Radley"/>
                <a:ea typeface="Radley"/>
                <a:cs typeface="Radley"/>
                <a:sym typeface="Radley"/>
              </a:rPr>
              <a:t>3</a:t>
            </a:fld>
            <a:endParaRPr lang="en-US"/>
          </a:p>
        </p:txBody>
      </p:sp>
    </p:spTree>
    <p:extLst>
      <p:ext uri="{BB962C8B-B14F-4D97-AF65-F5344CB8AC3E}">
        <p14:creationId xmlns:p14="http://schemas.microsoft.com/office/powerpoint/2010/main" val="11447216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4" name="Google Shape;324;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200" dirty="0">
                <a:highlight>
                  <a:srgbClr val="FBFBFB"/>
                </a:highlight>
              </a:rPr>
              <a:t>In the final stage of mitosis, known as </a:t>
            </a:r>
            <a:r>
              <a:rPr lang="en-US" sz="1200" dirty="0" err="1">
                <a:highlight>
                  <a:srgbClr val="FBFBFB"/>
                </a:highlight>
              </a:rPr>
              <a:t>cytokensis</a:t>
            </a:r>
            <a:r>
              <a:rPr lang="en-US" sz="1200" dirty="0">
                <a:highlight>
                  <a:srgbClr val="FBFBFB"/>
                </a:highlight>
              </a:rPr>
              <a:t>, the cell is pinched into two new daughter cells, each with a nucleus and identical set of chromosomes.</a:t>
            </a:r>
            <a:endParaRPr dirty="0"/>
          </a:p>
        </p:txBody>
      </p:sp>
      <p:sp>
        <p:nvSpPr>
          <p:cNvPr id="330" name="Google Shape;330;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1" name="Google Shape;371;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3" name="Google Shape;383;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9" name="Google Shape;399;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100" dirty="0">
                <a:solidFill>
                  <a:srgbClr val="545454"/>
                </a:solidFill>
                <a:highlight>
                  <a:srgbClr val="FFFFFF"/>
                </a:highlight>
              </a:rPr>
              <a:t>A </a:t>
            </a:r>
            <a:r>
              <a:rPr lang="en-US" sz="1100" b="1" dirty="0">
                <a:solidFill>
                  <a:srgbClr val="6A6A6A"/>
                </a:solidFill>
                <a:highlight>
                  <a:srgbClr val="FFFFFF"/>
                </a:highlight>
              </a:rPr>
              <a:t>zygote</a:t>
            </a:r>
            <a:r>
              <a:rPr lang="en-US" sz="1100" dirty="0">
                <a:solidFill>
                  <a:srgbClr val="545454"/>
                </a:solidFill>
                <a:highlight>
                  <a:srgbClr val="FFFFFF"/>
                </a:highlight>
              </a:rPr>
              <a:t> is a eukaryotic cell formed by a fertilization event between two gametes. The </a:t>
            </a:r>
            <a:r>
              <a:rPr lang="en-US" sz="1100" b="1" dirty="0">
                <a:solidFill>
                  <a:srgbClr val="6A6A6A"/>
                </a:solidFill>
                <a:highlight>
                  <a:srgbClr val="FFFFFF"/>
                </a:highlight>
              </a:rPr>
              <a:t>zygote's </a:t>
            </a:r>
            <a:r>
              <a:rPr lang="en-US" sz="1100" dirty="0">
                <a:solidFill>
                  <a:srgbClr val="545454"/>
                </a:solidFill>
                <a:highlight>
                  <a:srgbClr val="FFFFFF"/>
                </a:highlight>
              </a:rPr>
              <a:t>genome is a combination of the DNA from each gamete.</a:t>
            </a:r>
            <a:endParaRPr dirty="0"/>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400" dirty="0"/>
              <a:t>for example embryo divides in every 20 minutes.</a:t>
            </a:r>
            <a:endParaRPr sz="1400" dirty="0"/>
          </a:p>
          <a:p>
            <a:pPr marL="0" lvl="0" indent="0" algn="l" rtl="0">
              <a:spcBef>
                <a:spcPts val="0"/>
              </a:spcBef>
              <a:spcAft>
                <a:spcPts val="0"/>
              </a:spcAft>
              <a:buNone/>
            </a:pPr>
            <a:r>
              <a:rPr lang="en-US" sz="1400" dirty="0"/>
              <a:t>Skin cells divide one time in 12-24 hours. So, the skin you see today will be renewed tomorrow.</a:t>
            </a:r>
            <a:endParaRPr sz="1400" dirty="0"/>
          </a:p>
          <a:p>
            <a:pPr marL="0" lvl="0" indent="0" algn="l" rtl="0">
              <a:spcBef>
                <a:spcPts val="0"/>
              </a:spcBef>
              <a:spcAft>
                <a:spcPts val="0"/>
              </a:spcAft>
              <a:buNone/>
            </a:pPr>
            <a:r>
              <a:rPr lang="en-US" sz="1400" dirty="0"/>
              <a:t>some cells don’t need to divide. </a:t>
            </a:r>
            <a:br>
              <a:rPr lang="en-US" sz="1400" dirty="0"/>
            </a:br>
            <a:r>
              <a:rPr lang="en-US" sz="1400" dirty="0"/>
              <a:t>for example Liver cells one or two times in a year. For example if you take drugs metabolized in liver or consume more alcohol your liver cells will divide more.</a:t>
            </a:r>
            <a:endParaRPr sz="1400" dirty="0"/>
          </a:p>
          <a:p>
            <a:pPr marL="0" lvl="0" indent="0" algn="l" rtl="0">
              <a:spcBef>
                <a:spcPts val="0"/>
              </a:spcBef>
              <a:spcAft>
                <a:spcPts val="0"/>
              </a:spcAft>
              <a:buNone/>
            </a:pPr>
            <a:r>
              <a:rPr lang="en-US" sz="1400" dirty="0">
                <a:highlight>
                  <a:srgbClr val="FFFFFF"/>
                </a:highlight>
              </a:rPr>
              <a:t>Not all cells divide. </a:t>
            </a:r>
            <a:r>
              <a:rPr lang="en-US" sz="1400" b="1" dirty="0">
                <a:highlight>
                  <a:srgbClr val="FFFFFF"/>
                </a:highlight>
              </a:rPr>
              <a:t>Skeletal muscle cells don’t divide</a:t>
            </a:r>
            <a:r>
              <a:rPr lang="en-US" sz="1400" dirty="0">
                <a:highlight>
                  <a:srgbClr val="FFFFFF"/>
                </a:highlight>
              </a:rPr>
              <a:t>. When they are damaged, the missing tissue gets filled in with scar tissue. </a:t>
            </a:r>
          </a:p>
          <a:p>
            <a:pPr marL="0" lvl="0" indent="0" algn="l" rtl="0">
              <a:spcBef>
                <a:spcPts val="0"/>
              </a:spcBef>
              <a:spcAft>
                <a:spcPts val="0"/>
              </a:spcAft>
              <a:buNone/>
            </a:pPr>
            <a:endParaRPr lang="en-US" sz="1400" dirty="0">
              <a:highlight>
                <a:srgbClr val="FFFFFF"/>
              </a:highlight>
            </a:endParaRPr>
          </a:p>
          <a:p>
            <a:pPr marL="0" lvl="0" indent="0" algn="l" rtl="0">
              <a:spcBef>
                <a:spcPts val="0"/>
              </a:spcBef>
              <a:spcAft>
                <a:spcPts val="0"/>
              </a:spcAft>
              <a:buNone/>
            </a:pPr>
            <a:r>
              <a:rPr lang="en-US" sz="1400" dirty="0">
                <a:highlight>
                  <a:srgbClr val="FFFFFF"/>
                </a:highlight>
              </a:rPr>
              <a:t>You might be thinking, “Hey, some people grow their muscles really big!” That’s true, but they do it by increasing the size of the cells and the blood supply to the muscles, not by adding cells.</a:t>
            </a:r>
            <a:endParaRPr sz="1400" dirty="0">
              <a:highlight>
                <a:srgbClr val="FFFFFF"/>
              </a:highlight>
            </a:endParaRPr>
          </a:p>
          <a:p>
            <a:pPr marL="0" lvl="0" indent="0" algn="l" rtl="0">
              <a:spcBef>
                <a:spcPts val="0"/>
              </a:spcBef>
              <a:spcAft>
                <a:spcPts val="0"/>
              </a:spcAft>
              <a:buNone/>
            </a:pPr>
            <a:r>
              <a:rPr lang="en-US" sz="1400" dirty="0"/>
              <a:t>and also nerve cells rarely divide. and Muscle cells you know that they do not have centrosome. so they enter to G0 phase directly.</a:t>
            </a:r>
            <a:endParaRPr sz="1400" dirty="0"/>
          </a:p>
        </p:txBody>
      </p:sp>
      <p:sp>
        <p:nvSpPr>
          <p:cNvPr id="116" name="Google Shape;11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we are naming this situation as getting older.</a:t>
            </a:r>
            <a:endParaRPr dirty="0"/>
          </a:p>
          <a:p>
            <a:pPr marL="0" lvl="0" indent="0" algn="l" rtl="0">
              <a:spcBef>
                <a:spcPts val="0"/>
              </a:spcBef>
              <a:spcAft>
                <a:spcPts val="0"/>
              </a:spcAft>
              <a:buNone/>
            </a:pPr>
            <a:r>
              <a:rPr lang="en-US" dirty="0"/>
              <a:t>cell division changes over a life time:</a:t>
            </a:r>
            <a:endParaRPr dirty="0"/>
          </a:p>
          <a:p>
            <a:pPr marL="0" lvl="0" indent="0" algn="l" rtl="0">
              <a:spcBef>
                <a:spcPts val="0"/>
              </a:spcBef>
              <a:spcAft>
                <a:spcPts val="0"/>
              </a:spcAft>
              <a:buNone/>
            </a:pPr>
            <a:r>
              <a:rPr lang="en-US" dirty="0"/>
              <a:t>during the childhood, the rate of cell division is more than rate of cell death. After the adulthood the opposite happens.</a:t>
            </a:r>
            <a:endParaRPr dirty="0"/>
          </a:p>
          <a:p>
            <a:pPr marL="0" lvl="0" indent="0" algn="l" rtl="0">
              <a:spcBef>
                <a:spcPts val="0"/>
              </a:spcBef>
              <a:spcAft>
                <a:spcPts val="0"/>
              </a:spcAft>
              <a:buNone/>
            </a:pPr>
            <a:endParaRPr dirty="0"/>
          </a:p>
        </p:txBody>
      </p:sp>
      <p:sp>
        <p:nvSpPr>
          <p:cNvPr id="123" name="Google Shape;12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latin typeface="Century Gothic"/>
                <a:ea typeface="Century Gothic"/>
                <a:cs typeface="Century Gothic"/>
                <a:sym typeface="Century Gothic"/>
              </a:rPr>
              <a:t>T</a:t>
            </a:r>
            <a:r>
              <a:rPr lang="en-US" sz="1400" b="1" dirty="0">
                <a:latin typeface="Century Gothic"/>
                <a:ea typeface="Century Gothic"/>
                <a:cs typeface="Century Gothic"/>
                <a:sym typeface="Century Gothic"/>
              </a:rPr>
              <a:t>here are two stages in a cell’s life. </a:t>
            </a:r>
          </a:p>
          <a:p>
            <a:pPr marL="0" lvl="0" indent="0" algn="l" rtl="0">
              <a:spcBef>
                <a:spcPts val="0"/>
              </a:spcBef>
              <a:spcAft>
                <a:spcPts val="0"/>
              </a:spcAft>
              <a:buNone/>
            </a:pPr>
            <a:r>
              <a:rPr lang="en-US" sz="1400" dirty="0">
                <a:highlight>
                  <a:srgbClr val="FFFFFF"/>
                </a:highlight>
              </a:rPr>
              <a:t>in</a:t>
            </a:r>
            <a:r>
              <a:rPr lang="en-US" sz="1200" dirty="0">
                <a:solidFill>
                  <a:srgbClr val="222222"/>
                </a:solidFill>
                <a:highlight>
                  <a:srgbClr val="FFFFFF"/>
                </a:highlight>
              </a:rPr>
              <a:t>terphase, in which </a:t>
            </a:r>
            <a:r>
              <a:rPr lang="en-US" sz="1200" b="1" dirty="0">
                <a:solidFill>
                  <a:srgbClr val="222222"/>
                </a:solidFill>
                <a:highlight>
                  <a:srgbClr val="FFFFFF"/>
                </a:highlight>
              </a:rPr>
              <a:t>cell</a:t>
            </a:r>
            <a:r>
              <a:rPr lang="en-US" sz="1200" dirty="0">
                <a:solidFill>
                  <a:srgbClr val="222222"/>
                </a:solidFill>
                <a:highlight>
                  <a:srgbClr val="FFFFFF"/>
                </a:highlight>
              </a:rPr>
              <a:t> grows, prepares for mitosis and replicates its DNA, </a:t>
            </a:r>
          </a:p>
          <a:p>
            <a:pPr marL="0" lvl="0" indent="0" algn="l" rtl="0">
              <a:spcBef>
                <a:spcPts val="0"/>
              </a:spcBef>
              <a:spcAft>
                <a:spcPts val="0"/>
              </a:spcAft>
              <a:buNone/>
            </a:pPr>
            <a:r>
              <a:rPr lang="en-US" sz="1200" dirty="0">
                <a:solidFill>
                  <a:srgbClr val="222222"/>
                </a:solidFill>
                <a:highlight>
                  <a:srgbClr val="FFFFFF"/>
                </a:highlight>
              </a:rPr>
              <a:t>and the mitotic (M) phase, in which </a:t>
            </a:r>
            <a:r>
              <a:rPr lang="en-US" sz="1200" b="1" dirty="0">
                <a:solidFill>
                  <a:srgbClr val="222222"/>
                </a:solidFill>
                <a:highlight>
                  <a:srgbClr val="FFFFFF"/>
                </a:highlight>
              </a:rPr>
              <a:t>cell </a:t>
            </a:r>
            <a:r>
              <a:rPr lang="en-US" sz="1200" dirty="0">
                <a:solidFill>
                  <a:srgbClr val="222222"/>
                </a:solidFill>
                <a:highlight>
                  <a:srgbClr val="FFFFFF"/>
                </a:highlight>
              </a:rPr>
              <a:t>divides into </a:t>
            </a:r>
            <a:r>
              <a:rPr lang="en-US" sz="1200" b="1" dirty="0">
                <a:solidFill>
                  <a:srgbClr val="222222"/>
                </a:solidFill>
                <a:highlight>
                  <a:srgbClr val="FFFFFF"/>
                </a:highlight>
              </a:rPr>
              <a:t>two</a:t>
            </a:r>
            <a:r>
              <a:rPr lang="en-US" sz="1200" dirty="0">
                <a:solidFill>
                  <a:srgbClr val="222222"/>
                </a:solidFill>
                <a:highlight>
                  <a:srgbClr val="FFFFFF"/>
                </a:highlight>
              </a:rPr>
              <a:t> genetically identical daughter </a:t>
            </a:r>
            <a:r>
              <a:rPr lang="en-US" sz="1200" b="1" dirty="0">
                <a:solidFill>
                  <a:srgbClr val="222222"/>
                </a:solidFill>
                <a:highlight>
                  <a:srgbClr val="FFFFFF"/>
                </a:highlight>
              </a:rPr>
              <a:t>cells. </a:t>
            </a:r>
          </a:p>
          <a:p>
            <a:pPr marL="0" lvl="0" indent="0" algn="l" rtl="0">
              <a:spcBef>
                <a:spcPts val="0"/>
              </a:spcBef>
              <a:spcAft>
                <a:spcPts val="0"/>
              </a:spcAft>
              <a:buNone/>
            </a:pPr>
            <a:endParaRPr lang="en-US" sz="1200" b="1" dirty="0">
              <a:solidFill>
                <a:srgbClr val="222222"/>
              </a:solidFill>
              <a:highlight>
                <a:srgbClr val="FFFFFF"/>
              </a:highlight>
            </a:endParaRPr>
          </a:p>
          <a:p>
            <a:pPr marL="0" lvl="0" indent="0" algn="l" rtl="0">
              <a:spcBef>
                <a:spcPts val="0"/>
              </a:spcBef>
              <a:spcAft>
                <a:spcPts val="0"/>
              </a:spcAft>
              <a:buNone/>
            </a:pPr>
            <a:r>
              <a:rPr lang="en-US" sz="1100" b="1" dirty="0">
                <a:solidFill>
                  <a:srgbClr val="6A6A6A"/>
                </a:solidFill>
                <a:highlight>
                  <a:srgbClr val="FFFFFF"/>
                </a:highlight>
              </a:rPr>
              <a:t>90</a:t>
            </a:r>
            <a:r>
              <a:rPr lang="en-US" sz="1100" dirty="0">
                <a:solidFill>
                  <a:srgbClr val="545454"/>
                </a:solidFill>
                <a:highlight>
                  <a:srgbClr val="FFFFFF"/>
                </a:highlight>
              </a:rPr>
              <a:t>% of </a:t>
            </a:r>
            <a:r>
              <a:rPr lang="en-US" sz="1100" b="1" dirty="0">
                <a:solidFill>
                  <a:srgbClr val="6A6A6A"/>
                </a:solidFill>
                <a:highlight>
                  <a:srgbClr val="FFFFFF"/>
                </a:highlight>
              </a:rPr>
              <a:t>cell life</a:t>
            </a:r>
            <a:r>
              <a:rPr lang="en-US" sz="1100" dirty="0">
                <a:solidFill>
                  <a:srgbClr val="545454"/>
                </a:solidFill>
                <a:highlight>
                  <a:srgbClr val="FFFFFF"/>
                </a:highlight>
              </a:rPr>
              <a:t> time, the </a:t>
            </a:r>
            <a:r>
              <a:rPr lang="en-US" sz="1100" b="1" dirty="0">
                <a:solidFill>
                  <a:srgbClr val="6A6A6A"/>
                </a:solidFill>
                <a:highlight>
                  <a:srgbClr val="FFFFFF"/>
                </a:highlight>
              </a:rPr>
              <a:t>cells</a:t>
            </a:r>
            <a:r>
              <a:rPr lang="en-US" sz="1100" dirty="0">
                <a:solidFill>
                  <a:srgbClr val="545454"/>
                </a:solidFill>
                <a:highlight>
                  <a:srgbClr val="FFFFFF"/>
                </a:highlight>
              </a:rPr>
              <a:t> are in interphase.</a:t>
            </a:r>
            <a:endParaRPr dirty="0"/>
          </a:p>
        </p:txBody>
      </p:sp>
      <p:sp>
        <p:nvSpPr>
          <p:cNvPr id="134" name="Google Shape;134;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100" dirty="0">
                <a:solidFill>
                  <a:srgbClr val="545454"/>
                </a:solidFill>
                <a:highlight>
                  <a:srgbClr val="FFFFFF"/>
                </a:highlight>
              </a:rPr>
              <a:t>So the </a:t>
            </a:r>
            <a:r>
              <a:rPr lang="en-US" sz="1100" b="1" dirty="0">
                <a:solidFill>
                  <a:srgbClr val="6A6A6A"/>
                </a:solidFill>
                <a:highlight>
                  <a:srgbClr val="FFFFFF"/>
                </a:highlight>
              </a:rPr>
              <a:t>cell life</a:t>
            </a:r>
            <a:r>
              <a:rPr lang="en-US" sz="1100" dirty="0">
                <a:solidFill>
                  <a:srgbClr val="545454"/>
                </a:solidFill>
                <a:highlight>
                  <a:srgbClr val="FFFFFF"/>
                </a:highlight>
              </a:rPr>
              <a:t> circle goes interphase, mitosis, interphase, mitosis...until the </a:t>
            </a:r>
            <a:r>
              <a:rPr lang="en-US" sz="1100" b="1">
                <a:solidFill>
                  <a:srgbClr val="6A6A6A"/>
                </a:solidFill>
                <a:highlight>
                  <a:srgbClr val="FFFFFF"/>
                </a:highlight>
              </a:rPr>
              <a:t>cell</a:t>
            </a:r>
            <a:r>
              <a:rPr lang="en-US" sz="1100">
                <a:solidFill>
                  <a:srgbClr val="545454"/>
                </a:solidFill>
                <a:highlight>
                  <a:srgbClr val="FFFFFF"/>
                </a:highlight>
              </a:rPr>
              <a:t> dies.</a:t>
            </a:r>
            <a:endParaRPr sz="1100" dirty="0">
              <a:solidFill>
                <a:srgbClr val="545454"/>
              </a:solidFill>
              <a:highlight>
                <a:srgbClr val="FFFFFF"/>
              </a:highlight>
            </a:endParaRPr>
          </a:p>
          <a:p>
            <a:pPr marL="0" lvl="0" indent="0" algn="l" rtl="0">
              <a:spcBef>
                <a:spcPts val="0"/>
              </a:spcBef>
              <a:spcAft>
                <a:spcPts val="0"/>
              </a:spcAft>
              <a:buNone/>
            </a:pPr>
            <a:endParaRPr sz="1100" dirty="0">
              <a:solidFill>
                <a:srgbClr val="545454"/>
              </a:solidFill>
              <a:highlight>
                <a:srgbClr val="FFFFFF"/>
              </a:highlight>
            </a:endParaRPr>
          </a:p>
        </p:txBody>
      </p:sp>
      <p:sp>
        <p:nvSpPr>
          <p:cNvPr id="142" name="Google Shape;142;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200" dirty="0">
                <a:highlight>
                  <a:srgbClr val="FBFBFB"/>
                </a:highlight>
              </a:rPr>
              <a:t>In the first stage of interphase, known as gap 1 or G1, the cell grows greatly in size. </a:t>
            </a:r>
          </a:p>
          <a:p>
            <a:pPr marL="0" lvl="0" indent="0" algn="l" rtl="0">
              <a:spcBef>
                <a:spcPts val="0"/>
              </a:spcBef>
              <a:spcAft>
                <a:spcPts val="0"/>
              </a:spcAft>
              <a:buNone/>
            </a:pPr>
            <a:r>
              <a:rPr lang="en-US" sz="1200" dirty="0">
                <a:highlight>
                  <a:srgbClr val="FBFBFB"/>
                </a:highlight>
              </a:rPr>
              <a:t>It also starts to produce proteins, ATP and duplicate organelles. </a:t>
            </a:r>
          </a:p>
          <a:p>
            <a:pPr marL="0" lvl="0" indent="0" algn="l" rtl="0">
              <a:spcBef>
                <a:spcPts val="0"/>
              </a:spcBef>
              <a:spcAft>
                <a:spcPts val="0"/>
              </a:spcAft>
              <a:buNone/>
            </a:pPr>
            <a:r>
              <a:rPr lang="en-US" sz="1200" dirty="0">
                <a:highlight>
                  <a:srgbClr val="FBFBFB"/>
                </a:highlight>
              </a:rPr>
              <a:t>G1 contains </a:t>
            </a:r>
            <a:r>
              <a:rPr lang="en-US" sz="1200" b="1" dirty="0">
                <a:highlight>
                  <a:srgbClr val="FBFBFB"/>
                </a:highlight>
              </a:rPr>
              <a:t>important checkpoints</a:t>
            </a:r>
            <a:r>
              <a:rPr lang="en-US" sz="1200" dirty="0">
                <a:highlight>
                  <a:srgbClr val="FBFBFB"/>
                </a:highlight>
              </a:rPr>
              <a:t> that prevent an unhealthy cell from dividing and creating more unhealthy cells.</a:t>
            </a:r>
            <a:endParaRPr dirty="0"/>
          </a:p>
        </p:txBody>
      </p:sp>
      <p:sp>
        <p:nvSpPr>
          <p:cNvPr id="149" name="Google Shape;14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527"/>
            <a:ext cx="10160000" cy="5782028"/>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98701" y="1610163"/>
            <a:ext cx="8362598" cy="3301168"/>
          </a:xfrm>
        </p:spPr>
        <p:txBody>
          <a:bodyPr/>
          <a:lstStyle>
            <a:lvl1pPr>
              <a:defRPr sz="6000"/>
            </a:lvl1pPr>
          </a:lstStyle>
          <a:p>
            <a:r>
              <a:rPr lang="en-US"/>
              <a:t>Click to edit Master title style</a:t>
            </a:r>
            <a:endParaRPr lang="en-US" dirty="0"/>
          </a:p>
        </p:txBody>
      </p:sp>
      <p:sp>
        <p:nvSpPr>
          <p:cNvPr id="3" name="Subtitle 2"/>
          <p:cNvSpPr>
            <a:spLocks noGrp="1"/>
          </p:cNvSpPr>
          <p:nvPr>
            <p:ph type="subTitle" idx="1"/>
          </p:nvPr>
        </p:nvSpPr>
        <p:spPr>
          <a:xfrm>
            <a:off x="898701" y="5867608"/>
            <a:ext cx="8362598" cy="483304"/>
          </a:xfrm>
        </p:spPr>
        <p:txBody>
          <a:bodyPr anchor="t"/>
          <a:lstStyle>
            <a:lvl1pPr marL="0" indent="0" algn="l">
              <a:buNone/>
              <a:defRPr>
                <a:solidFill>
                  <a:schemeClr val="tx1"/>
                </a:solidFill>
              </a:defRPr>
            </a:lvl1pPr>
            <a:lvl2pPr marL="507995" indent="0" algn="ctr">
              <a:buNone/>
              <a:defRPr>
                <a:solidFill>
                  <a:schemeClr val="tx1">
                    <a:tint val="75000"/>
                  </a:schemeClr>
                </a:solidFill>
              </a:defRPr>
            </a:lvl2pPr>
            <a:lvl3pPr marL="1015990" indent="0" algn="ctr">
              <a:buNone/>
              <a:defRPr>
                <a:solidFill>
                  <a:schemeClr val="tx1">
                    <a:tint val="75000"/>
                  </a:schemeClr>
                </a:solidFill>
              </a:defRPr>
            </a:lvl3pPr>
            <a:lvl4pPr marL="1523985" indent="0" algn="ctr">
              <a:buNone/>
              <a:defRPr>
                <a:solidFill>
                  <a:schemeClr val="tx1">
                    <a:tint val="75000"/>
                  </a:schemeClr>
                </a:solidFill>
              </a:defRPr>
            </a:lvl4pPr>
            <a:lvl5pPr marL="2031980" indent="0" algn="ctr">
              <a:buNone/>
              <a:defRPr>
                <a:solidFill>
                  <a:schemeClr val="tx1">
                    <a:tint val="75000"/>
                  </a:schemeClr>
                </a:solidFill>
              </a:defRPr>
            </a:lvl5pPr>
            <a:lvl6pPr marL="2539975" indent="0" algn="ctr">
              <a:buNone/>
              <a:defRPr>
                <a:solidFill>
                  <a:schemeClr val="tx1">
                    <a:tint val="75000"/>
                  </a:schemeClr>
                </a:solidFill>
              </a:defRPr>
            </a:lvl6pPr>
            <a:lvl7pPr marL="3047970" indent="0" algn="ctr">
              <a:buNone/>
              <a:defRPr>
                <a:solidFill>
                  <a:schemeClr val="tx1">
                    <a:tint val="75000"/>
                  </a:schemeClr>
                </a:solidFill>
              </a:defRPr>
            </a:lvl7pPr>
            <a:lvl8pPr marL="3555964" indent="0" algn="ctr">
              <a:buNone/>
              <a:defRPr>
                <a:solidFill>
                  <a:schemeClr val="tx1">
                    <a:tint val="75000"/>
                  </a:schemeClr>
                </a:solidFill>
              </a:defRPr>
            </a:lvl8pPr>
            <a:lvl9pPr marL="4063959"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09-Nov-21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256518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4293" y="5334000"/>
            <a:ext cx="8362597" cy="629709"/>
          </a:xfrm>
        </p:spPr>
        <p:txBody>
          <a:bodyPr anchor="b">
            <a:normAutofit/>
          </a:bodyPr>
          <a:lstStyle>
            <a:lvl1pPr algn="l">
              <a:defRPr sz="2667"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0160000" cy="53340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778"/>
            </a:lvl1pPr>
          </a:lstStyle>
          <a:p>
            <a:r>
              <a:rPr lang="en-US"/>
              <a:t>Click icon to add picture</a:t>
            </a:r>
            <a:endParaRPr lang="en-US" dirty="0"/>
          </a:p>
        </p:txBody>
      </p:sp>
      <p:sp>
        <p:nvSpPr>
          <p:cNvPr id="4" name="Text Placeholder 3"/>
          <p:cNvSpPr>
            <a:spLocks noGrp="1"/>
          </p:cNvSpPr>
          <p:nvPr>
            <p:ph type="body" sz="half" idx="2"/>
          </p:nvPr>
        </p:nvSpPr>
        <p:spPr>
          <a:xfrm>
            <a:off x="894293" y="5963709"/>
            <a:ext cx="8362597" cy="548569"/>
          </a:xfrm>
        </p:spPr>
        <p:txBody>
          <a:bodyPr>
            <a:normAutofit/>
          </a:bodyPr>
          <a:lstStyle>
            <a:lvl1pPr marL="0" indent="0">
              <a:buNone/>
              <a:defRPr sz="1333"/>
            </a:lvl1pPr>
            <a:lvl2pPr marL="507995" indent="0">
              <a:buNone/>
              <a:defRPr sz="1333"/>
            </a:lvl2pPr>
            <a:lvl3pPr marL="1015990" indent="0">
              <a:buNone/>
              <a:defRPr sz="1111"/>
            </a:lvl3pPr>
            <a:lvl4pPr marL="1523985" indent="0">
              <a:buNone/>
              <a:defRPr sz="1000"/>
            </a:lvl4pPr>
            <a:lvl5pPr marL="2031980" indent="0">
              <a:buNone/>
              <a:defRPr sz="1000"/>
            </a:lvl5pPr>
            <a:lvl6pPr marL="2539975" indent="0">
              <a:buNone/>
              <a:defRPr sz="1000"/>
            </a:lvl6pPr>
            <a:lvl7pPr marL="3047970" indent="0">
              <a:buNone/>
              <a:defRPr sz="1000"/>
            </a:lvl7pPr>
            <a:lvl8pPr marL="3555964" indent="0">
              <a:buNone/>
              <a:defRPr sz="1000"/>
            </a:lvl8pPr>
            <a:lvl9pPr marL="406395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09-Nov-21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250363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539008" y="1487199"/>
            <a:ext cx="5277013" cy="359909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21748" y="1661695"/>
            <a:ext cx="4911533" cy="2939902"/>
          </a:xfrm>
        </p:spPr>
        <p:txBody>
          <a:bodyPr anchor="b"/>
          <a:lstStyle>
            <a:lvl1pPr algn="l">
              <a:defRPr sz="4667" b="1" cap="none"/>
            </a:lvl1pPr>
          </a:lstStyle>
          <a:p>
            <a:r>
              <a:rPr lang="en-US"/>
              <a:t>Click to edit Master title style</a:t>
            </a:r>
            <a:endParaRPr lang="en-US" dirty="0"/>
          </a:p>
        </p:txBody>
      </p:sp>
      <p:sp>
        <p:nvSpPr>
          <p:cNvPr id="3" name="Text Placeholder 2"/>
          <p:cNvSpPr>
            <a:spLocks noGrp="1"/>
          </p:cNvSpPr>
          <p:nvPr>
            <p:ph type="body" idx="1"/>
          </p:nvPr>
        </p:nvSpPr>
        <p:spPr>
          <a:xfrm>
            <a:off x="723585" y="5223003"/>
            <a:ext cx="4909697" cy="792490"/>
          </a:xfrm>
        </p:spPr>
        <p:txBody>
          <a:bodyPr anchor="t">
            <a:noAutofit/>
          </a:bodyPr>
          <a:lstStyle>
            <a:lvl1pPr marL="0" indent="0" algn="l">
              <a:buNone/>
              <a:defRPr sz="2000">
                <a:solidFill>
                  <a:schemeClr val="tx1"/>
                </a:solidFill>
              </a:defRPr>
            </a:lvl1pPr>
            <a:lvl2pPr marL="507995" indent="0">
              <a:buNone/>
              <a:defRPr sz="2000">
                <a:solidFill>
                  <a:schemeClr val="tx1">
                    <a:tint val="75000"/>
                  </a:schemeClr>
                </a:solidFill>
              </a:defRPr>
            </a:lvl2pPr>
            <a:lvl3pPr marL="1015990" indent="0">
              <a:buNone/>
              <a:defRPr sz="1778">
                <a:solidFill>
                  <a:schemeClr val="tx1">
                    <a:tint val="75000"/>
                  </a:schemeClr>
                </a:solidFill>
              </a:defRPr>
            </a:lvl3pPr>
            <a:lvl4pPr marL="1523985" indent="0">
              <a:buNone/>
              <a:defRPr sz="1556">
                <a:solidFill>
                  <a:schemeClr val="tx1">
                    <a:tint val="75000"/>
                  </a:schemeClr>
                </a:solidFill>
              </a:defRPr>
            </a:lvl4pPr>
            <a:lvl5pPr marL="2031980" indent="0">
              <a:buNone/>
              <a:defRPr sz="1556">
                <a:solidFill>
                  <a:schemeClr val="tx1">
                    <a:tint val="75000"/>
                  </a:schemeClr>
                </a:solidFill>
              </a:defRPr>
            </a:lvl5pPr>
            <a:lvl6pPr marL="2539975" indent="0">
              <a:buNone/>
              <a:defRPr sz="1556">
                <a:solidFill>
                  <a:schemeClr val="tx1">
                    <a:tint val="75000"/>
                  </a:schemeClr>
                </a:solidFill>
              </a:defRPr>
            </a:lvl6pPr>
            <a:lvl7pPr marL="3047970" indent="0">
              <a:buNone/>
              <a:defRPr sz="1556">
                <a:solidFill>
                  <a:schemeClr val="tx1">
                    <a:tint val="75000"/>
                  </a:schemeClr>
                </a:solidFill>
              </a:defRPr>
            </a:lvl7pPr>
            <a:lvl8pPr marL="3555964" indent="0">
              <a:buNone/>
              <a:defRPr sz="1556">
                <a:solidFill>
                  <a:schemeClr val="tx1">
                    <a:tint val="75000"/>
                  </a:schemeClr>
                </a:solidFill>
              </a:defRPr>
            </a:lvl8pPr>
            <a:lvl9pPr marL="4063959" indent="0">
              <a:buNone/>
              <a:defRPr sz="1556">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5998760" y="1487199"/>
            <a:ext cx="3669240" cy="4528293"/>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09-Nov-21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6289802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950737" y="2540650"/>
            <a:ext cx="4079262" cy="278219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130907" y="2706618"/>
            <a:ext cx="3652101" cy="2230877"/>
          </a:xfrm>
        </p:spPr>
        <p:txBody>
          <a:bodyPr/>
          <a:lstStyle>
            <a:lvl1pPr>
              <a:defRPr sz="3556"/>
            </a:lvl1pPr>
          </a:lstStyle>
          <a:p>
            <a:r>
              <a:rPr lang="en-US"/>
              <a:t>Click to edit Master title style</a:t>
            </a:r>
            <a:endParaRPr lang="en-US" dirty="0"/>
          </a:p>
        </p:txBody>
      </p:sp>
      <p:sp>
        <p:nvSpPr>
          <p:cNvPr id="6" name="Text Placeholder 5"/>
          <p:cNvSpPr>
            <a:spLocks noGrp="1"/>
          </p:cNvSpPr>
          <p:nvPr>
            <p:ph type="body" sz="quarter" idx="16"/>
          </p:nvPr>
        </p:nvSpPr>
        <p:spPr>
          <a:xfrm>
            <a:off x="5129389" y="2540000"/>
            <a:ext cx="4079876" cy="2555876"/>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smtClean="0"/>
              <a:pPr/>
              <a:t>09-Nov-21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5322501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0160000" cy="24288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09-Nov-21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82989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6391376" y="495655"/>
            <a:ext cx="3768624" cy="6016624"/>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815542" y="0"/>
            <a:ext cx="4344458" cy="6519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819617" y="651301"/>
            <a:ext cx="1890889" cy="570533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94291" y="495655"/>
            <a:ext cx="5497084" cy="6016624"/>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09-Nov-21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611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0160000" cy="24288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99997" y="2469208"/>
            <a:ext cx="8360003" cy="40405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09-Nov-21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50317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0"/>
            <a:ext cx="10160000" cy="5782028"/>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94293" y="3279329"/>
            <a:ext cx="8362597" cy="1632000"/>
          </a:xfrm>
        </p:spPr>
        <p:txBody>
          <a:bodyPr anchor="b"/>
          <a:lstStyle>
            <a:lvl1pPr algn="r">
              <a:defRPr sz="5333" b="1" cap="none"/>
            </a:lvl1pPr>
          </a:lstStyle>
          <a:p>
            <a:r>
              <a:rPr lang="en-US"/>
              <a:t>Click to edit Master title style</a:t>
            </a:r>
            <a:endParaRPr lang="en-US" dirty="0"/>
          </a:p>
        </p:txBody>
      </p:sp>
      <p:sp>
        <p:nvSpPr>
          <p:cNvPr id="3" name="Text Placeholder 2"/>
          <p:cNvSpPr>
            <a:spLocks noGrp="1"/>
          </p:cNvSpPr>
          <p:nvPr>
            <p:ph type="body" idx="1"/>
          </p:nvPr>
        </p:nvSpPr>
        <p:spPr>
          <a:xfrm>
            <a:off x="894293" y="5868001"/>
            <a:ext cx="8362597" cy="482172"/>
          </a:xfrm>
        </p:spPr>
        <p:txBody>
          <a:bodyPr anchor="t">
            <a:noAutofit/>
          </a:bodyPr>
          <a:lstStyle>
            <a:lvl1pPr marL="0" indent="0" algn="r">
              <a:buNone/>
              <a:defRPr sz="2000">
                <a:solidFill>
                  <a:schemeClr val="tx1"/>
                </a:solidFill>
              </a:defRPr>
            </a:lvl1pPr>
            <a:lvl2pPr marL="507995" indent="0">
              <a:buNone/>
              <a:defRPr sz="2000">
                <a:solidFill>
                  <a:schemeClr val="tx1">
                    <a:tint val="75000"/>
                  </a:schemeClr>
                </a:solidFill>
              </a:defRPr>
            </a:lvl2pPr>
            <a:lvl3pPr marL="1015990" indent="0">
              <a:buNone/>
              <a:defRPr sz="1778">
                <a:solidFill>
                  <a:schemeClr val="tx1">
                    <a:tint val="75000"/>
                  </a:schemeClr>
                </a:solidFill>
              </a:defRPr>
            </a:lvl3pPr>
            <a:lvl4pPr marL="1523985" indent="0">
              <a:buNone/>
              <a:defRPr sz="1556">
                <a:solidFill>
                  <a:schemeClr val="tx1">
                    <a:tint val="75000"/>
                  </a:schemeClr>
                </a:solidFill>
              </a:defRPr>
            </a:lvl4pPr>
            <a:lvl5pPr marL="2031980" indent="0">
              <a:buNone/>
              <a:defRPr sz="1556">
                <a:solidFill>
                  <a:schemeClr val="tx1">
                    <a:tint val="75000"/>
                  </a:schemeClr>
                </a:solidFill>
              </a:defRPr>
            </a:lvl5pPr>
            <a:lvl6pPr marL="2539975" indent="0">
              <a:buNone/>
              <a:defRPr sz="1556">
                <a:solidFill>
                  <a:schemeClr val="tx1">
                    <a:tint val="75000"/>
                  </a:schemeClr>
                </a:solidFill>
              </a:defRPr>
            </a:lvl6pPr>
            <a:lvl7pPr marL="3047970" indent="0">
              <a:buNone/>
              <a:defRPr sz="1556">
                <a:solidFill>
                  <a:schemeClr val="tx1">
                    <a:tint val="75000"/>
                  </a:schemeClr>
                </a:solidFill>
              </a:defRPr>
            </a:lvl7pPr>
            <a:lvl8pPr marL="3555964" indent="0">
              <a:buNone/>
              <a:defRPr sz="1556">
                <a:solidFill>
                  <a:schemeClr val="tx1">
                    <a:tint val="75000"/>
                  </a:schemeClr>
                </a:solidFill>
              </a:defRPr>
            </a:lvl8pPr>
            <a:lvl9pPr marL="4063959" indent="0">
              <a:buNone/>
              <a:defRPr sz="155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09-Nov-21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85466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0160000" cy="24288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99996" y="2469208"/>
            <a:ext cx="4078581" cy="404307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81422" y="2469208"/>
            <a:ext cx="4078578" cy="404307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09-Nov-21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6783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0160000" cy="24288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99996" y="2416528"/>
            <a:ext cx="4078581" cy="640291"/>
          </a:xfrm>
        </p:spPr>
        <p:txBody>
          <a:bodyPr anchor="b">
            <a:noAutofit/>
          </a:bodyPr>
          <a:lstStyle>
            <a:lvl1pPr marL="0" indent="0" algn="ctr">
              <a:buNone/>
              <a:defRPr sz="2222" b="0"/>
            </a:lvl1pPr>
            <a:lvl2pPr marL="507995" indent="0">
              <a:buNone/>
              <a:defRPr sz="2222" b="1"/>
            </a:lvl2pPr>
            <a:lvl3pPr marL="1015990" indent="0">
              <a:buNone/>
              <a:defRPr sz="2000" b="1"/>
            </a:lvl3pPr>
            <a:lvl4pPr marL="1523985" indent="0">
              <a:buNone/>
              <a:defRPr sz="1778" b="1"/>
            </a:lvl4pPr>
            <a:lvl5pPr marL="2031980" indent="0">
              <a:buNone/>
              <a:defRPr sz="1778" b="1"/>
            </a:lvl5pPr>
            <a:lvl6pPr marL="2539975" indent="0">
              <a:buNone/>
              <a:defRPr sz="1778" b="1"/>
            </a:lvl6pPr>
            <a:lvl7pPr marL="3047970" indent="0">
              <a:buNone/>
              <a:defRPr sz="1778" b="1"/>
            </a:lvl7pPr>
            <a:lvl8pPr marL="3555964" indent="0">
              <a:buNone/>
              <a:defRPr sz="1778" b="1"/>
            </a:lvl8pPr>
            <a:lvl9pPr marL="4063959" indent="0">
              <a:buNone/>
              <a:defRPr sz="1778" b="1"/>
            </a:lvl9pPr>
          </a:lstStyle>
          <a:p>
            <a:pPr lvl="0"/>
            <a:r>
              <a:rPr lang="en-US"/>
              <a:t>Click to edit Master text styles</a:t>
            </a:r>
          </a:p>
        </p:txBody>
      </p:sp>
      <p:sp>
        <p:nvSpPr>
          <p:cNvPr id="4" name="Content Placeholder 3"/>
          <p:cNvSpPr>
            <a:spLocks noGrp="1"/>
          </p:cNvSpPr>
          <p:nvPr>
            <p:ph sz="half" idx="2"/>
          </p:nvPr>
        </p:nvSpPr>
        <p:spPr>
          <a:xfrm>
            <a:off x="899996" y="3056819"/>
            <a:ext cx="4097101" cy="345545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81422" y="2416528"/>
            <a:ext cx="4078578" cy="640291"/>
          </a:xfrm>
        </p:spPr>
        <p:txBody>
          <a:bodyPr anchor="b">
            <a:noAutofit/>
          </a:bodyPr>
          <a:lstStyle>
            <a:lvl1pPr marL="0" indent="0" algn="ctr">
              <a:buNone/>
              <a:defRPr sz="2222" b="0"/>
            </a:lvl1pPr>
            <a:lvl2pPr marL="507995" indent="0">
              <a:buNone/>
              <a:defRPr sz="2222" b="1"/>
            </a:lvl2pPr>
            <a:lvl3pPr marL="1015990" indent="0">
              <a:buNone/>
              <a:defRPr sz="2000" b="1"/>
            </a:lvl3pPr>
            <a:lvl4pPr marL="1523985" indent="0">
              <a:buNone/>
              <a:defRPr sz="1778" b="1"/>
            </a:lvl4pPr>
            <a:lvl5pPr marL="2031980" indent="0">
              <a:buNone/>
              <a:defRPr sz="1778" b="1"/>
            </a:lvl5pPr>
            <a:lvl6pPr marL="2539975" indent="0">
              <a:buNone/>
              <a:defRPr sz="1778" b="1"/>
            </a:lvl6pPr>
            <a:lvl7pPr marL="3047970" indent="0">
              <a:buNone/>
              <a:defRPr sz="1778" b="1"/>
            </a:lvl7pPr>
            <a:lvl8pPr marL="3555964" indent="0">
              <a:buNone/>
              <a:defRPr sz="1778" b="1"/>
            </a:lvl8pPr>
            <a:lvl9pPr marL="4063959" indent="0">
              <a:buNone/>
              <a:defRPr sz="1778" b="1"/>
            </a:lvl9pPr>
          </a:lstStyle>
          <a:p>
            <a:pPr lvl="0"/>
            <a:r>
              <a:rPr lang="en-US"/>
              <a:t>Click to edit Master text styles</a:t>
            </a:r>
          </a:p>
        </p:txBody>
      </p:sp>
      <p:sp>
        <p:nvSpPr>
          <p:cNvPr id="6" name="Content Placeholder 5"/>
          <p:cNvSpPr>
            <a:spLocks noGrp="1"/>
          </p:cNvSpPr>
          <p:nvPr>
            <p:ph sz="quarter" idx="4"/>
          </p:nvPr>
        </p:nvSpPr>
        <p:spPr>
          <a:xfrm>
            <a:off x="5181422" y="3056819"/>
            <a:ext cx="4078578" cy="345545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09-Nov-21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3709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0160000" cy="242887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09-Nov-21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5387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09-Nov-21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524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94292" y="495652"/>
            <a:ext cx="2956278" cy="2016279"/>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94292" y="495653"/>
            <a:ext cx="2956278" cy="1798218"/>
          </a:xfrm>
        </p:spPr>
        <p:txBody>
          <a:bodyPr anchor="b"/>
          <a:lstStyle>
            <a:lvl1pPr algn="l">
              <a:defRPr sz="2222" b="1"/>
            </a:lvl1pPr>
          </a:lstStyle>
          <a:p>
            <a:r>
              <a:rPr lang="en-US"/>
              <a:t>Click to edit Master title style</a:t>
            </a:r>
            <a:endParaRPr lang="en-US" dirty="0"/>
          </a:p>
        </p:txBody>
      </p:sp>
      <p:sp>
        <p:nvSpPr>
          <p:cNvPr id="3" name="Content Placeholder 2"/>
          <p:cNvSpPr>
            <a:spLocks noGrp="1"/>
          </p:cNvSpPr>
          <p:nvPr>
            <p:ph idx="1"/>
          </p:nvPr>
        </p:nvSpPr>
        <p:spPr>
          <a:xfrm>
            <a:off x="4046360" y="495653"/>
            <a:ext cx="5210528" cy="601662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94292" y="2511930"/>
            <a:ext cx="2956278" cy="4000346"/>
          </a:xfrm>
        </p:spPr>
        <p:txBody>
          <a:bodyPr/>
          <a:lstStyle>
            <a:lvl1pPr marL="0" indent="0">
              <a:buNone/>
              <a:defRPr sz="1556"/>
            </a:lvl1pPr>
            <a:lvl2pPr marL="507995" indent="0">
              <a:buNone/>
              <a:defRPr sz="1333"/>
            </a:lvl2pPr>
            <a:lvl3pPr marL="1015990" indent="0">
              <a:buNone/>
              <a:defRPr sz="1111"/>
            </a:lvl3pPr>
            <a:lvl4pPr marL="1523985" indent="0">
              <a:buNone/>
              <a:defRPr sz="1000"/>
            </a:lvl4pPr>
            <a:lvl5pPr marL="2031980" indent="0">
              <a:buNone/>
              <a:defRPr sz="1000"/>
            </a:lvl5pPr>
            <a:lvl6pPr marL="2539975" indent="0">
              <a:buNone/>
              <a:defRPr sz="1000"/>
            </a:lvl6pPr>
            <a:lvl7pPr marL="3047970" indent="0">
              <a:buNone/>
              <a:defRPr sz="1000"/>
            </a:lvl7pPr>
            <a:lvl8pPr marL="3555964" indent="0">
              <a:buNone/>
              <a:defRPr sz="1000"/>
            </a:lvl8pPr>
            <a:lvl9pPr marL="406395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09-Nov-21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5018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9996" y="808357"/>
            <a:ext cx="3890609" cy="1796848"/>
          </a:xfrm>
        </p:spPr>
        <p:txBody>
          <a:bodyPr anchor="b">
            <a:normAutofit/>
          </a:bodyPr>
          <a:lstStyle>
            <a:lvl1pPr algn="l">
              <a:defRPr sz="2667"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5081764" y="0"/>
            <a:ext cx="5078236" cy="7620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556"/>
            </a:lvl1pPr>
          </a:lstStyle>
          <a:p>
            <a:r>
              <a:rPr lang="en-US"/>
              <a:t>Click icon to add picture</a:t>
            </a:r>
            <a:endParaRPr lang="en-US" dirty="0"/>
          </a:p>
        </p:txBody>
      </p:sp>
      <p:sp>
        <p:nvSpPr>
          <p:cNvPr id="4" name="Text Placeholder 3"/>
          <p:cNvSpPr>
            <a:spLocks noGrp="1"/>
          </p:cNvSpPr>
          <p:nvPr>
            <p:ph type="body" sz="half" idx="2"/>
          </p:nvPr>
        </p:nvSpPr>
        <p:spPr>
          <a:xfrm>
            <a:off x="899996" y="2605205"/>
            <a:ext cx="3890609" cy="3907072"/>
          </a:xfrm>
        </p:spPr>
        <p:txBody>
          <a:bodyPr anchor="t">
            <a:normAutofit/>
          </a:bodyPr>
          <a:lstStyle>
            <a:lvl1pPr marL="0" indent="0">
              <a:buNone/>
              <a:defRPr sz="1333"/>
            </a:lvl1pPr>
            <a:lvl2pPr marL="507995" indent="0">
              <a:buNone/>
              <a:defRPr sz="1333"/>
            </a:lvl2pPr>
            <a:lvl3pPr marL="1015990" indent="0">
              <a:buNone/>
              <a:defRPr sz="1111"/>
            </a:lvl3pPr>
            <a:lvl4pPr marL="1523985" indent="0">
              <a:buNone/>
              <a:defRPr sz="1000"/>
            </a:lvl4pPr>
            <a:lvl5pPr marL="2031980" indent="0">
              <a:buNone/>
              <a:defRPr sz="1000"/>
            </a:lvl5pPr>
            <a:lvl6pPr marL="2539975" indent="0">
              <a:buNone/>
              <a:defRPr sz="1000"/>
            </a:lvl6pPr>
            <a:lvl7pPr marL="3047970" indent="0">
              <a:buNone/>
              <a:defRPr sz="1000"/>
            </a:lvl7pPr>
            <a:lvl8pPr marL="3555964" indent="0">
              <a:buNone/>
              <a:defRPr sz="1000"/>
            </a:lvl8pPr>
            <a:lvl9pPr marL="4063959" indent="0">
              <a:buNone/>
              <a:defRPr sz="1000"/>
            </a:lvl9pPr>
          </a:lstStyle>
          <a:p>
            <a:pPr lvl="0"/>
            <a:r>
              <a:rPr lang="en-US"/>
              <a:t>Click to edit Master text styles</a:t>
            </a:r>
          </a:p>
        </p:txBody>
      </p:sp>
      <p:sp>
        <p:nvSpPr>
          <p:cNvPr id="5" name="Date Placeholder 4"/>
          <p:cNvSpPr>
            <a:spLocks noGrp="1"/>
          </p:cNvSpPr>
          <p:nvPr>
            <p:ph type="dt" sz="half" idx="10"/>
          </p:nvPr>
        </p:nvSpPr>
        <p:spPr>
          <a:xfrm>
            <a:off x="3238175" y="6712624"/>
            <a:ext cx="814066" cy="405694"/>
          </a:xfrm>
        </p:spPr>
        <p:txBody>
          <a:bodyPr/>
          <a:lstStyle/>
          <a:p>
            <a:fld id="{18C79C5D-2A6F-F04D-97DA-BEF2467B64E4}" type="datetimeFigureOut">
              <a:rPr lang="en-US" smtClean="0"/>
              <a:pPr/>
              <a:t>09-Nov-21</a:t>
            </a:fld>
            <a:endParaRPr lang="en-US" dirty="0"/>
          </a:p>
        </p:txBody>
      </p:sp>
      <p:sp>
        <p:nvSpPr>
          <p:cNvPr id="6" name="Footer Placeholder 5"/>
          <p:cNvSpPr>
            <a:spLocks noGrp="1"/>
          </p:cNvSpPr>
          <p:nvPr>
            <p:ph type="ftr" sz="quarter" idx="11"/>
          </p:nvPr>
        </p:nvSpPr>
        <p:spPr>
          <a:xfrm>
            <a:off x="491997" y="6712624"/>
            <a:ext cx="2746178" cy="405694"/>
          </a:xfrm>
        </p:spPr>
        <p:txBody>
          <a:bodyPr/>
          <a:lstStyle/>
          <a:p>
            <a:endParaRPr lang="en-US" dirty="0"/>
          </a:p>
        </p:txBody>
      </p:sp>
      <p:sp>
        <p:nvSpPr>
          <p:cNvPr id="7" name="Slide Number Placeholder 6"/>
          <p:cNvSpPr>
            <a:spLocks noGrp="1"/>
          </p:cNvSpPr>
          <p:nvPr>
            <p:ph type="sldNum" sz="quarter" idx="12"/>
          </p:nvPr>
        </p:nvSpPr>
        <p:spPr>
          <a:xfrm>
            <a:off x="4052241" y="6573208"/>
            <a:ext cx="885129" cy="54511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25194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9997" y="496875"/>
            <a:ext cx="8360003" cy="1078278"/>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99997" y="2427112"/>
            <a:ext cx="8360003" cy="4082663"/>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91997" y="6712624"/>
            <a:ext cx="6988369" cy="405694"/>
          </a:xfrm>
          <a:prstGeom prst="rect">
            <a:avLst/>
          </a:prstGeom>
        </p:spPr>
        <p:txBody>
          <a:bodyPr vert="horz" lIns="91440" tIns="45720" rIns="91440" bIns="45720" rtlCol="0" anchor="b"/>
          <a:lstStyle>
            <a:lvl1pPr algn="l">
              <a:defRPr sz="1000">
                <a:solidFill>
                  <a:schemeClr val="tx1"/>
                </a:solidFill>
              </a:defRPr>
            </a:lvl1pPr>
          </a:lstStyle>
          <a:p>
            <a:endParaRPr lang="en-US" dirty="0"/>
          </a:p>
        </p:txBody>
      </p:sp>
      <p:sp>
        <p:nvSpPr>
          <p:cNvPr id="4" name="Date Placeholder 3"/>
          <p:cNvSpPr>
            <a:spLocks noGrp="1"/>
          </p:cNvSpPr>
          <p:nvPr>
            <p:ph type="dt" sz="half" idx="2"/>
          </p:nvPr>
        </p:nvSpPr>
        <p:spPr>
          <a:xfrm>
            <a:off x="7679358" y="6712624"/>
            <a:ext cx="1103512" cy="405694"/>
          </a:xfrm>
          <a:prstGeom prst="rect">
            <a:avLst/>
          </a:prstGeom>
        </p:spPr>
        <p:txBody>
          <a:bodyPr vert="horz" lIns="91440" tIns="45720" rIns="91440" bIns="45720" rtlCol="0" anchor="b"/>
          <a:lstStyle>
            <a:lvl1pPr algn="r">
              <a:defRPr sz="1000">
                <a:solidFill>
                  <a:schemeClr val="tx1"/>
                </a:solidFill>
              </a:defRPr>
            </a:lvl1pPr>
          </a:lstStyle>
          <a:p>
            <a:fld id="{09B482E8-6E0E-1B4F-B1FD-C69DB9E858D9}" type="datetimeFigureOut">
              <a:rPr lang="en-US" smtClean="0"/>
              <a:pPr/>
              <a:t>09-Nov-21</a:t>
            </a:fld>
            <a:endParaRPr lang="en-US" dirty="0"/>
          </a:p>
        </p:txBody>
      </p:sp>
      <p:sp>
        <p:nvSpPr>
          <p:cNvPr id="6" name="Slide Number Placeholder 5"/>
          <p:cNvSpPr>
            <a:spLocks noGrp="1"/>
          </p:cNvSpPr>
          <p:nvPr>
            <p:ph type="sldNum" sz="quarter" idx="4"/>
          </p:nvPr>
        </p:nvSpPr>
        <p:spPr>
          <a:xfrm>
            <a:off x="8782871" y="6573208"/>
            <a:ext cx="885129" cy="545110"/>
          </a:xfrm>
          <a:prstGeom prst="rect">
            <a:avLst/>
          </a:prstGeom>
        </p:spPr>
        <p:txBody>
          <a:bodyPr vert="horz" lIns="91440" tIns="45720" rIns="91440" bIns="10800" rtlCol="0" anchor="b"/>
          <a:lstStyle>
            <a:lvl1pPr algn="r">
              <a:defRPr sz="2222">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30627650"/>
      </p:ext>
    </p:extLst>
  </p:cSld>
  <p:clrMap bg1="dk1" tx1="lt1" bg2="dk2" tx2="lt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Lst>
  <p:hf sldNum="0" hdr="0" ftr="0" dt="0"/>
  <p:txStyles>
    <p:titleStyle>
      <a:lvl1pPr algn="l" defTabSz="507995" rtl="0" eaLnBrk="1" latinLnBrk="0" hangingPunct="1">
        <a:spcBef>
          <a:spcPct val="0"/>
        </a:spcBef>
        <a:buNone/>
        <a:defRPr sz="4444"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80996" indent="-380996" algn="l" defTabSz="507995" rtl="0" eaLnBrk="1" latinLnBrk="0" hangingPunct="1">
        <a:spcBef>
          <a:spcPct val="20000"/>
        </a:spcBef>
        <a:spcAft>
          <a:spcPts val="667"/>
        </a:spcAft>
        <a:buClr>
          <a:schemeClr val="accent1"/>
        </a:buClr>
        <a:buFont typeface="Wingdings 2" charset="2"/>
        <a:buChar char=""/>
        <a:defRPr sz="2000" kern="1200">
          <a:solidFill>
            <a:schemeClr val="tx1"/>
          </a:solidFill>
          <a:latin typeface="+mn-lt"/>
          <a:ea typeface="+mn-ea"/>
          <a:cs typeface="+mn-cs"/>
        </a:defRPr>
      </a:lvl1pPr>
      <a:lvl2pPr marL="825492" indent="-317497" algn="l" defTabSz="507995" rtl="0" eaLnBrk="1" latinLnBrk="0" hangingPunct="1">
        <a:spcBef>
          <a:spcPct val="20000"/>
        </a:spcBef>
        <a:spcAft>
          <a:spcPts val="667"/>
        </a:spcAft>
        <a:buClr>
          <a:schemeClr val="accent1"/>
        </a:buClr>
        <a:buFont typeface="Wingdings 2" charset="2"/>
        <a:buChar char=""/>
        <a:defRPr sz="1778" kern="1200">
          <a:solidFill>
            <a:schemeClr val="tx1"/>
          </a:solidFill>
          <a:latin typeface="+mn-lt"/>
          <a:ea typeface="+mn-ea"/>
          <a:cs typeface="+mn-cs"/>
        </a:defRPr>
      </a:lvl2pPr>
      <a:lvl3pPr marL="1269987" indent="-253997" algn="l" defTabSz="507995" rtl="0" eaLnBrk="1" latinLnBrk="0" hangingPunct="1">
        <a:spcBef>
          <a:spcPct val="20000"/>
        </a:spcBef>
        <a:spcAft>
          <a:spcPts val="667"/>
        </a:spcAft>
        <a:buClr>
          <a:schemeClr val="accent1"/>
        </a:buClr>
        <a:buFont typeface="Wingdings 2" charset="2"/>
        <a:buChar char=""/>
        <a:defRPr sz="1556" kern="1200">
          <a:solidFill>
            <a:schemeClr val="tx1"/>
          </a:solidFill>
          <a:latin typeface="+mn-lt"/>
          <a:ea typeface="+mn-ea"/>
          <a:cs typeface="+mn-cs"/>
        </a:defRPr>
      </a:lvl3pPr>
      <a:lvl4pPr marL="1777982" indent="-253997" algn="l" defTabSz="507995" rtl="0" eaLnBrk="1" latinLnBrk="0" hangingPunct="1">
        <a:spcBef>
          <a:spcPct val="20000"/>
        </a:spcBef>
        <a:spcAft>
          <a:spcPts val="667"/>
        </a:spcAft>
        <a:buClr>
          <a:schemeClr val="accent1"/>
        </a:buClr>
        <a:buFont typeface="Wingdings 2" charset="2"/>
        <a:buChar char=""/>
        <a:defRPr sz="1333" kern="1200">
          <a:solidFill>
            <a:schemeClr val="tx1"/>
          </a:solidFill>
          <a:latin typeface="+mn-lt"/>
          <a:ea typeface="+mn-ea"/>
          <a:cs typeface="+mn-cs"/>
        </a:defRPr>
      </a:lvl4pPr>
      <a:lvl5pPr marL="2285977" indent="-253997" algn="l" defTabSz="507995" rtl="0" eaLnBrk="1" latinLnBrk="0" hangingPunct="1">
        <a:spcBef>
          <a:spcPct val="20000"/>
        </a:spcBef>
        <a:spcAft>
          <a:spcPts val="667"/>
        </a:spcAft>
        <a:buClr>
          <a:schemeClr val="accent1"/>
        </a:buClr>
        <a:buFont typeface="Wingdings 2" charset="2"/>
        <a:buChar char=""/>
        <a:defRPr sz="1333" kern="1200">
          <a:solidFill>
            <a:schemeClr val="tx1"/>
          </a:solidFill>
          <a:latin typeface="+mn-lt"/>
          <a:ea typeface="+mn-ea"/>
          <a:cs typeface="+mn-cs"/>
        </a:defRPr>
      </a:lvl5pPr>
      <a:lvl6pPr marL="2666640" indent="-253997" algn="l" defTabSz="507995" rtl="0" eaLnBrk="1" latinLnBrk="0" hangingPunct="1">
        <a:spcBef>
          <a:spcPct val="20000"/>
        </a:spcBef>
        <a:spcAft>
          <a:spcPts val="667"/>
        </a:spcAft>
        <a:buClr>
          <a:schemeClr val="accent1"/>
        </a:buClr>
        <a:buFont typeface="Wingdings 2" charset="2"/>
        <a:buChar char=""/>
        <a:defRPr sz="1333" kern="1200">
          <a:solidFill>
            <a:schemeClr val="tx1"/>
          </a:solidFill>
          <a:latin typeface="+mn-lt"/>
          <a:ea typeface="+mn-ea"/>
          <a:cs typeface="+mn-cs"/>
        </a:defRPr>
      </a:lvl6pPr>
      <a:lvl7pPr marL="3111080" indent="-253997" algn="l" defTabSz="507995" rtl="0" eaLnBrk="1" latinLnBrk="0" hangingPunct="1">
        <a:spcBef>
          <a:spcPct val="20000"/>
        </a:spcBef>
        <a:spcAft>
          <a:spcPts val="667"/>
        </a:spcAft>
        <a:buClr>
          <a:schemeClr val="accent1"/>
        </a:buClr>
        <a:buFont typeface="Wingdings 2" charset="2"/>
        <a:buChar char=""/>
        <a:defRPr sz="1333" kern="1200">
          <a:solidFill>
            <a:schemeClr val="tx1"/>
          </a:solidFill>
          <a:latin typeface="+mn-lt"/>
          <a:ea typeface="+mn-ea"/>
          <a:cs typeface="+mn-cs"/>
        </a:defRPr>
      </a:lvl7pPr>
      <a:lvl8pPr marL="3555520" indent="-253997" algn="l" defTabSz="507995" rtl="0" eaLnBrk="1" latinLnBrk="0" hangingPunct="1">
        <a:spcBef>
          <a:spcPct val="20000"/>
        </a:spcBef>
        <a:spcAft>
          <a:spcPts val="667"/>
        </a:spcAft>
        <a:buClr>
          <a:schemeClr val="accent1"/>
        </a:buClr>
        <a:buFont typeface="Wingdings 2" charset="2"/>
        <a:buChar char=""/>
        <a:defRPr sz="1333" kern="1200">
          <a:solidFill>
            <a:schemeClr val="tx1"/>
          </a:solidFill>
          <a:latin typeface="+mn-lt"/>
          <a:ea typeface="+mn-ea"/>
          <a:cs typeface="+mn-cs"/>
        </a:defRPr>
      </a:lvl8pPr>
      <a:lvl9pPr marL="3999960" indent="-253997" algn="l" defTabSz="507995" rtl="0" eaLnBrk="1" latinLnBrk="0" hangingPunct="1">
        <a:spcBef>
          <a:spcPct val="20000"/>
        </a:spcBef>
        <a:spcAft>
          <a:spcPts val="667"/>
        </a:spcAft>
        <a:buClr>
          <a:schemeClr val="accent1"/>
        </a:buClr>
        <a:buFont typeface="Wingdings 2" charset="2"/>
        <a:buChar char=""/>
        <a:defRPr sz="1333" kern="1200">
          <a:solidFill>
            <a:schemeClr val="tx1"/>
          </a:solidFill>
          <a:latin typeface="+mn-lt"/>
          <a:ea typeface="+mn-ea"/>
          <a:cs typeface="+mn-cs"/>
        </a:defRPr>
      </a:lvl9pPr>
    </p:bodyStyle>
    <p:otherStyle>
      <a:defPPr>
        <a:defRPr lang="en-US"/>
      </a:defPPr>
      <a:lvl1pPr marL="0" algn="l" defTabSz="507995" rtl="0" eaLnBrk="1" latinLnBrk="0" hangingPunct="1">
        <a:defRPr sz="2000" kern="1200">
          <a:solidFill>
            <a:schemeClr val="tx1"/>
          </a:solidFill>
          <a:latin typeface="+mn-lt"/>
          <a:ea typeface="+mn-ea"/>
          <a:cs typeface="+mn-cs"/>
        </a:defRPr>
      </a:lvl1pPr>
      <a:lvl2pPr marL="507995" algn="l" defTabSz="507995" rtl="0" eaLnBrk="1" latinLnBrk="0" hangingPunct="1">
        <a:defRPr sz="2000" kern="1200">
          <a:solidFill>
            <a:schemeClr val="tx1"/>
          </a:solidFill>
          <a:latin typeface="+mn-lt"/>
          <a:ea typeface="+mn-ea"/>
          <a:cs typeface="+mn-cs"/>
        </a:defRPr>
      </a:lvl2pPr>
      <a:lvl3pPr marL="1015990" algn="l" defTabSz="507995" rtl="0" eaLnBrk="1" latinLnBrk="0" hangingPunct="1">
        <a:defRPr sz="2000" kern="1200">
          <a:solidFill>
            <a:schemeClr val="tx1"/>
          </a:solidFill>
          <a:latin typeface="+mn-lt"/>
          <a:ea typeface="+mn-ea"/>
          <a:cs typeface="+mn-cs"/>
        </a:defRPr>
      </a:lvl3pPr>
      <a:lvl4pPr marL="1523985" algn="l" defTabSz="507995" rtl="0" eaLnBrk="1" latinLnBrk="0" hangingPunct="1">
        <a:defRPr sz="2000" kern="1200">
          <a:solidFill>
            <a:schemeClr val="tx1"/>
          </a:solidFill>
          <a:latin typeface="+mn-lt"/>
          <a:ea typeface="+mn-ea"/>
          <a:cs typeface="+mn-cs"/>
        </a:defRPr>
      </a:lvl4pPr>
      <a:lvl5pPr marL="2031980" algn="l" defTabSz="507995" rtl="0" eaLnBrk="1" latinLnBrk="0" hangingPunct="1">
        <a:defRPr sz="2000" kern="1200">
          <a:solidFill>
            <a:schemeClr val="tx1"/>
          </a:solidFill>
          <a:latin typeface="+mn-lt"/>
          <a:ea typeface="+mn-ea"/>
          <a:cs typeface="+mn-cs"/>
        </a:defRPr>
      </a:lvl5pPr>
      <a:lvl6pPr marL="2539975" algn="l" defTabSz="507995" rtl="0" eaLnBrk="1" latinLnBrk="0" hangingPunct="1">
        <a:defRPr sz="2000" kern="1200">
          <a:solidFill>
            <a:schemeClr val="tx1"/>
          </a:solidFill>
          <a:latin typeface="+mn-lt"/>
          <a:ea typeface="+mn-ea"/>
          <a:cs typeface="+mn-cs"/>
        </a:defRPr>
      </a:lvl6pPr>
      <a:lvl7pPr marL="3047970" algn="l" defTabSz="507995" rtl="0" eaLnBrk="1" latinLnBrk="0" hangingPunct="1">
        <a:defRPr sz="2000" kern="1200">
          <a:solidFill>
            <a:schemeClr val="tx1"/>
          </a:solidFill>
          <a:latin typeface="+mn-lt"/>
          <a:ea typeface="+mn-ea"/>
          <a:cs typeface="+mn-cs"/>
        </a:defRPr>
      </a:lvl7pPr>
      <a:lvl8pPr marL="3555964" algn="l" defTabSz="507995" rtl="0" eaLnBrk="1" latinLnBrk="0" hangingPunct="1">
        <a:defRPr sz="2000" kern="1200">
          <a:solidFill>
            <a:schemeClr val="tx1"/>
          </a:solidFill>
          <a:latin typeface="+mn-lt"/>
          <a:ea typeface="+mn-ea"/>
          <a:cs typeface="+mn-cs"/>
        </a:defRPr>
      </a:lvl8pPr>
      <a:lvl9pPr marL="4063959" algn="l" defTabSz="507995"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7"/>
          <p:cNvSpPr txBox="1">
            <a:spLocks noGrp="1"/>
          </p:cNvSpPr>
          <p:nvPr>
            <p:ph type="title"/>
          </p:nvPr>
        </p:nvSpPr>
        <p:spPr>
          <a:xfrm>
            <a:off x="615949" y="242596"/>
            <a:ext cx="8928100" cy="1551656"/>
          </a:xfrm>
          <a:prstGeom prst="rect">
            <a:avLst/>
          </a:prstGeom>
          <a:noFill/>
          <a:ln>
            <a:noFill/>
          </a:ln>
        </p:spPr>
        <p:txBody>
          <a:bodyPr spcFirstLastPara="1" wrap="square" lIns="91425" tIns="45700" rIns="91425" bIns="45700" anchor="b" anchorCtr="0">
            <a:noAutofit/>
          </a:bodyPr>
          <a:lstStyle/>
          <a:p>
            <a:pPr marL="25400" marR="0" lvl="0" indent="-25400" algn="ctr" rtl="0">
              <a:lnSpc>
                <a:spcPct val="100000"/>
              </a:lnSpc>
              <a:spcBef>
                <a:spcPts val="0"/>
              </a:spcBef>
              <a:spcAft>
                <a:spcPts val="0"/>
              </a:spcAft>
              <a:buClr>
                <a:schemeClr val="lt1"/>
              </a:buClr>
              <a:buSzPts val="8000"/>
              <a:buFont typeface="Arial"/>
              <a:buNone/>
            </a:pPr>
            <a:r>
              <a:rPr lang="en-US" sz="11500" kern="1200" dirty="0">
                <a:ln w="3175" cmpd="sng">
                  <a:noFill/>
                </a:ln>
                <a:solidFill>
                  <a:schemeClr val="tx1"/>
                </a:solidFill>
              </a:rPr>
              <a:t>Cell Division</a:t>
            </a:r>
            <a:endParaRPr sz="11500" kern="1200" dirty="0">
              <a:ln w="3175" cmpd="sng">
                <a:noFill/>
              </a:ln>
              <a:solidFill>
                <a:schemeClr val="tx1"/>
              </a:solidFill>
            </a:endParaRPr>
          </a:p>
        </p:txBody>
      </p:sp>
      <p:sp>
        <p:nvSpPr>
          <p:cNvPr id="2" name="TextBox 1">
            <a:extLst>
              <a:ext uri="{FF2B5EF4-FFF2-40B4-BE49-F238E27FC236}">
                <a16:creationId xmlns:a16="http://schemas.microsoft.com/office/drawing/2014/main" id="{631D54CB-4AB3-FC4C-B1DC-2185880E9CC7}"/>
              </a:ext>
            </a:extLst>
          </p:cNvPr>
          <p:cNvSpPr txBox="1"/>
          <p:nvPr/>
        </p:nvSpPr>
        <p:spPr>
          <a:xfrm>
            <a:off x="2294622" y="6450640"/>
            <a:ext cx="5570756" cy="646331"/>
          </a:xfrm>
          <a:prstGeom prst="rect">
            <a:avLst/>
          </a:prstGeom>
          <a:noFill/>
        </p:spPr>
        <p:txBody>
          <a:bodyPr wrap="none" rtlCol="0">
            <a:spAutoFit/>
          </a:bodyPr>
          <a:lstStyle/>
          <a:p>
            <a:r>
              <a:rPr lang="tr-TR" sz="3600" dirty="0"/>
              <a:t>Asist. Prof. Nüket BİLGEN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Freeform 6">
            <a:extLst>
              <a:ext uri="{FF2B5EF4-FFF2-40B4-BE49-F238E27FC236}">
                <a16:creationId xmlns:a16="http://schemas.microsoft.com/office/drawing/2014/main" id="{732012F0-A79F-4166-AAFD-796C07F49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71" y="-3527"/>
            <a:ext cx="10160000" cy="6922003"/>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FFFFFF"/>
          </a:solidFill>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89485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4"/>
          <p:cNvSpPr txBox="1">
            <a:spLocks noGrp="1"/>
          </p:cNvSpPr>
          <p:nvPr>
            <p:ph idx="1"/>
          </p:nvPr>
        </p:nvSpPr>
        <p:spPr>
          <a:xfrm>
            <a:off x="0" y="2467169"/>
            <a:ext cx="7950200" cy="3505200"/>
          </a:xfrm>
          <a:prstGeom prst="rect">
            <a:avLst/>
          </a:prstGeom>
          <a:noFill/>
          <a:ln>
            <a:noFill/>
          </a:ln>
        </p:spPr>
        <p:txBody>
          <a:bodyPr spcFirstLastPara="1" wrap="square" lIns="91425" tIns="45700" rIns="91425" bIns="45700" anchor="ctr" anchorCtr="0">
            <a:noAutofit/>
          </a:bodyPr>
          <a:lstStyle/>
          <a:p>
            <a:pPr marL="152400" marR="0" lvl="0" indent="0" algn="l" rtl="0">
              <a:lnSpc>
                <a:spcPct val="100000"/>
              </a:lnSpc>
              <a:spcBef>
                <a:spcPts val="1700"/>
              </a:spcBef>
              <a:spcAft>
                <a:spcPts val="0"/>
              </a:spcAft>
              <a:buClr>
                <a:schemeClr val="tx1"/>
              </a:buClr>
              <a:buSzPts val="1540"/>
              <a:buNone/>
            </a:pPr>
            <a:r>
              <a:rPr lang="en-US" sz="2000" b="1" i="0" u="none" dirty="0">
                <a:solidFill>
                  <a:schemeClr val="accent1"/>
                </a:solidFill>
                <a:ea typeface="Radley"/>
                <a:cs typeface="Radley"/>
                <a:sym typeface="Radley"/>
              </a:rPr>
              <a:t>The MAIN DECISION POINT</a:t>
            </a:r>
            <a:endParaRPr lang="tr-TR" sz="2000" b="1" i="0" u="none" dirty="0">
              <a:solidFill>
                <a:schemeClr val="accent1"/>
              </a:solidFill>
              <a:ea typeface="Radley"/>
              <a:cs typeface="Radley"/>
              <a:sym typeface="Radley"/>
            </a:endParaRPr>
          </a:p>
          <a:p>
            <a:pPr marL="152400" marR="0" lvl="0" indent="0" algn="l" rtl="0">
              <a:lnSpc>
                <a:spcPct val="100000"/>
              </a:lnSpc>
              <a:spcBef>
                <a:spcPts val="1700"/>
              </a:spcBef>
              <a:spcAft>
                <a:spcPts val="0"/>
              </a:spcAft>
              <a:buClr>
                <a:schemeClr val="tx1"/>
              </a:buClr>
              <a:buSzPts val="1540"/>
              <a:buNone/>
            </a:pPr>
            <a:r>
              <a:rPr lang="en-US" sz="2000" b="1" i="0" u="none" dirty="0">
                <a:ea typeface="Radley"/>
                <a:cs typeface="Radley"/>
                <a:sym typeface="Radley"/>
              </a:rPr>
              <a:t>At the G1 checkpoint, cells decide whether to proceed with division based on factors such as:</a:t>
            </a:r>
            <a:endParaRPr dirty="0"/>
          </a:p>
          <a:p>
            <a:pPr marL="1244600" marR="0" lvl="1" indent="-533400" algn="l" rtl="0">
              <a:lnSpc>
                <a:spcPct val="100000"/>
              </a:lnSpc>
              <a:spcBef>
                <a:spcPts val="1700"/>
              </a:spcBef>
              <a:spcAft>
                <a:spcPts val="0"/>
              </a:spcAft>
              <a:buClr>
                <a:schemeClr val="tx1"/>
              </a:buClr>
              <a:buSzPts val="1540"/>
              <a:buFont typeface="Wingdings" panose="05000000000000000000" pitchFamily="2" charset="2"/>
              <a:buChar char="ü"/>
            </a:pPr>
            <a:r>
              <a:rPr lang="en-US" sz="2000" b="1" i="0" u="none" strike="noStrike" cap="none" dirty="0">
                <a:ea typeface="Radley"/>
                <a:cs typeface="Radley"/>
                <a:sym typeface="Radley"/>
              </a:rPr>
              <a:t>Cell size</a:t>
            </a:r>
            <a:endParaRPr dirty="0"/>
          </a:p>
          <a:p>
            <a:pPr marL="1244600" marR="0" lvl="1" indent="-533400" algn="l" rtl="0">
              <a:lnSpc>
                <a:spcPct val="100000"/>
              </a:lnSpc>
              <a:spcBef>
                <a:spcPts val="1700"/>
              </a:spcBef>
              <a:spcAft>
                <a:spcPts val="0"/>
              </a:spcAft>
              <a:buClr>
                <a:schemeClr val="tx1"/>
              </a:buClr>
              <a:buSzPts val="1540"/>
              <a:buFont typeface="Wingdings" panose="05000000000000000000" pitchFamily="2" charset="2"/>
              <a:buChar char="ü"/>
            </a:pPr>
            <a:r>
              <a:rPr lang="en-US" sz="2000" b="1" i="0" u="none" strike="noStrike" cap="none" dirty="0">
                <a:ea typeface="Radley"/>
                <a:cs typeface="Radley"/>
                <a:sym typeface="Radley"/>
              </a:rPr>
              <a:t>Nutrients</a:t>
            </a:r>
            <a:endParaRPr dirty="0"/>
          </a:p>
          <a:p>
            <a:pPr marL="1244600" marR="0" lvl="1" indent="-533400" algn="l" rtl="0">
              <a:lnSpc>
                <a:spcPct val="100000"/>
              </a:lnSpc>
              <a:spcBef>
                <a:spcPts val="1700"/>
              </a:spcBef>
              <a:spcAft>
                <a:spcPts val="0"/>
              </a:spcAft>
              <a:buClr>
                <a:schemeClr val="tx1"/>
              </a:buClr>
              <a:buSzPts val="1540"/>
              <a:buFont typeface="Wingdings" panose="05000000000000000000" pitchFamily="2" charset="2"/>
              <a:buChar char="ü"/>
            </a:pPr>
            <a:r>
              <a:rPr lang="en-US" sz="2000" b="1" i="0" u="none" strike="noStrike" cap="none" dirty="0">
                <a:ea typeface="Radley"/>
                <a:cs typeface="Radley"/>
                <a:sym typeface="Radley"/>
              </a:rPr>
              <a:t>Growth factors</a:t>
            </a:r>
            <a:endParaRPr dirty="0"/>
          </a:p>
          <a:p>
            <a:pPr marL="1244600" marR="0" lvl="1" indent="-533400" algn="l" rtl="0">
              <a:lnSpc>
                <a:spcPct val="100000"/>
              </a:lnSpc>
              <a:spcBef>
                <a:spcPts val="1700"/>
              </a:spcBef>
              <a:spcAft>
                <a:spcPts val="0"/>
              </a:spcAft>
              <a:buClr>
                <a:schemeClr val="tx1"/>
              </a:buClr>
              <a:buSzPts val="1540"/>
              <a:buFont typeface="Wingdings" panose="05000000000000000000" pitchFamily="2" charset="2"/>
              <a:buChar char="ü"/>
            </a:pPr>
            <a:r>
              <a:rPr lang="en-US" sz="2000" b="1" i="0" u="none" strike="noStrike" cap="none" dirty="0">
                <a:ea typeface="Radley"/>
                <a:cs typeface="Radley"/>
                <a:sym typeface="Radley"/>
              </a:rPr>
              <a:t>DNA damage</a:t>
            </a:r>
            <a:endParaRPr dirty="0"/>
          </a:p>
        </p:txBody>
      </p:sp>
      <p:sp>
        <p:nvSpPr>
          <p:cNvPr id="8" name="TextBox 7">
            <a:extLst>
              <a:ext uri="{FF2B5EF4-FFF2-40B4-BE49-F238E27FC236}">
                <a16:creationId xmlns:a16="http://schemas.microsoft.com/office/drawing/2014/main" id="{A953510D-B8D5-4B35-B0E3-A2A912A2AAC6}"/>
              </a:ext>
            </a:extLst>
          </p:cNvPr>
          <p:cNvSpPr txBox="1"/>
          <p:nvPr/>
        </p:nvSpPr>
        <p:spPr>
          <a:xfrm>
            <a:off x="63500" y="595133"/>
            <a:ext cx="7823200" cy="769441"/>
          </a:xfrm>
          <a:prstGeom prst="rect">
            <a:avLst/>
          </a:prstGeom>
          <a:noFill/>
        </p:spPr>
        <p:txBody>
          <a:bodyPr wrap="square">
            <a:spAutoFit/>
          </a:bodyPr>
          <a:lstStyle/>
          <a:p>
            <a:pPr marL="152400" marR="0" lvl="0" indent="0" algn="l" rtl="0">
              <a:lnSpc>
                <a:spcPct val="100000"/>
              </a:lnSpc>
              <a:spcBef>
                <a:spcPts val="0"/>
              </a:spcBef>
              <a:spcAft>
                <a:spcPts val="0"/>
              </a:spcAft>
              <a:buClr>
                <a:schemeClr val="tx1"/>
              </a:buClr>
              <a:buSzPts val="2156"/>
              <a:buNone/>
            </a:pPr>
            <a:r>
              <a:rPr lang="en-US" sz="4400" b="1" i="0" u="none" dirty="0">
                <a:ea typeface="Radley"/>
                <a:cs typeface="Radley"/>
                <a:sym typeface="Radley"/>
              </a:rPr>
              <a:t>1</a:t>
            </a:r>
            <a:r>
              <a:rPr lang="tr-TR" sz="4400" b="1" dirty="0" err="1">
                <a:ea typeface="Radley"/>
                <a:cs typeface="Radley"/>
                <a:sym typeface="Radley"/>
              </a:rPr>
              <a:t>st</a:t>
            </a:r>
            <a:r>
              <a:rPr lang="en-US" sz="4400" b="1" i="0" u="none" dirty="0">
                <a:ea typeface="Radley"/>
                <a:cs typeface="Radley"/>
                <a:sym typeface="Radley"/>
              </a:rPr>
              <a:t> CHECKPOINT</a:t>
            </a:r>
            <a:endParaRPr lang="en-US" sz="4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165"/>
        <p:cNvGrpSpPr/>
        <p:nvPr/>
      </p:nvGrpSpPr>
      <p:grpSpPr>
        <a:xfrm>
          <a:off x="0" y="0"/>
          <a:ext cx="0" cy="0"/>
          <a:chOff x="0" y="0"/>
          <a:chExt cx="0" cy="0"/>
        </a:xfrm>
      </p:grpSpPr>
      <p:sp>
        <p:nvSpPr>
          <p:cNvPr id="108" name="Rectangle 107">
            <a:extLst>
              <a:ext uri="{FF2B5EF4-FFF2-40B4-BE49-F238E27FC236}">
                <a16:creationId xmlns:a16="http://schemas.microsoft.com/office/drawing/2014/main" id="{3B7EF4C2-75F1-4FC6-BCD3-A8CD225783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157460" cy="762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Freeform 9">
            <a:extLst>
              <a:ext uri="{FF2B5EF4-FFF2-40B4-BE49-F238E27FC236}">
                <a16:creationId xmlns:a16="http://schemas.microsoft.com/office/drawing/2014/main" id="{3F5BE6B9-337C-447C-94E2-64943BC51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5404555" cy="7620000"/>
          </a:xfrm>
          <a:custGeom>
            <a:avLst/>
            <a:gdLst>
              <a:gd name="connsiteX0" fmla="*/ 0 w 6485467"/>
              <a:gd name="connsiteY0" fmla="*/ 0 h 6858000"/>
              <a:gd name="connsiteX1" fmla="*/ 6485467 w 6485467"/>
              <a:gd name="connsiteY1" fmla="*/ 0 h 6858000"/>
              <a:gd name="connsiteX2" fmla="*/ 6485467 w 6485467"/>
              <a:gd name="connsiteY2" fmla="*/ 1900238 h 6858000"/>
              <a:gd name="connsiteX3" fmla="*/ 6115051 w 6485467"/>
              <a:gd name="connsiteY3" fmla="*/ 2178050 h 6858000"/>
              <a:gd name="connsiteX4" fmla="*/ 6110817 w 6485467"/>
              <a:gd name="connsiteY4" fmla="*/ 2184400 h 6858000"/>
              <a:gd name="connsiteX5" fmla="*/ 6104467 w 6485467"/>
              <a:gd name="connsiteY5" fmla="*/ 2193925 h 6858000"/>
              <a:gd name="connsiteX6" fmla="*/ 6098117 w 6485467"/>
              <a:gd name="connsiteY6" fmla="*/ 2201863 h 6858000"/>
              <a:gd name="connsiteX7" fmla="*/ 6098117 w 6485467"/>
              <a:gd name="connsiteY7" fmla="*/ 2211388 h 6858000"/>
              <a:gd name="connsiteX8" fmla="*/ 6098117 w 6485467"/>
              <a:gd name="connsiteY8" fmla="*/ 2220913 h 6858000"/>
              <a:gd name="connsiteX9" fmla="*/ 6104467 w 6485467"/>
              <a:gd name="connsiteY9" fmla="*/ 2228850 h 6858000"/>
              <a:gd name="connsiteX10" fmla="*/ 6110817 w 6485467"/>
              <a:gd name="connsiteY10" fmla="*/ 2238375 h 6858000"/>
              <a:gd name="connsiteX11" fmla="*/ 6115051 w 6485467"/>
              <a:gd name="connsiteY11" fmla="*/ 2244725 h 6858000"/>
              <a:gd name="connsiteX12" fmla="*/ 6485467 w 6485467"/>
              <a:gd name="connsiteY12" fmla="*/ 2522538 h 6858000"/>
              <a:gd name="connsiteX13" fmla="*/ 6485467 w 6485467"/>
              <a:gd name="connsiteY13" fmla="*/ 6858000 h 6858000"/>
              <a:gd name="connsiteX14" fmla="*/ 0 w 6485467"/>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85467" h="6858000">
                <a:moveTo>
                  <a:pt x="0" y="0"/>
                </a:moveTo>
                <a:lnTo>
                  <a:pt x="6485467" y="0"/>
                </a:lnTo>
                <a:lnTo>
                  <a:pt x="6485467" y="1900238"/>
                </a:lnTo>
                <a:lnTo>
                  <a:pt x="6115051" y="2178050"/>
                </a:lnTo>
                <a:lnTo>
                  <a:pt x="6110817" y="2184400"/>
                </a:lnTo>
                <a:lnTo>
                  <a:pt x="6104467" y="2193925"/>
                </a:lnTo>
                <a:lnTo>
                  <a:pt x="6098117" y="2201863"/>
                </a:lnTo>
                <a:lnTo>
                  <a:pt x="6098117" y="2211388"/>
                </a:lnTo>
                <a:lnTo>
                  <a:pt x="6098117" y="2220913"/>
                </a:lnTo>
                <a:lnTo>
                  <a:pt x="6104467" y="2228850"/>
                </a:lnTo>
                <a:lnTo>
                  <a:pt x="6110817" y="2238375"/>
                </a:lnTo>
                <a:lnTo>
                  <a:pt x="6115051" y="2244725"/>
                </a:lnTo>
                <a:lnTo>
                  <a:pt x="6485467" y="2522538"/>
                </a:lnTo>
                <a:lnTo>
                  <a:pt x="6485467"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Google Shape;167;p35"/>
          <p:cNvSpPr txBox="1">
            <a:spLocks noGrp="1"/>
          </p:cNvSpPr>
          <p:nvPr>
            <p:ph idx="1"/>
          </p:nvPr>
        </p:nvSpPr>
        <p:spPr>
          <a:xfrm>
            <a:off x="0" y="0"/>
            <a:ext cx="5404555" cy="7620000"/>
          </a:xfrm>
          <a:prstGeom prst="rect">
            <a:avLst/>
          </a:prstGeom>
        </p:spPr>
        <p:txBody>
          <a:bodyPr spcFirstLastPara="1" lIns="91425" tIns="45700" rIns="91425" bIns="45700" anchorCtr="0">
            <a:normAutofit/>
          </a:bodyPr>
          <a:lstStyle/>
          <a:p>
            <a:pPr marL="685800" marR="0" lvl="0" indent="-533400" rtl="0">
              <a:lnSpc>
                <a:spcPct val="90000"/>
              </a:lnSpc>
              <a:spcBef>
                <a:spcPts val="0"/>
              </a:spcBef>
              <a:spcAft>
                <a:spcPts val="0"/>
              </a:spcAft>
              <a:buClr>
                <a:schemeClr val="tx1"/>
              </a:buClr>
              <a:buSzPts val="2156"/>
              <a:buFont typeface="Wingdings" panose="05000000000000000000" pitchFamily="2" charset="2"/>
              <a:buChar char="ü"/>
            </a:pPr>
            <a:r>
              <a:rPr lang="en-US" b="1" i="0" u="none" dirty="0">
                <a:ea typeface="Radley"/>
                <a:cs typeface="Radley"/>
                <a:sym typeface="Radley"/>
              </a:rPr>
              <a:t>This checkpoint is located at the end of </a:t>
            </a:r>
            <a:r>
              <a:rPr lang="en-US" b="1" i="0" u="none" dirty="0">
                <a:solidFill>
                  <a:srgbClr val="FF0000"/>
                </a:solidFill>
                <a:ea typeface="Radley"/>
                <a:cs typeface="Radley"/>
                <a:sym typeface="Radley"/>
              </a:rPr>
              <a:t>G1 phase</a:t>
            </a:r>
            <a:r>
              <a:rPr lang="en-US" b="1" i="0" u="none" dirty="0">
                <a:ea typeface="Radley"/>
                <a:cs typeface="Radley"/>
                <a:sym typeface="Radley"/>
              </a:rPr>
              <a:t>, before the transition to </a:t>
            </a:r>
            <a:r>
              <a:rPr lang="en-US" b="1" i="0" u="none" dirty="0">
                <a:solidFill>
                  <a:srgbClr val="FF0000"/>
                </a:solidFill>
                <a:ea typeface="Radley"/>
                <a:cs typeface="Radley"/>
                <a:sym typeface="Radley"/>
              </a:rPr>
              <a:t>S phase</a:t>
            </a:r>
            <a:r>
              <a:rPr lang="en-US" b="1" i="0" u="none" dirty="0">
                <a:ea typeface="Radley"/>
                <a:cs typeface="Radley"/>
                <a:sym typeface="Radley"/>
              </a:rPr>
              <a:t>. </a:t>
            </a:r>
            <a:endParaRPr lang="en-US" dirty="0"/>
          </a:p>
          <a:p>
            <a:pPr marL="685800" marR="0" lvl="0" indent="-533400" rtl="0">
              <a:lnSpc>
                <a:spcPct val="90000"/>
              </a:lnSpc>
              <a:spcBef>
                <a:spcPts val="1700"/>
              </a:spcBef>
              <a:spcAft>
                <a:spcPts val="0"/>
              </a:spcAft>
              <a:buClr>
                <a:schemeClr val="tx1"/>
              </a:buClr>
              <a:buSzPts val="2156"/>
              <a:buFont typeface="Wingdings" panose="05000000000000000000" pitchFamily="2" charset="2"/>
              <a:buChar char="ü"/>
            </a:pPr>
            <a:r>
              <a:rPr lang="en-US" b="1" i="0" u="none" dirty="0">
                <a:ea typeface="Radley"/>
                <a:cs typeface="Radley"/>
                <a:sym typeface="Radley"/>
              </a:rPr>
              <a:t>If cells don't pass the G1 checkpoint, they may "LOOP OUT" of the cell cycle and into a resting state called G0,</a:t>
            </a:r>
          </a:p>
          <a:p>
            <a:pPr marL="1143000" lvl="1" indent="-533400">
              <a:lnSpc>
                <a:spcPct val="90000"/>
              </a:lnSpc>
              <a:buClr>
                <a:schemeClr val="tx1"/>
              </a:buClr>
              <a:buSzPts val="2156"/>
              <a:buFont typeface="Wingdings" panose="05000000000000000000" pitchFamily="2" charset="2"/>
              <a:buChar char="ü"/>
            </a:pPr>
            <a:r>
              <a:rPr lang="en-US" sz="2000" dirty="0"/>
              <a:t>Cells in G0 remain viable and metabolically active but are </a:t>
            </a:r>
            <a:r>
              <a:rPr lang="en-US" sz="2000" u="sng" dirty="0"/>
              <a:t>not proliferative</a:t>
            </a:r>
            <a:r>
              <a:rPr lang="en-US" sz="2000" dirty="0"/>
              <a:t>. </a:t>
            </a:r>
          </a:p>
          <a:p>
            <a:pPr marL="1143000" lvl="1" indent="-533400">
              <a:lnSpc>
                <a:spcPct val="90000"/>
              </a:lnSpc>
              <a:buClr>
                <a:schemeClr val="tx1"/>
              </a:buClr>
              <a:buSzPts val="2156"/>
              <a:buFont typeface="Wingdings" panose="05000000000000000000" pitchFamily="2" charset="2"/>
              <a:buChar char="ü"/>
            </a:pPr>
            <a:r>
              <a:rPr lang="en-US" sz="2000" dirty="0"/>
              <a:t>Cancer cells apparently </a:t>
            </a:r>
            <a:r>
              <a:rPr lang="en-US" sz="2000" u="sng" dirty="0"/>
              <a:t>avoid entering G0 </a:t>
            </a:r>
            <a:r>
              <a:rPr lang="en-US" sz="2000" dirty="0"/>
              <a:t>or </a:t>
            </a:r>
            <a:r>
              <a:rPr lang="en-US" sz="2000" u="sng" dirty="0"/>
              <a:t>pass through it very quickly</a:t>
            </a:r>
            <a:r>
              <a:rPr lang="en-US" sz="2000" dirty="0"/>
              <a:t>. Other cells enter G0 and never reenter the cell cycle. Still other cells in G0 can be stimulated to return to G1 and thereby reenter the cell cycle. </a:t>
            </a:r>
            <a:endParaRPr lang="en-US" sz="2000" b="0" dirty="0">
              <a:ea typeface="Arial"/>
              <a:cs typeface="Arial"/>
              <a:sym typeface="Arial"/>
            </a:endParaRPr>
          </a:p>
          <a:p>
            <a:pPr marL="685800" lvl="0" indent="-554736">
              <a:lnSpc>
                <a:spcPct val="90000"/>
              </a:lnSpc>
              <a:buClr>
                <a:schemeClr val="tx1"/>
              </a:buClr>
              <a:buSzPts val="2800"/>
              <a:buFont typeface="Wingdings" panose="05000000000000000000" pitchFamily="2" charset="2"/>
              <a:buChar char="ü"/>
            </a:pPr>
            <a:r>
              <a:rPr lang="en-US" b="0" dirty="0">
                <a:ea typeface="Arial"/>
                <a:cs typeface="Arial"/>
                <a:sym typeface="Arial"/>
              </a:rPr>
              <a:t>Nerve cells divide rarely</a:t>
            </a:r>
          </a:p>
          <a:p>
            <a:pPr marL="685800" lvl="0" indent="-554736" rtl="0">
              <a:lnSpc>
                <a:spcPct val="90000"/>
              </a:lnSpc>
              <a:spcBef>
                <a:spcPts val="0"/>
              </a:spcBef>
              <a:spcAft>
                <a:spcPts val="0"/>
              </a:spcAft>
              <a:buClr>
                <a:schemeClr val="tx1"/>
              </a:buClr>
              <a:buSzPts val="2800"/>
              <a:buFont typeface="Wingdings" panose="05000000000000000000" pitchFamily="2" charset="2"/>
              <a:buChar char="ü"/>
            </a:pPr>
            <a:r>
              <a:rPr lang="en-US" b="0" dirty="0">
                <a:ea typeface="Arial"/>
                <a:cs typeface="Arial"/>
                <a:sym typeface="Arial"/>
              </a:rPr>
              <a:t>Muscle and mature egg are in G0 until they die  </a:t>
            </a:r>
            <a:endParaRPr lang="en-US" dirty="0"/>
          </a:p>
        </p:txBody>
      </p:sp>
      <p:sp>
        <p:nvSpPr>
          <p:cNvPr id="112" name="Rounded Rectangle 17">
            <a:extLst>
              <a:ext uri="{FF2B5EF4-FFF2-40B4-BE49-F238E27FC236}">
                <a16:creationId xmlns:a16="http://schemas.microsoft.com/office/drawing/2014/main" id="{FCC6AAD6-C5D0-4268-BC59-11C58BCB69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40776" y="1065155"/>
            <a:ext cx="3683004" cy="5494716"/>
          </a:xfrm>
          <a:prstGeom prst="roundRect">
            <a:avLst>
              <a:gd name="adj" fmla="val 3513"/>
            </a:avLst>
          </a:prstGeom>
          <a:solidFill>
            <a:schemeClr val="tx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3" name="Google Shape;173;p36"/>
          <p:cNvSpPr txBox="1">
            <a:spLocks noGrp="1"/>
          </p:cNvSpPr>
          <p:nvPr>
            <p:ph idx="1"/>
          </p:nvPr>
        </p:nvSpPr>
        <p:spPr>
          <a:xfrm>
            <a:off x="249432" y="2443162"/>
            <a:ext cx="9661136" cy="2733675"/>
          </a:xfrm>
          <a:prstGeom prst="rect">
            <a:avLst/>
          </a:prstGeom>
          <a:noFill/>
          <a:ln>
            <a:noFill/>
          </a:ln>
        </p:spPr>
        <p:txBody>
          <a:bodyPr spcFirstLastPara="1" wrap="square" lIns="91425" tIns="45700" rIns="91425" bIns="45700" anchor="ctr" anchorCtr="0">
            <a:noAutofit/>
          </a:bodyPr>
          <a:lstStyle/>
          <a:p>
            <a:pPr marL="685800" marR="0" lvl="0" indent="-533400" algn="l" rtl="0">
              <a:lnSpc>
                <a:spcPct val="100000"/>
              </a:lnSpc>
              <a:spcBef>
                <a:spcPts val="0"/>
              </a:spcBef>
              <a:spcAft>
                <a:spcPts val="0"/>
              </a:spcAft>
              <a:buClr>
                <a:schemeClr val="tx1"/>
              </a:buClr>
              <a:buSzPts val="2464"/>
              <a:buFont typeface="Wingdings" panose="05000000000000000000" pitchFamily="2" charset="2"/>
              <a:buChar char="ü"/>
            </a:pPr>
            <a:r>
              <a:rPr lang="tr-TR" sz="3000" b="1" dirty="0">
                <a:ea typeface="Radley"/>
                <a:cs typeface="Radley"/>
                <a:sym typeface="Radley"/>
              </a:rPr>
              <a:t>I</a:t>
            </a:r>
            <a:r>
              <a:rPr lang="en-US" sz="3000" b="1" i="0" u="none" dirty="0">
                <a:ea typeface="Radley"/>
                <a:cs typeface="Radley"/>
                <a:sym typeface="Radley"/>
              </a:rPr>
              <a:t>f the cell passes G1</a:t>
            </a:r>
            <a:endParaRPr sz="3000" dirty="0"/>
          </a:p>
          <a:p>
            <a:pPr marL="685800" marR="0" lvl="0" indent="-533400" algn="l" rtl="0">
              <a:lnSpc>
                <a:spcPct val="100000"/>
              </a:lnSpc>
              <a:spcBef>
                <a:spcPts val="1700"/>
              </a:spcBef>
              <a:spcAft>
                <a:spcPts val="0"/>
              </a:spcAft>
              <a:buClr>
                <a:schemeClr val="tx1"/>
              </a:buClr>
              <a:buSzPts val="2464"/>
              <a:buFont typeface="Wingdings" panose="05000000000000000000" pitchFamily="2" charset="2"/>
              <a:buChar char="ü"/>
            </a:pPr>
            <a:r>
              <a:rPr lang="en-US" sz="3000" b="1" i="0" u="none" dirty="0">
                <a:solidFill>
                  <a:schemeClr val="accent1"/>
                </a:solidFill>
                <a:ea typeface="Radley"/>
                <a:cs typeface="Radley"/>
                <a:sym typeface="Radley"/>
              </a:rPr>
              <a:t>S (SYNTHESIS) PHASE</a:t>
            </a:r>
            <a:r>
              <a:rPr lang="en-US" sz="3000" b="1" i="0" u="none" dirty="0">
                <a:ea typeface="Radley"/>
                <a:cs typeface="Radley"/>
                <a:sym typeface="Radley"/>
              </a:rPr>
              <a:t> begins</a:t>
            </a:r>
            <a:endParaRPr lang="tr-TR" sz="3000" b="1" i="0" u="none" dirty="0">
              <a:ea typeface="Radley"/>
              <a:cs typeface="Radley"/>
              <a:sym typeface="Radley"/>
            </a:endParaRPr>
          </a:p>
          <a:p>
            <a:pPr marL="685800" marR="0" lvl="0" indent="-533400" algn="l" rtl="0">
              <a:lnSpc>
                <a:spcPct val="100000"/>
              </a:lnSpc>
              <a:spcBef>
                <a:spcPts val="1700"/>
              </a:spcBef>
              <a:spcAft>
                <a:spcPts val="0"/>
              </a:spcAft>
              <a:buClr>
                <a:schemeClr val="tx1"/>
              </a:buClr>
              <a:buSzPts val="2464"/>
              <a:buFont typeface="Wingdings" panose="05000000000000000000" pitchFamily="2" charset="2"/>
              <a:buChar char="ü"/>
            </a:pPr>
            <a:r>
              <a:rPr lang="tr-TR" sz="3000" b="1" dirty="0">
                <a:ea typeface="Radley"/>
                <a:cs typeface="Radley"/>
                <a:sym typeface="Radley"/>
              </a:rPr>
              <a:t>C</a:t>
            </a:r>
            <a:r>
              <a:rPr lang="en-US" sz="3000" b="1" i="0" u="none" dirty="0">
                <a:ea typeface="Radley"/>
                <a:cs typeface="Radley"/>
                <a:sym typeface="Radley"/>
              </a:rPr>
              <a:t>ell continue to grow &amp; also </a:t>
            </a:r>
            <a:r>
              <a:rPr lang="en-US" sz="3000" b="1" i="0" u="sng" dirty="0">
                <a:ea typeface="Radley"/>
                <a:cs typeface="Radley"/>
                <a:sym typeface="Radley"/>
              </a:rPr>
              <a:t>duplicates its DNA.</a:t>
            </a:r>
            <a:endParaRPr sz="3000" dirty="0"/>
          </a:p>
        </p:txBody>
      </p:sp>
      <p:sp>
        <p:nvSpPr>
          <p:cNvPr id="2" name="TextBox 1">
            <a:extLst>
              <a:ext uri="{FF2B5EF4-FFF2-40B4-BE49-F238E27FC236}">
                <a16:creationId xmlns:a16="http://schemas.microsoft.com/office/drawing/2014/main" id="{61697A3E-EA15-3748-A173-AE476D2217D4}"/>
              </a:ext>
            </a:extLst>
          </p:cNvPr>
          <p:cNvSpPr txBox="1"/>
          <p:nvPr/>
        </p:nvSpPr>
        <p:spPr>
          <a:xfrm>
            <a:off x="1404937" y="5176837"/>
            <a:ext cx="7350125" cy="954107"/>
          </a:xfrm>
          <a:prstGeom prst="rect">
            <a:avLst/>
          </a:prstGeom>
          <a:noFill/>
        </p:spPr>
        <p:txBody>
          <a:bodyPr wrap="square" rtlCol="0">
            <a:spAutoFit/>
          </a:bodyPr>
          <a:lstStyle/>
          <a:p>
            <a:pPr algn="ctr"/>
            <a:r>
              <a:rPr lang="en-US" sz="2800" dirty="0"/>
              <a:t>The phase called synthesis because of </a:t>
            </a:r>
            <a:r>
              <a:rPr lang="en-US" sz="2800" b="1" dirty="0">
                <a:solidFill>
                  <a:schemeClr val="accent1"/>
                </a:solidFill>
              </a:rPr>
              <a:t>SYNTHESIS OF DNA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7"/>
          <p:cNvSpPr txBox="1">
            <a:spLocks noGrp="1"/>
          </p:cNvSpPr>
          <p:nvPr>
            <p:ph idx="1"/>
          </p:nvPr>
        </p:nvSpPr>
        <p:spPr>
          <a:xfrm>
            <a:off x="91847" y="2647687"/>
            <a:ext cx="7785328" cy="2814216"/>
          </a:xfrm>
          <a:prstGeom prst="rect">
            <a:avLst/>
          </a:prstGeom>
          <a:noFill/>
          <a:ln>
            <a:noFill/>
          </a:ln>
        </p:spPr>
        <p:txBody>
          <a:bodyPr spcFirstLastPara="1" wrap="square" lIns="91425" tIns="45700" rIns="91425" bIns="45700" anchor="ctr" anchorCtr="0">
            <a:noAutofit/>
          </a:bodyPr>
          <a:lstStyle/>
          <a:p>
            <a:pPr marL="685800" marR="0" lvl="0" indent="-533400" algn="l" rtl="0">
              <a:lnSpc>
                <a:spcPct val="100000"/>
              </a:lnSpc>
              <a:spcBef>
                <a:spcPts val="0"/>
              </a:spcBef>
              <a:spcAft>
                <a:spcPts val="0"/>
              </a:spcAft>
              <a:buClr>
                <a:schemeClr val="tx1"/>
              </a:buClr>
              <a:buSzPts val="2464"/>
              <a:buFont typeface="Wingdings" panose="05000000000000000000" pitchFamily="2" charset="2"/>
              <a:buChar char="ü"/>
            </a:pPr>
            <a:r>
              <a:rPr lang="en-US" sz="2800" b="1" i="0" u="none" dirty="0">
                <a:solidFill>
                  <a:schemeClr val="accent1"/>
                </a:solidFill>
                <a:ea typeface="Radley"/>
                <a:cs typeface="Radley"/>
                <a:sym typeface="Radley"/>
              </a:rPr>
              <a:t>G2</a:t>
            </a:r>
            <a:r>
              <a:rPr lang="tr-TR" sz="2800" b="1" i="0" u="none" dirty="0">
                <a:solidFill>
                  <a:schemeClr val="accent1"/>
                </a:solidFill>
                <a:ea typeface="Radley"/>
                <a:cs typeface="Radley"/>
                <a:sym typeface="Radley"/>
              </a:rPr>
              <a:t> PHASE</a:t>
            </a:r>
            <a:r>
              <a:rPr lang="en-US" sz="2800" b="1" i="0" u="none" dirty="0">
                <a:solidFill>
                  <a:schemeClr val="accent1"/>
                </a:solidFill>
                <a:ea typeface="Radley"/>
                <a:cs typeface="Radley"/>
                <a:sym typeface="Radley"/>
              </a:rPr>
              <a:t>: G2 (2</a:t>
            </a:r>
            <a:r>
              <a:rPr lang="en-US" sz="2800" b="1" i="0" u="none" baseline="30000" dirty="0">
                <a:solidFill>
                  <a:schemeClr val="accent1"/>
                </a:solidFill>
                <a:ea typeface="Radley"/>
                <a:cs typeface="Radley"/>
                <a:sym typeface="Radley"/>
              </a:rPr>
              <a:t>nd</a:t>
            </a:r>
            <a:r>
              <a:rPr lang="en-US" sz="2800" b="1" i="0" u="none" dirty="0">
                <a:solidFill>
                  <a:schemeClr val="accent1"/>
                </a:solidFill>
                <a:ea typeface="Radley"/>
                <a:cs typeface="Radley"/>
                <a:sym typeface="Radley"/>
              </a:rPr>
              <a:t> gap) </a:t>
            </a:r>
            <a:r>
              <a:rPr lang="en-US" sz="2800" b="1" i="0" u="none" dirty="0">
                <a:ea typeface="Radley"/>
                <a:cs typeface="Radley"/>
                <a:sym typeface="Radley"/>
              </a:rPr>
              <a:t>= cell keeps growing &amp; doing its metabolic functions. </a:t>
            </a:r>
            <a:endParaRPr sz="1800" dirty="0"/>
          </a:p>
          <a:p>
            <a:pPr marL="685800" marR="0" lvl="0" indent="-533400" algn="l" rtl="0">
              <a:lnSpc>
                <a:spcPct val="100000"/>
              </a:lnSpc>
              <a:spcBef>
                <a:spcPts val="1700"/>
              </a:spcBef>
              <a:spcAft>
                <a:spcPts val="0"/>
              </a:spcAft>
              <a:buClr>
                <a:schemeClr val="tx1"/>
              </a:buClr>
              <a:buSzPts val="2464"/>
              <a:buFont typeface="Wingdings" panose="05000000000000000000" pitchFamily="2" charset="2"/>
              <a:buChar char="ü"/>
            </a:pPr>
            <a:r>
              <a:rPr lang="en-US" sz="2800" b="1" i="0" u="none" dirty="0">
                <a:ea typeface="Radley"/>
                <a:cs typeface="Radley"/>
                <a:sym typeface="Radley"/>
              </a:rPr>
              <a:t>At the G2 checkpoint, the cell checks for:</a:t>
            </a:r>
            <a:endParaRPr sz="1800" dirty="0"/>
          </a:p>
          <a:p>
            <a:pPr marL="1244600" marR="0" lvl="1" indent="-533400" algn="l" rtl="0">
              <a:lnSpc>
                <a:spcPct val="100000"/>
              </a:lnSpc>
              <a:spcBef>
                <a:spcPts val="1700"/>
              </a:spcBef>
              <a:spcAft>
                <a:spcPts val="0"/>
              </a:spcAft>
              <a:buClr>
                <a:schemeClr val="tx1"/>
              </a:buClr>
              <a:buSzPts val="1848"/>
              <a:buFont typeface="Wingdings" panose="05000000000000000000" pitchFamily="2" charset="2"/>
              <a:buChar char="ü"/>
            </a:pPr>
            <a:r>
              <a:rPr lang="en-US" sz="2000" b="1" i="0" u="none" strike="noStrike" cap="none" dirty="0">
                <a:ea typeface="Radley"/>
                <a:cs typeface="Radley"/>
                <a:sym typeface="Radley"/>
              </a:rPr>
              <a:t>DNA damage</a:t>
            </a:r>
            <a:endParaRPr sz="1600" dirty="0"/>
          </a:p>
          <a:p>
            <a:pPr marL="1244600" marR="0" lvl="1" indent="-533400" algn="l" rtl="0">
              <a:lnSpc>
                <a:spcPct val="100000"/>
              </a:lnSpc>
              <a:spcBef>
                <a:spcPts val="1700"/>
              </a:spcBef>
              <a:spcAft>
                <a:spcPts val="0"/>
              </a:spcAft>
              <a:buClr>
                <a:schemeClr val="tx1"/>
              </a:buClr>
              <a:buSzPts val="1848"/>
              <a:buFont typeface="Wingdings" panose="05000000000000000000" pitchFamily="2" charset="2"/>
              <a:buChar char="ü"/>
            </a:pPr>
            <a:r>
              <a:rPr lang="en-US" sz="2000" b="1" i="0" u="none" strike="noStrike" cap="none" dirty="0">
                <a:ea typeface="Radley"/>
                <a:cs typeface="Radley"/>
                <a:sym typeface="Radley"/>
              </a:rPr>
              <a:t>DNA replication completeness</a:t>
            </a:r>
            <a:endParaRPr sz="1600" dirty="0"/>
          </a:p>
        </p:txBody>
      </p:sp>
      <p:sp>
        <p:nvSpPr>
          <p:cNvPr id="181" name="Google Shape;181;p37"/>
          <p:cNvSpPr txBox="1"/>
          <p:nvPr/>
        </p:nvSpPr>
        <p:spPr>
          <a:xfrm>
            <a:off x="4505325" y="5916831"/>
            <a:ext cx="3463925" cy="5842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200"/>
              <a:buFont typeface="Radley"/>
              <a:buNone/>
            </a:pPr>
            <a:r>
              <a:rPr lang="en-US" sz="3200" b="1" i="0" u="none" dirty="0">
                <a:ea typeface="Radley"/>
                <a:cs typeface="Radley"/>
                <a:sym typeface="Radley"/>
              </a:rPr>
              <a:t>Cancer cells???</a:t>
            </a:r>
            <a:endParaRPr dirty="0"/>
          </a:p>
        </p:txBody>
      </p:sp>
      <p:sp>
        <p:nvSpPr>
          <p:cNvPr id="7" name="TextBox 6">
            <a:extLst>
              <a:ext uri="{FF2B5EF4-FFF2-40B4-BE49-F238E27FC236}">
                <a16:creationId xmlns:a16="http://schemas.microsoft.com/office/drawing/2014/main" id="{5004F40D-81E6-43DC-9EE8-0A47AB4B2E36}"/>
              </a:ext>
            </a:extLst>
          </p:cNvPr>
          <p:cNvSpPr txBox="1"/>
          <p:nvPr/>
        </p:nvSpPr>
        <p:spPr>
          <a:xfrm>
            <a:off x="92042" y="629568"/>
            <a:ext cx="5107539" cy="769441"/>
          </a:xfrm>
          <a:prstGeom prst="rect">
            <a:avLst/>
          </a:prstGeom>
          <a:noFill/>
        </p:spPr>
        <p:txBody>
          <a:bodyPr wrap="square">
            <a:spAutoFit/>
          </a:bodyPr>
          <a:lstStyle/>
          <a:p>
            <a:pPr algn="ctr"/>
            <a:r>
              <a:rPr lang="tr-TR" sz="4400" b="1" i="0" u="none" dirty="0">
                <a:ea typeface="Radley"/>
                <a:cs typeface="Radley"/>
                <a:sym typeface="Radley"/>
              </a:rPr>
              <a:t>2nd CHECKPOINT</a:t>
            </a:r>
            <a:endParaRPr lang="en-US" sz="4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8" name="Google Shape;188;p38"/>
          <p:cNvSpPr txBox="1">
            <a:spLocks noGrp="1"/>
          </p:cNvSpPr>
          <p:nvPr>
            <p:ph type="body" idx="4294967295"/>
          </p:nvPr>
        </p:nvSpPr>
        <p:spPr>
          <a:xfrm>
            <a:off x="355600" y="2912770"/>
            <a:ext cx="4883150" cy="2054225"/>
          </a:xfrm>
          <a:prstGeom prst="rect">
            <a:avLst/>
          </a:prstGeom>
          <a:noFill/>
          <a:ln>
            <a:noFill/>
          </a:ln>
        </p:spPr>
        <p:txBody>
          <a:bodyPr spcFirstLastPara="1" wrap="square" lIns="91425" tIns="45700" rIns="91425" bIns="45700" anchor="ctr" anchorCtr="0">
            <a:noAutofit/>
          </a:bodyPr>
          <a:lstStyle/>
          <a:p>
            <a:pPr marL="685800" marR="0" lvl="0" indent="-533400" algn="l" rtl="0">
              <a:lnSpc>
                <a:spcPct val="100000"/>
              </a:lnSpc>
              <a:spcBef>
                <a:spcPts val="0"/>
              </a:spcBef>
              <a:spcAft>
                <a:spcPts val="0"/>
              </a:spcAft>
              <a:buClr>
                <a:schemeClr val="tx1"/>
              </a:buClr>
              <a:buSzPts val="2079"/>
              <a:buFont typeface="Wingdings" panose="05000000000000000000" pitchFamily="2" charset="2"/>
              <a:buChar char="ü"/>
            </a:pPr>
            <a:r>
              <a:rPr lang="en-US" sz="2700" b="0" i="0" u="none" dirty="0">
                <a:ea typeface="Comic Sans MS"/>
                <a:cs typeface="Comic Sans MS"/>
                <a:sym typeface="Comic Sans MS"/>
              </a:rPr>
              <a:t>P53</a:t>
            </a:r>
            <a:endParaRPr dirty="0"/>
          </a:p>
          <a:p>
            <a:pPr marL="685800" marR="0" lvl="0" indent="-533400" algn="l" rtl="0">
              <a:lnSpc>
                <a:spcPct val="100000"/>
              </a:lnSpc>
              <a:spcBef>
                <a:spcPts val="1700"/>
              </a:spcBef>
              <a:spcAft>
                <a:spcPts val="0"/>
              </a:spcAft>
              <a:buClr>
                <a:schemeClr val="tx1"/>
              </a:buClr>
              <a:buSzPts val="2079"/>
              <a:buFont typeface="Wingdings" panose="05000000000000000000" pitchFamily="2" charset="2"/>
              <a:buChar char="ü"/>
            </a:pPr>
            <a:r>
              <a:rPr lang="en-US" sz="2700" b="0" i="0" u="none" dirty="0">
                <a:ea typeface="Comic Sans MS"/>
                <a:cs typeface="Comic Sans MS"/>
                <a:sym typeface="Comic Sans MS"/>
              </a:rPr>
              <a:t>Stop the cycle</a:t>
            </a:r>
            <a:endParaRPr dirty="0"/>
          </a:p>
          <a:p>
            <a:pPr marL="685800" marR="0" lvl="0" indent="-533400" algn="l" rtl="0">
              <a:lnSpc>
                <a:spcPct val="100000"/>
              </a:lnSpc>
              <a:spcBef>
                <a:spcPts val="1700"/>
              </a:spcBef>
              <a:spcAft>
                <a:spcPts val="0"/>
              </a:spcAft>
              <a:buClr>
                <a:schemeClr val="tx1"/>
              </a:buClr>
              <a:buSzPts val="2079"/>
              <a:buFont typeface="Wingdings" panose="05000000000000000000" pitchFamily="2" charset="2"/>
              <a:buChar char="ü"/>
            </a:pPr>
            <a:r>
              <a:rPr lang="tr-TR" sz="2700" dirty="0">
                <a:ea typeface="Comic Sans MS"/>
                <a:cs typeface="Comic Sans MS"/>
                <a:sym typeface="Comic Sans MS"/>
              </a:rPr>
              <a:t>A</a:t>
            </a:r>
            <a:r>
              <a:rPr lang="en-US" sz="2700" b="0" i="0" u="none" dirty="0" err="1">
                <a:ea typeface="Comic Sans MS"/>
                <a:cs typeface="Comic Sans MS"/>
                <a:sym typeface="Comic Sans MS"/>
              </a:rPr>
              <a:t>poptosis</a:t>
            </a:r>
            <a:endParaRPr dirty="0"/>
          </a:p>
        </p:txBody>
      </p:sp>
      <p:sp>
        <p:nvSpPr>
          <p:cNvPr id="191" name="Google Shape;191;p38"/>
          <p:cNvSpPr txBox="1"/>
          <p:nvPr/>
        </p:nvSpPr>
        <p:spPr>
          <a:xfrm>
            <a:off x="202681" y="1031875"/>
            <a:ext cx="5867919" cy="133343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C00000"/>
              </a:buClr>
              <a:buSzPts val="4400"/>
              <a:buFont typeface="Radley"/>
              <a:buNone/>
            </a:pPr>
            <a:r>
              <a:rPr lang="en-US" sz="3600" b="1" i="0" u="none" dirty="0">
                <a:ea typeface="Radley"/>
                <a:cs typeface="Radley"/>
                <a:sym typeface="Radley"/>
              </a:rPr>
              <a:t>If there is an unrepairable damage???</a:t>
            </a:r>
            <a:endParaRPr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9"/>
          <p:cNvSpPr txBox="1">
            <a:spLocks noGrp="1"/>
          </p:cNvSpPr>
          <p:nvPr>
            <p:ph type="body" idx="4294967295"/>
          </p:nvPr>
        </p:nvSpPr>
        <p:spPr>
          <a:xfrm>
            <a:off x="385762" y="1009650"/>
            <a:ext cx="9388475" cy="5600700"/>
          </a:xfrm>
          <a:prstGeom prst="rect">
            <a:avLst/>
          </a:prstGeom>
          <a:noFill/>
          <a:ln>
            <a:noFill/>
          </a:ln>
        </p:spPr>
        <p:txBody>
          <a:bodyPr spcFirstLastPara="1" wrap="square" lIns="91425" tIns="45700" rIns="91425" bIns="45700" anchor="ctr" anchorCtr="0">
            <a:noAutofit/>
          </a:bodyPr>
          <a:lstStyle/>
          <a:p>
            <a:pPr marL="152400" indent="0">
              <a:lnSpc>
                <a:spcPct val="80000"/>
              </a:lnSpc>
              <a:spcBef>
                <a:spcPts val="1700"/>
              </a:spcBef>
              <a:spcAft>
                <a:spcPts val="0"/>
              </a:spcAft>
              <a:buClr>
                <a:schemeClr val="tx1"/>
              </a:buClr>
              <a:buSzPts val="2002"/>
              <a:buNone/>
            </a:pPr>
            <a:r>
              <a:rPr lang="tr-TR" sz="2600" b="1" i="0" u="none" dirty="0">
                <a:ea typeface="Comic Sans MS"/>
                <a:cs typeface="Comic Sans MS"/>
                <a:sym typeface="Comic Sans MS"/>
              </a:rPr>
              <a:t>M</a:t>
            </a:r>
            <a:r>
              <a:rPr lang="en-US" sz="2600" b="1" i="0" u="none" dirty="0" err="1">
                <a:ea typeface="Comic Sans MS"/>
                <a:cs typeface="Comic Sans MS"/>
                <a:sym typeface="Comic Sans MS"/>
              </a:rPr>
              <a:t>utant</a:t>
            </a:r>
            <a:r>
              <a:rPr lang="en-US" sz="2600" b="1" i="0" u="none" dirty="0">
                <a:ea typeface="Comic Sans MS"/>
                <a:cs typeface="Comic Sans MS"/>
                <a:sym typeface="Comic Sans MS"/>
              </a:rPr>
              <a:t> p53 protein </a:t>
            </a:r>
            <a:r>
              <a:rPr lang="en-US" sz="2600" b="0" i="0" u="none" dirty="0">
                <a:ea typeface="Comic Sans MS"/>
                <a:cs typeface="Comic Sans MS"/>
                <a:sym typeface="Comic Sans MS"/>
              </a:rPr>
              <a:t>plays a role in many cancer types</a:t>
            </a:r>
            <a:endParaRPr dirty="0"/>
          </a:p>
          <a:p>
            <a:pPr marL="152400" marR="0" lvl="0" indent="0" algn="l" rtl="0">
              <a:lnSpc>
                <a:spcPct val="80000"/>
              </a:lnSpc>
              <a:spcBef>
                <a:spcPts val="1700"/>
              </a:spcBef>
              <a:spcAft>
                <a:spcPts val="0"/>
              </a:spcAft>
              <a:buClr>
                <a:schemeClr val="tx1"/>
              </a:buClr>
              <a:buSzPts val="2002"/>
              <a:buNone/>
            </a:pPr>
            <a:r>
              <a:rPr lang="en-US" sz="2600" b="0" i="0" u="none" dirty="0">
                <a:ea typeface="Comic Sans MS"/>
                <a:cs typeface="Comic Sans MS"/>
                <a:sym typeface="Comic Sans MS"/>
              </a:rPr>
              <a:t>As a result;</a:t>
            </a:r>
            <a:endParaRPr dirty="0"/>
          </a:p>
          <a:p>
            <a:pPr marL="685800" indent="-533400">
              <a:lnSpc>
                <a:spcPct val="80000"/>
              </a:lnSpc>
              <a:spcBef>
                <a:spcPts val="1700"/>
              </a:spcBef>
              <a:spcAft>
                <a:spcPts val="0"/>
              </a:spcAft>
              <a:buClr>
                <a:schemeClr val="tx1"/>
              </a:buClr>
              <a:buSzPts val="2002"/>
              <a:buFont typeface="Wingdings" panose="05000000000000000000" pitchFamily="2" charset="2"/>
              <a:buChar char="ü"/>
            </a:pPr>
            <a:r>
              <a:rPr lang="en-US" sz="2600" b="0" i="0" u="none" dirty="0">
                <a:ea typeface="Comic Sans MS"/>
                <a:cs typeface="Comic Sans MS"/>
                <a:sym typeface="Comic Sans MS"/>
              </a:rPr>
              <a:t>If P53 loses function ...</a:t>
            </a:r>
            <a:endParaRPr dirty="0"/>
          </a:p>
          <a:p>
            <a:pPr marL="1130296" lvl="1" indent="-533400">
              <a:lnSpc>
                <a:spcPct val="80000"/>
              </a:lnSpc>
              <a:spcBef>
                <a:spcPts val="1700"/>
              </a:spcBef>
              <a:spcAft>
                <a:spcPts val="0"/>
              </a:spcAft>
              <a:buClr>
                <a:schemeClr val="tx1"/>
              </a:buClr>
              <a:buSzPts val="2002"/>
              <a:buFont typeface="Wingdings" panose="05000000000000000000" pitchFamily="2" charset="2"/>
              <a:buChar char="ü"/>
            </a:pPr>
            <a:r>
              <a:rPr lang="en-US" sz="2378" b="0" i="0" u="none" dirty="0">
                <a:ea typeface="Comic Sans MS"/>
                <a:cs typeface="Comic Sans MS"/>
                <a:sym typeface="Comic Sans MS"/>
              </a:rPr>
              <a:t>Damaged DNA is </a:t>
            </a:r>
            <a:r>
              <a:rPr lang="en-US" sz="2378" b="0" i="0" u="sng" dirty="0">
                <a:ea typeface="Comic Sans MS"/>
                <a:cs typeface="Comic Sans MS"/>
                <a:sym typeface="Comic Sans MS"/>
              </a:rPr>
              <a:t>unstoppable</a:t>
            </a:r>
            <a:r>
              <a:rPr lang="en-US" sz="2378" b="0" i="0" u="none" dirty="0">
                <a:ea typeface="Comic Sans MS"/>
                <a:cs typeface="Comic Sans MS"/>
                <a:sym typeface="Comic Sans MS"/>
              </a:rPr>
              <a:t> in G1  and replicates in S phase.</a:t>
            </a:r>
            <a:endParaRPr dirty="0"/>
          </a:p>
          <a:p>
            <a:pPr marL="1130296" lvl="1" indent="-533400">
              <a:lnSpc>
                <a:spcPct val="80000"/>
              </a:lnSpc>
              <a:spcBef>
                <a:spcPts val="1700"/>
              </a:spcBef>
              <a:spcAft>
                <a:spcPts val="0"/>
              </a:spcAft>
              <a:buClr>
                <a:schemeClr val="tx1"/>
              </a:buClr>
              <a:buSzPts val="2002"/>
              <a:buFont typeface="Wingdings" panose="05000000000000000000" pitchFamily="2" charset="2"/>
              <a:buChar char="ü"/>
            </a:pPr>
            <a:r>
              <a:rPr lang="en-US" sz="2378" b="0" i="0" u="none" dirty="0">
                <a:ea typeface="Comic Sans MS"/>
                <a:cs typeface="Comic Sans MS"/>
                <a:sym typeface="Comic Sans MS"/>
              </a:rPr>
              <a:t>The inheritance of damaged DNA leads to an </a:t>
            </a:r>
            <a:r>
              <a:rPr lang="en-US" sz="2378" b="0" i="0" u="none" dirty="0">
                <a:solidFill>
                  <a:srgbClr val="C00000"/>
                </a:solidFill>
                <a:ea typeface="Comic Sans MS"/>
                <a:cs typeface="Comic Sans MS"/>
                <a:sym typeface="Comic Sans MS"/>
              </a:rPr>
              <a:t>increase in the frequency of mutation </a:t>
            </a:r>
            <a:r>
              <a:rPr lang="en-US" sz="2378" b="0" i="0" u="none" dirty="0">
                <a:ea typeface="Comic Sans MS"/>
                <a:cs typeface="Comic Sans MS"/>
                <a:sym typeface="Comic Sans MS"/>
              </a:rPr>
              <a:t>and </a:t>
            </a:r>
            <a:r>
              <a:rPr lang="en-US" sz="2378" b="0" i="0" u="none" dirty="0">
                <a:solidFill>
                  <a:srgbClr val="C00000"/>
                </a:solidFill>
                <a:ea typeface="Comic Sans MS"/>
                <a:cs typeface="Comic Sans MS"/>
                <a:sym typeface="Comic Sans MS"/>
              </a:rPr>
              <a:t>the general instability of the cell genome </a:t>
            </a:r>
            <a:r>
              <a:rPr lang="en-US" sz="2378" b="0" i="0" u="none" dirty="0">
                <a:ea typeface="Comic Sans MS"/>
                <a:cs typeface="Comic Sans MS"/>
                <a:sym typeface="Comic Sans MS"/>
              </a:rPr>
              <a:t>that accompanies cancer development.</a:t>
            </a:r>
          </a:p>
          <a:p>
            <a:pPr marL="1130296" lvl="1" indent="-533400">
              <a:lnSpc>
                <a:spcPct val="80000"/>
              </a:lnSpc>
              <a:spcBef>
                <a:spcPts val="1700"/>
              </a:spcBef>
              <a:spcAft>
                <a:spcPts val="0"/>
              </a:spcAft>
              <a:buClr>
                <a:schemeClr val="tx1"/>
              </a:buClr>
              <a:buSzPts val="2002"/>
              <a:buFont typeface="Wingdings" panose="05000000000000000000" pitchFamily="2" charset="2"/>
              <a:buChar char="ü"/>
            </a:pPr>
            <a:r>
              <a:rPr lang="en-US" sz="2378" b="0" dirty="0">
                <a:sym typeface="Comic Sans MS"/>
              </a:rPr>
              <a:t>P53 mutant individuals develop different types of cancer through out their life cycle.</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E2077E69-B737-8E49-9F96-546B3B1D8628}"/>
              </a:ext>
            </a:extLst>
          </p:cNvPr>
          <p:cNvPicPr>
            <a:picLocks noChangeAspect="1"/>
          </p:cNvPicPr>
          <p:nvPr/>
        </p:nvPicPr>
        <p:blipFill>
          <a:blip r:embed="rId2"/>
          <a:stretch>
            <a:fillRect/>
          </a:stretch>
        </p:blipFill>
        <p:spPr>
          <a:xfrm>
            <a:off x="946296" y="2683803"/>
            <a:ext cx="8267405" cy="2252393"/>
          </a:xfrm>
          <a:prstGeom prst="rect">
            <a:avLst/>
          </a:prstGeom>
        </p:spPr>
      </p:pic>
      <p:sp>
        <p:nvSpPr>
          <p:cNvPr id="4" name="TextBox 3">
            <a:extLst>
              <a:ext uri="{FF2B5EF4-FFF2-40B4-BE49-F238E27FC236}">
                <a16:creationId xmlns:a16="http://schemas.microsoft.com/office/drawing/2014/main" id="{EC5EB7C2-5E34-CB4A-A92C-DE111AFF5796}"/>
              </a:ext>
            </a:extLst>
          </p:cNvPr>
          <p:cNvSpPr txBox="1"/>
          <p:nvPr/>
        </p:nvSpPr>
        <p:spPr>
          <a:xfrm>
            <a:off x="1425067" y="1468163"/>
            <a:ext cx="7309861" cy="769441"/>
          </a:xfrm>
          <a:prstGeom prst="rect">
            <a:avLst/>
          </a:prstGeom>
          <a:noFill/>
        </p:spPr>
        <p:txBody>
          <a:bodyPr wrap="square" rtlCol="0">
            <a:spAutoFit/>
          </a:bodyPr>
          <a:lstStyle/>
          <a:p>
            <a:pPr algn="ctr"/>
            <a:r>
              <a:rPr lang="tr-TR" sz="4400" b="1" dirty="0">
                <a:solidFill>
                  <a:srgbClr val="FF0000"/>
                </a:solidFill>
              </a:rPr>
              <a:t>YOU HAVE A HOMEWORK!</a:t>
            </a:r>
          </a:p>
        </p:txBody>
      </p:sp>
    </p:spTree>
    <p:extLst>
      <p:ext uri="{BB962C8B-B14F-4D97-AF65-F5344CB8AC3E}">
        <p14:creationId xmlns:p14="http://schemas.microsoft.com/office/powerpoint/2010/main" val="3233257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42"/>
          <p:cNvSpPr txBox="1">
            <a:spLocks noGrp="1"/>
          </p:cNvSpPr>
          <p:nvPr>
            <p:ph idx="1"/>
          </p:nvPr>
        </p:nvSpPr>
        <p:spPr>
          <a:xfrm>
            <a:off x="806580" y="2388712"/>
            <a:ext cx="2123233" cy="717550"/>
          </a:xfrm>
          <a:prstGeom prst="rect">
            <a:avLst/>
          </a:prstGeom>
          <a:noFill/>
          <a:ln>
            <a:noFill/>
          </a:ln>
        </p:spPr>
        <p:txBody>
          <a:bodyPr spcFirstLastPara="1" wrap="square" lIns="91425" tIns="45700" rIns="91425" bIns="45700" anchor="ctr" anchorCtr="0">
            <a:noAutofit/>
          </a:bodyPr>
          <a:lstStyle/>
          <a:p>
            <a:pPr marL="152400" marR="0" lvl="0" indent="0" algn="l" rtl="0">
              <a:lnSpc>
                <a:spcPct val="100000"/>
              </a:lnSpc>
              <a:spcBef>
                <a:spcPts val="0"/>
              </a:spcBef>
              <a:spcAft>
                <a:spcPts val="0"/>
              </a:spcAft>
              <a:buClr>
                <a:srgbClr val="000000"/>
              </a:buClr>
              <a:buSzPts val="2464"/>
              <a:buNone/>
            </a:pPr>
            <a:r>
              <a:rPr lang="en-US" sz="3200" b="1" i="0" u="none" dirty="0">
                <a:ea typeface="Radley"/>
                <a:cs typeface="Radley"/>
                <a:sym typeface="Radley"/>
              </a:rPr>
              <a:t>16 hours:</a:t>
            </a:r>
            <a:endParaRPr dirty="0"/>
          </a:p>
        </p:txBody>
      </p:sp>
      <p:graphicFrame>
        <p:nvGraphicFramePr>
          <p:cNvPr id="213" name="Google Shape;213;p42"/>
          <p:cNvGraphicFramePr/>
          <p:nvPr>
            <p:extLst>
              <p:ext uri="{D42A27DB-BD31-4B8C-83A1-F6EECF244321}">
                <p14:modId xmlns:p14="http://schemas.microsoft.com/office/powerpoint/2010/main" val="4218486062"/>
              </p:ext>
            </p:extLst>
          </p:nvPr>
        </p:nvGraphicFramePr>
        <p:xfrm>
          <a:off x="1206241" y="3184849"/>
          <a:ext cx="6853200" cy="1716075"/>
        </p:xfrm>
        <a:graphic>
          <a:graphicData uri="http://schemas.openxmlformats.org/drawingml/2006/table">
            <a:tbl>
              <a:tblPr>
                <a:noFill/>
                <a:tableStyleId>{49E5E419-618A-4888-93D3-82DB2235D83F}</a:tableStyleId>
              </a:tblPr>
              <a:tblGrid>
                <a:gridCol w="1773225">
                  <a:extLst>
                    <a:ext uri="{9D8B030D-6E8A-4147-A177-3AD203B41FA5}">
                      <a16:colId xmlns:a16="http://schemas.microsoft.com/office/drawing/2014/main" val="20000"/>
                    </a:ext>
                  </a:extLst>
                </a:gridCol>
                <a:gridCol w="1693850">
                  <a:extLst>
                    <a:ext uri="{9D8B030D-6E8A-4147-A177-3AD203B41FA5}">
                      <a16:colId xmlns:a16="http://schemas.microsoft.com/office/drawing/2014/main" val="20001"/>
                    </a:ext>
                  </a:extLst>
                </a:gridCol>
                <a:gridCol w="1692275">
                  <a:extLst>
                    <a:ext uri="{9D8B030D-6E8A-4147-A177-3AD203B41FA5}">
                      <a16:colId xmlns:a16="http://schemas.microsoft.com/office/drawing/2014/main" val="20002"/>
                    </a:ext>
                  </a:extLst>
                </a:gridCol>
                <a:gridCol w="1693850">
                  <a:extLst>
                    <a:ext uri="{9D8B030D-6E8A-4147-A177-3AD203B41FA5}">
                      <a16:colId xmlns:a16="http://schemas.microsoft.com/office/drawing/2014/main" val="20003"/>
                    </a:ext>
                  </a:extLst>
                </a:gridCol>
              </a:tblGrid>
              <a:tr h="571500">
                <a:tc gridSpan="3">
                  <a:txBody>
                    <a:bodyPr/>
                    <a:lstStyle/>
                    <a:p>
                      <a:pPr marL="0" marR="0" lvl="0" indent="0" algn="ctr" rtl="0">
                        <a:lnSpc>
                          <a:spcPct val="100000"/>
                        </a:lnSpc>
                        <a:spcBef>
                          <a:spcPts val="0"/>
                        </a:spcBef>
                        <a:spcAft>
                          <a:spcPts val="0"/>
                        </a:spcAft>
                        <a:buClr>
                          <a:srgbClr val="EEEEEE"/>
                        </a:buClr>
                        <a:buSzPts val="2200"/>
                        <a:buFont typeface="Radley"/>
                        <a:buNone/>
                      </a:pPr>
                      <a:r>
                        <a:rPr lang="en-US" sz="2200" b="1" dirty="0">
                          <a:solidFill>
                            <a:srgbClr val="EEEEEE"/>
                          </a:solidFill>
                          <a:latin typeface="Radley"/>
                          <a:ea typeface="Radley"/>
                          <a:cs typeface="Radley"/>
                          <a:sym typeface="Radley"/>
                        </a:rPr>
                        <a:t>INTERPHASE</a:t>
                      </a:r>
                      <a:endParaRPr dirty="0"/>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hMerge="1">
                  <a:txBody>
                    <a:bodyPr/>
                    <a:lstStyle/>
                    <a:p>
                      <a:endParaRPr lang="tr-TR"/>
                    </a:p>
                  </a:txBody>
                  <a:tcPr/>
                </a:tc>
                <a:tc hMerge="1">
                  <a:txBody>
                    <a:bodyPr/>
                    <a:lstStyle/>
                    <a:p>
                      <a:endParaRPr lang="tr-TR"/>
                    </a:p>
                  </a:txBody>
                  <a:tcPr/>
                </a:tc>
                <a:tc>
                  <a:txBody>
                    <a:bodyPr/>
                    <a:lstStyle/>
                    <a:p>
                      <a:pPr marL="0" marR="0" lvl="0" indent="0" algn="ctr" rtl="0">
                        <a:lnSpc>
                          <a:spcPct val="100000"/>
                        </a:lnSpc>
                        <a:spcBef>
                          <a:spcPts val="0"/>
                        </a:spcBef>
                        <a:spcAft>
                          <a:spcPts val="0"/>
                        </a:spcAft>
                        <a:buClr>
                          <a:srgbClr val="EEEEEE"/>
                        </a:buClr>
                        <a:buSzPts val="2200"/>
                        <a:buFont typeface="Radley"/>
                        <a:buNone/>
                      </a:pPr>
                      <a:r>
                        <a:rPr lang="en-US" sz="2200" b="1">
                          <a:solidFill>
                            <a:srgbClr val="EEEEEE"/>
                          </a:solidFill>
                          <a:latin typeface="Radley"/>
                          <a:ea typeface="Radley"/>
                          <a:cs typeface="Radley"/>
                          <a:sym typeface="Radley"/>
                        </a:rPr>
                        <a:t>MITOSIS</a:t>
                      </a:r>
                      <a:endParaRPr/>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573075">
                <a:tc>
                  <a:txBody>
                    <a:bodyPr/>
                    <a:lstStyle/>
                    <a:p>
                      <a:pPr marL="0" marR="0" lvl="0" indent="0" algn="ctr" rtl="0">
                        <a:lnSpc>
                          <a:spcPct val="100000"/>
                        </a:lnSpc>
                        <a:spcBef>
                          <a:spcPts val="0"/>
                        </a:spcBef>
                        <a:spcAft>
                          <a:spcPts val="0"/>
                        </a:spcAft>
                        <a:buClr>
                          <a:srgbClr val="262673"/>
                        </a:buClr>
                        <a:buSzPts val="2400"/>
                        <a:buFont typeface="Radley"/>
                        <a:buNone/>
                      </a:pPr>
                      <a:r>
                        <a:rPr lang="en-US" sz="2400" b="1" i="0" u="none" strike="noStrike" cap="none">
                          <a:solidFill>
                            <a:srgbClr val="262673"/>
                          </a:solidFill>
                          <a:latin typeface="Radley"/>
                          <a:ea typeface="Radley"/>
                          <a:cs typeface="Radley"/>
                          <a:sym typeface="Radley"/>
                        </a:rPr>
                        <a:t>G1</a:t>
                      </a:r>
                      <a:endParaRPr/>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BCBCB"/>
                    </a:solidFill>
                  </a:tcPr>
                </a:tc>
                <a:tc>
                  <a:txBody>
                    <a:bodyPr/>
                    <a:lstStyle/>
                    <a:p>
                      <a:pPr marL="0" marR="0" lvl="0" indent="0" algn="ctr" rtl="0">
                        <a:lnSpc>
                          <a:spcPct val="100000"/>
                        </a:lnSpc>
                        <a:spcBef>
                          <a:spcPts val="0"/>
                        </a:spcBef>
                        <a:spcAft>
                          <a:spcPts val="0"/>
                        </a:spcAft>
                        <a:buClr>
                          <a:srgbClr val="262673"/>
                        </a:buClr>
                        <a:buSzPts val="2400"/>
                        <a:buFont typeface="Radley"/>
                        <a:buNone/>
                      </a:pPr>
                      <a:r>
                        <a:rPr lang="en-US" sz="2400" b="1" i="0" u="none" strike="noStrike" cap="none">
                          <a:solidFill>
                            <a:srgbClr val="262673"/>
                          </a:solidFill>
                          <a:latin typeface="Radley"/>
                          <a:ea typeface="Radley"/>
                          <a:cs typeface="Radley"/>
                          <a:sym typeface="Radley"/>
                        </a:rPr>
                        <a:t>S</a:t>
                      </a:r>
                      <a:endParaRPr/>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BCBCB"/>
                    </a:solidFill>
                  </a:tcPr>
                </a:tc>
                <a:tc>
                  <a:txBody>
                    <a:bodyPr/>
                    <a:lstStyle/>
                    <a:p>
                      <a:pPr marL="0" marR="0" lvl="0" indent="0" algn="ctr" rtl="0">
                        <a:lnSpc>
                          <a:spcPct val="100000"/>
                        </a:lnSpc>
                        <a:spcBef>
                          <a:spcPts val="0"/>
                        </a:spcBef>
                        <a:spcAft>
                          <a:spcPts val="0"/>
                        </a:spcAft>
                        <a:buClr>
                          <a:srgbClr val="262673"/>
                        </a:buClr>
                        <a:buSzPts val="2400"/>
                        <a:buFont typeface="Radley"/>
                        <a:buNone/>
                      </a:pPr>
                      <a:r>
                        <a:rPr lang="en-US" sz="2400" b="1" i="0" u="none" strike="noStrike" cap="none">
                          <a:solidFill>
                            <a:srgbClr val="262673"/>
                          </a:solidFill>
                          <a:latin typeface="Radley"/>
                          <a:ea typeface="Radley"/>
                          <a:cs typeface="Radley"/>
                          <a:sym typeface="Radley"/>
                        </a:rPr>
                        <a:t>G2</a:t>
                      </a:r>
                      <a:endParaRPr/>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BCBCB"/>
                    </a:solidFill>
                  </a:tcPr>
                </a:tc>
                <a:tc>
                  <a:txBody>
                    <a:bodyPr/>
                    <a:lstStyle/>
                    <a:p>
                      <a:pPr marL="0" marR="0" lvl="0" indent="0" algn="ctr" rtl="0">
                        <a:lnSpc>
                          <a:spcPct val="100000"/>
                        </a:lnSpc>
                        <a:spcBef>
                          <a:spcPts val="0"/>
                        </a:spcBef>
                        <a:spcAft>
                          <a:spcPts val="0"/>
                        </a:spcAft>
                        <a:buClr>
                          <a:srgbClr val="262673"/>
                        </a:buClr>
                        <a:buSzPts val="2400"/>
                        <a:buFont typeface="Radley"/>
                        <a:buNone/>
                      </a:pPr>
                      <a:r>
                        <a:rPr lang="en-US" sz="2400" b="1" i="0" u="none" strike="noStrike" cap="none">
                          <a:solidFill>
                            <a:srgbClr val="262673"/>
                          </a:solidFill>
                          <a:latin typeface="Radley"/>
                          <a:ea typeface="Radley"/>
                          <a:cs typeface="Radley"/>
                          <a:sym typeface="Radley"/>
                        </a:rPr>
                        <a:t>M</a:t>
                      </a:r>
                      <a:endParaRPr/>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BCBCB"/>
                    </a:solidFill>
                  </a:tcPr>
                </a:tc>
                <a:extLst>
                  <a:ext uri="{0D108BD9-81ED-4DB2-BD59-A6C34878D82A}">
                    <a16:rowId xmlns:a16="http://schemas.microsoft.com/office/drawing/2014/main" val="10001"/>
                  </a:ext>
                </a:extLst>
              </a:tr>
              <a:tr h="571500">
                <a:tc>
                  <a:txBody>
                    <a:bodyPr/>
                    <a:lstStyle/>
                    <a:p>
                      <a:pPr marL="0" marR="0" lvl="0" indent="0" algn="ctr" rtl="0">
                        <a:lnSpc>
                          <a:spcPct val="100000"/>
                        </a:lnSpc>
                        <a:spcBef>
                          <a:spcPts val="0"/>
                        </a:spcBef>
                        <a:spcAft>
                          <a:spcPts val="0"/>
                        </a:spcAft>
                        <a:buClr>
                          <a:srgbClr val="262673"/>
                        </a:buClr>
                        <a:buSzPts val="2400"/>
                        <a:buFont typeface="Radley"/>
                        <a:buNone/>
                      </a:pPr>
                      <a:r>
                        <a:rPr lang="en-US" sz="2400" b="1" i="0" u="none" strike="noStrike" cap="none">
                          <a:solidFill>
                            <a:srgbClr val="262673"/>
                          </a:solidFill>
                          <a:latin typeface="Radley"/>
                          <a:ea typeface="Radley"/>
                          <a:cs typeface="Radley"/>
                          <a:sym typeface="Radley"/>
                        </a:rPr>
                        <a:t>5</a:t>
                      </a:r>
                      <a:endParaRPr/>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7E7E7"/>
                    </a:solidFill>
                  </a:tcPr>
                </a:tc>
                <a:tc>
                  <a:txBody>
                    <a:bodyPr/>
                    <a:lstStyle/>
                    <a:p>
                      <a:pPr marL="0" marR="0" lvl="0" indent="0" algn="ctr" rtl="0">
                        <a:lnSpc>
                          <a:spcPct val="100000"/>
                        </a:lnSpc>
                        <a:spcBef>
                          <a:spcPts val="0"/>
                        </a:spcBef>
                        <a:spcAft>
                          <a:spcPts val="0"/>
                        </a:spcAft>
                        <a:buClr>
                          <a:srgbClr val="262673"/>
                        </a:buClr>
                        <a:buSzPts val="2400"/>
                        <a:buFont typeface="Radley"/>
                        <a:buNone/>
                      </a:pPr>
                      <a:r>
                        <a:rPr lang="en-US" sz="2400" b="1" i="0" u="none" strike="noStrike" cap="none">
                          <a:solidFill>
                            <a:srgbClr val="262673"/>
                          </a:solidFill>
                          <a:latin typeface="Radley"/>
                          <a:ea typeface="Radley"/>
                          <a:cs typeface="Radley"/>
                          <a:sym typeface="Radley"/>
                        </a:rPr>
                        <a:t>7</a:t>
                      </a:r>
                      <a:endParaRPr/>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7E7E7"/>
                    </a:solidFill>
                  </a:tcPr>
                </a:tc>
                <a:tc>
                  <a:txBody>
                    <a:bodyPr/>
                    <a:lstStyle/>
                    <a:p>
                      <a:pPr marL="0" marR="0" lvl="0" indent="0" algn="ctr" rtl="0">
                        <a:lnSpc>
                          <a:spcPct val="100000"/>
                        </a:lnSpc>
                        <a:spcBef>
                          <a:spcPts val="0"/>
                        </a:spcBef>
                        <a:spcAft>
                          <a:spcPts val="0"/>
                        </a:spcAft>
                        <a:buClr>
                          <a:srgbClr val="262673"/>
                        </a:buClr>
                        <a:buSzPts val="2400"/>
                        <a:buFont typeface="Radley"/>
                        <a:buNone/>
                      </a:pPr>
                      <a:r>
                        <a:rPr lang="en-US" sz="2400" b="1" i="0" u="none" strike="noStrike" cap="none">
                          <a:solidFill>
                            <a:srgbClr val="262673"/>
                          </a:solidFill>
                          <a:latin typeface="Radley"/>
                          <a:ea typeface="Radley"/>
                          <a:cs typeface="Radley"/>
                          <a:sym typeface="Radley"/>
                        </a:rPr>
                        <a:t>3</a:t>
                      </a:r>
                      <a:endParaRPr/>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7E7E7"/>
                    </a:solidFill>
                  </a:tcPr>
                </a:tc>
                <a:tc>
                  <a:txBody>
                    <a:bodyPr/>
                    <a:lstStyle/>
                    <a:p>
                      <a:pPr marL="0" marR="0" lvl="0" indent="0" algn="ctr" rtl="0">
                        <a:lnSpc>
                          <a:spcPct val="100000"/>
                        </a:lnSpc>
                        <a:spcBef>
                          <a:spcPts val="0"/>
                        </a:spcBef>
                        <a:spcAft>
                          <a:spcPts val="0"/>
                        </a:spcAft>
                        <a:buClr>
                          <a:srgbClr val="262673"/>
                        </a:buClr>
                        <a:buSzPts val="2400"/>
                        <a:buFont typeface="Radley"/>
                        <a:buNone/>
                      </a:pPr>
                      <a:r>
                        <a:rPr lang="en-US" sz="2400" b="1" i="0" u="none" strike="noStrike" cap="none" dirty="0">
                          <a:solidFill>
                            <a:srgbClr val="262673"/>
                          </a:solidFill>
                          <a:latin typeface="Radley"/>
                          <a:ea typeface="Radley"/>
                          <a:cs typeface="Radley"/>
                          <a:sym typeface="Radley"/>
                        </a:rPr>
                        <a:t>1</a:t>
                      </a:r>
                      <a:endParaRPr dirty="0"/>
                    </a:p>
                  </a:txBody>
                  <a:tcPr marL="101600" marR="101600" marT="50800" marB="50800">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E7E7E7"/>
                    </a:solidFill>
                  </a:tcPr>
                </a:tc>
                <a:extLst>
                  <a:ext uri="{0D108BD9-81ED-4DB2-BD59-A6C34878D82A}">
                    <a16:rowId xmlns:a16="http://schemas.microsoft.com/office/drawing/2014/main" val="10002"/>
                  </a:ext>
                </a:extLst>
              </a:tr>
            </a:tbl>
          </a:graphicData>
        </a:graphic>
      </p:graphicFrame>
      <p:sp>
        <p:nvSpPr>
          <p:cNvPr id="214" name="Google Shape;214;p42"/>
          <p:cNvSpPr txBox="1"/>
          <p:nvPr/>
        </p:nvSpPr>
        <p:spPr>
          <a:xfrm>
            <a:off x="3809741" y="5058099"/>
            <a:ext cx="1959000" cy="595200"/>
          </a:xfrm>
          <a:prstGeom prst="rect">
            <a:avLst/>
          </a:prstGeom>
          <a:noFill/>
          <a:ln>
            <a:noFill/>
          </a:ln>
        </p:spPr>
        <p:txBody>
          <a:bodyPr spcFirstLastPara="1" wrap="square" lIns="101575" tIns="50775" rIns="101575" bIns="50775" anchor="t" anchorCtr="0">
            <a:noAutofit/>
          </a:bodyPr>
          <a:lstStyle/>
          <a:p>
            <a:pPr marL="0" marR="0" lvl="0" indent="0" algn="ctr" rtl="0">
              <a:lnSpc>
                <a:spcPct val="100000"/>
              </a:lnSpc>
              <a:spcBef>
                <a:spcPts val="0"/>
              </a:spcBef>
              <a:spcAft>
                <a:spcPts val="0"/>
              </a:spcAft>
              <a:buClr>
                <a:srgbClr val="000000"/>
              </a:buClr>
              <a:buSzPts val="3200"/>
              <a:buFont typeface="Radley"/>
              <a:buNone/>
            </a:pPr>
            <a:r>
              <a:rPr lang="en-US" sz="3200" b="1" i="0" u="none" dirty="0">
                <a:ea typeface="Radley"/>
                <a:cs typeface="Radley"/>
                <a:sym typeface="Radley"/>
              </a:rPr>
              <a:t>Hours…</a:t>
            </a:r>
            <a:endParaRPr dirty="0"/>
          </a:p>
        </p:txBody>
      </p:sp>
      <p:cxnSp>
        <p:nvCxnSpPr>
          <p:cNvPr id="215" name="Google Shape;215;p42"/>
          <p:cNvCxnSpPr/>
          <p:nvPr/>
        </p:nvCxnSpPr>
        <p:spPr>
          <a:xfrm flipH="1">
            <a:off x="5940143" y="4979511"/>
            <a:ext cx="560387" cy="881062"/>
          </a:xfrm>
          <a:prstGeom prst="straightConnector1">
            <a:avLst/>
          </a:prstGeom>
          <a:noFill/>
          <a:ln w="41275" cap="flat" cmpd="sng">
            <a:solidFill>
              <a:schemeClr val="tx1"/>
            </a:solidFill>
            <a:prstDash val="solid"/>
            <a:miter lim="800000"/>
            <a:headEnd type="none" w="med" len="med"/>
            <a:tailEnd type="stealth" w="med" len="med"/>
          </a:ln>
        </p:spPr>
      </p:cxnSp>
      <p:cxnSp>
        <p:nvCxnSpPr>
          <p:cNvPr id="216" name="Google Shape;216;p42"/>
          <p:cNvCxnSpPr/>
          <p:nvPr/>
        </p:nvCxnSpPr>
        <p:spPr>
          <a:xfrm>
            <a:off x="8094403" y="5058099"/>
            <a:ext cx="881062" cy="801687"/>
          </a:xfrm>
          <a:prstGeom prst="straightConnector1">
            <a:avLst/>
          </a:prstGeom>
          <a:noFill/>
          <a:ln w="41275" cap="flat" cmpd="sng">
            <a:solidFill>
              <a:schemeClr val="tx1"/>
            </a:solidFill>
            <a:prstDash val="solid"/>
            <a:miter lim="800000"/>
            <a:headEnd type="none" w="med" len="med"/>
            <a:tailEnd type="stealth" w="med" len="med"/>
          </a:ln>
        </p:spPr>
      </p:cxnSp>
      <p:graphicFrame>
        <p:nvGraphicFramePr>
          <p:cNvPr id="217" name="Google Shape;217;p42"/>
          <p:cNvGraphicFramePr/>
          <p:nvPr>
            <p:extLst>
              <p:ext uri="{D42A27DB-BD31-4B8C-83A1-F6EECF244321}">
                <p14:modId xmlns:p14="http://schemas.microsoft.com/office/powerpoint/2010/main" val="2094269831"/>
              </p:ext>
            </p:extLst>
          </p:nvPr>
        </p:nvGraphicFramePr>
        <p:xfrm>
          <a:off x="5535353" y="5939161"/>
          <a:ext cx="3679800" cy="1144575"/>
        </p:xfrm>
        <a:graphic>
          <a:graphicData uri="http://schemas.openxmlformats.org/drawingml/2006/table">
            <a:tbl>
              <a:tblPr>
                <a:noFill/>
                <a:tableStyleId>{49E5E419-618A-4888-93D3-82DB2235D83F}</a:tableStyleId>
              </a:tblPr>
              <a:tblGrid>
                <a:gridCol w="952500">
                  <a:extLst>
                    <a:ext uri="{9D8B030D-6E8A-4147-A177-3AD203B41FA5}">
                      <a16:colId xmlns:a16="http://schemas.microsoft.com/office/drawing/2014/main" val="20000"/>
                    </a:ext>
                  </a:extLst>
                </a:gridCol>
                <a:gridCol w="909625">
                  <a:extLst>
                    <a:ext uri="{9D8B030D-6E8A-4147-A177-3AD203B41FA5}">
                      <a16:colId xmlns:a16="http://schemas.microsoft.com/office/drawing/2014/main" val="20001"/>
                    </a:ext>
                  </a:extLst>
                </a:gridCol>
                <a:gridCol w="908050">
                  <a:extLst>
                    <a:ext uri="{9D8B030D-6E8A-4147-A177-3AD203B41FA5}">
                      <a16:colId xmlns:a16="http://schemas.microsoft.com/office/drawing/2014/main" val="20002"/>
                    </a:ext>
                  </a:extLst>
                </a:gridCol>
                <a:gridCol w="909625">
                  <a:extLst>
                    <a:ext uri="{9D8B030D-6E8A-4147-A177-3AD203B41FA5}">
                      <a16:colId xmlns:a16="http://schemas.microsoft.com/office/drawing/2014/main" val="20003"/>
                    </a:ext>
                  </a:extLst>
                </a:gridCol>
              </a:tblGrid>
              <a:tr h="573075">
                <a:tc>
                  <a:txBody>
                    <a:bodyPr/>
                    <a:lstStyle/>
                    <a:p>
                      <a:pPr marL="0" marR="0" lvl="0" indent="0" algn="ctr" rtl="0">
                        <a:lnSpc>
                          <a:spcPct val="100000"/>
                        </a:lnSpc>
                        <a:spcBef>
                          <a:spcPts val="0"/>
                        </a:spcBef>
                        <a:spcAft>
                          <a:spcPts val="0"/>
                        </a:spcAft>
                        <a:buClr>
                          <a:schemeClr val="dk1"/>
                        </a:buClr>
                        <a:buSzPts val="2000"/>
                        <a:buFont typeface="Radley"/>
                        <a:buNone/>
                      </a:pPr>
                      <a:r>
                        <a:rPr lang="en-US" sz="2000" b="1" i="0" u="none" strike="noStrike" cap="none">
                          <a:solidFill>
                            <a:schemeClr val="dk1"/>
                          </a:solidFill>
                          <a:latin typeface="Radley"/>
                          <a:ea typeface="Radley"/>
                          <a:cs typeface="Radley"/>
                          <a:sym typeface="Radley"/>
                        </a:rPr>
                        <a:t>Pro</a:t>
                      </a:r>
                      <a:endParaRPr/>
                    </a:p>
                  </a:txBody>
                  <a:tcPr marL="101575" marR="101575" marT="50825" marB="508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chemeClr val="dk1"/>
                        </a:buClr>
                        <a:buSzPts val="2000"/>
                        <a:buFont typeface="Radley"/>
                        <a:buNone/>
                      </a:pPr>
                      <a:r>
                        <a:rPr lang="en-US" sz="2000" b="1" i="0" u="none" strike="noStrike" cap="none">
                          <a:solidFill>
                            <a:schemeClr val="dk1"/>
                          </a:solidFill>
                          <a:latin typeface="Radley"/>
                          <a:ea typeface="Radley"/>
                          <a:cs typeface="Radley"/>
                          <a:sym typeface="Radley"/>
                        </a:rPr>
                        <a:t>Met</a:t>
                      </a:r>
                      <a:endParaRPr/>
                    </a:p>
                  </a:txBody>
                  <a:tcPr marL="101575" marR="101575" marT="50825" marB="508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chemeClr val="dk1"/>
                        </a:buClr>
                        <a:buSzPts val="2000"/>
                        <a:buFont typeface="Radley"/>
                        <a:buNone/>
                      </a:pPr>
                      <a:r>
                        <a:rPr lang="en-US" sz="2000" b="1" i="0" u="none" strike="noStrike" cap="none">
                          <a:solidFill>
                            <a:schemeClr val="dk1"/>
                          </a:solidFill>
                          <a:latin typeface="Radley"/>
                          <a:ea typeface="Radley"/>
                          <a:cs typeface="Radley"/>
                          <a:sym typeface="Radley"/>
                        </a:rPr>
                        <a:t>Ana</a:t>
                      </a:r>
                      <a:endParaRPr/>
                    </a:p>
                  </a:txBody>
                  <a:tcPr marL="101575" marR="101575" marT="50825" marB="508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tc>
                  <a:txBody>
                    <a:bodyPr/>
                    <a:lstStyle/>
                    <a:p>
                      <a:pPr marL="0" marR="0" lvl="0" indent="0" algn="ctr" rtl="0">
                        <a:lnSpc>
                          <a:spcPct val="100000"/>
                        </a:lnSpc>
                        <a:spcBef>
                          <a:spcPts val="0"/>
                        </a:spcBef>
                        <a:spcAft>
                          <a:spcPts val="0"/>
                        </a:spcAft>
                        <a:buClr>
                          <a:schemeClr val="dk1"/>
                        </a:buClr>
                        <a:buSzPts val="2000"/>
                        <a:buFont typeface="Radley"/>
                        <a:buNone/>
                      </a:pPr>
                      <a:r>
                        <a:rPr lang="en-US" sz="2000" b="1" i="0" u="none" strike="noStrike" cap="none">
                          <a:solidFill>
                            <a:schemeClr val="dk1"/>
                          </a:solidFill>
                          <a:latin typeface="Radley"/>
                          <a:ea typeface="Radley"/>
                          <a:cs typeface="Radley"/>
                          <a:sym typeface="Radley"/>
                        </a:rPr>
                        <a:t>Tel</a:t>
                      </a:r>
                      <a:endParaRPr/>
                    </a:p>
                  </a:txBody>
                  <a:tcPr marL="101575" marR="101575" marT="50825" marB="508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571500">
                <a:tc>
                  <a:txBody>
                    <a:bodyPr/>
                    <a:lstStyle/>
                    <a:p>
                      <a:pPr marL="0" marR="0" lvl="0" indent="0" algn="ctr" rtl="0">
                        <a:lnSpc>
                          <a:spcPct val="100000"/>
                        </a:lnSpc>
                        <a:spcBef>
                          <a:spcPts val="0"/>
                        </a:spcBef>
                        <a:spcAft>
                          <a:spcPts val="0"/>
                        </a:spcAft>
                        <a:buClr>
                          <a:srgbClr val="002060"/>
                        </a:buClr>
                        <a:buSzPts val="2400"/>
                        <a:buFont typeface="Radley"/>
                        <a:buNone/>
                      </a:pPr>
                      <a:r>
                        <a:rPr lang="en-US" sz="2400" b="1" i="0" u="none" strike="noStrike" cap="none">
                          <a:solidFill>
                            <a:srgbClr val="002060"/>
                          </a:solidFill>
                          <a:latin typeface="Radley"/>
                          <a:ea typeface="Radley"/>
                          <a:cs typeface="Radley"/>
                          <a:sym typeface="Radley"/>
                        </a:rPr>
                        <a:t>36</a:t>
                      </a:r>
                      <a:endParaRPr/>
                    </a:p>
                  </a:txBody>
                  <a:tcPr marL="101575" marR="101575" marT="50825" marB="508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BCBCB"/>
                    </a:solidFill>
                  </a:tcPr>
                </a:tc>
                <a:tc>
                  <a:txBody>
                    <a:bodyPr/>
                    <a:lstStyle/>
                    <a:p>
                      <a:pPr marL="0" marR="0" lvl="0" indent="0" algn="ctr" rtl="0">
                        <a:lnSpc>
                          <a:spcPct val="100000"/>
                        </a:lnSpc>
                        <a:spcBef>
                          <a:spcPts val="0"/>
                        </a:spcBef>
                        <a:spcAft>
                          <a:spcPts val="0"/>
                        </a:spcAft>
                        <a:buClr>
                          <a:srgbClr val="002060"/>
                        </a:buClr>
                        <a:buSzPts val="2400"/>
                        <a:buFont typeface="Radley"/>
                        <a:buNone/>
                      </a:pPr>
                      <a:r>
                        <a:rPr lang="en-US" sz="2400" b="1" i="0" u="none" strike="noStrike" cap="none">
                          <a:solidFill>
                            <a:srgbClr val="002060"/>
                          </a:solidFill>
                          <a:latin typeface="Radley"/>
                          <a:ea typeface="Radley"/>
                          <a:cs typeface="Radley"/>
                          <a:sym typeface="Radley"/>
                        </a:rPr>
                        <a:t>3</a:t>
                      </a:r>
                      <a:endParaRPr/>
                    </a:p>
                  </a:txBody>
                  <a:tcPr marL="101575" marR="101575" marT="50825" marB="508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BCBCB"/>
                    </a:solidFill>
                  </a:tcPr>
                </a:tc>
                <a:tc>
                  <a:txBody>
                    <a:bodyPr/>
                    <a:lstStyle/>
                    <a:p>
                      <a:pPr marL="0" marR="0" lvl="0" indent="0" algn="ctr" rtl="0">
                        <a:lnSpc>
                          <a:spcPct val="100000"/>
                        </a:lnSpc>
                        <a:spcBef>
                          <a:spcPts val="0"/>
                        </a:spcBef>
                        <a:spcAft>
                          <a:spcPts val="0"/>
                        </a:spcAft>
                        <a:buClr>
                          <a:srgbClr val="002060"/>
                        </a:buClr>
                        <a:buSzPts val="2400"/>
                        <a:buFont typeface="Radley"/>
                        <a:buNone/>
                      </a:pPr>
                      <a:r>
                        <a:rPr lang="en-US" sz="2400" b="1" i="0" u="none" strike="noStrike" cap="none">
                          <a:solidFill>
                            <a:srgbClr val="002060"/>
                          </a:solidFill>
                          <a:latin typeface="Radley"/>
                          <a:ea typeface="Radley"/>
                          <a:cs typeface="Radley"/>
                          <a:sym typeface="Radley"/>
                        </a:rPr>
                        <a:t>3</a:t>
                      </a:r>
                      <a:endParaRPr/>
                    </a:p>
                  </a:txBody>
                  <a:tcPr marL="101575" marR="101575" marT="50825" marB="508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BCBCB"/>
                    </a:solidFill>
                  </a:tcPr>
                </a:tc>
                <a:tc>
                  <a:txBody>
                    <a:bodyPr/>
                    <a:lstStyle/>
                    <a:p>
                      <a:pPr marL="0" marR="0" lvl="0" indent="0" algn="ctr" rtl="0">
                        <a:lnSpc>
                          <a:spcPct val="100000"/>
                        </a:lnSpc>
                        <a:spcBef>
                          <a:spcPts val="0"/>
                        </a:spcBef>
                        <a:spcAft>
                          <a:spcPts val="0"/>
                        </a:spcAft>
                        <a:buClr>
                          <a:srgbClr val="002060"/>
                        </a:buClr>
                        <a:buSzPts val="2400"/>
                        <a:buFont typeface="Radley"/>
                        <a:buNone/>
                      </a:pPr>
                      <a:r>
                        <a:rPr lang="en-US" sz="2400" b="1" i="0" u="none" strike="noStrike" cap="none">
                          <a:solidFill>
                            <a:srgbClr val="002060"/>
                          </a:solidFill>
                          <a:latin typeface="Radley"/>
                          <a:ea typeface="Radley"/>
                          <a:cs typeface="Radley"/>
                          <a:sym typeface="Radley"/>
                        </a:rPr>
                        <a:t>18</a:t>
                      </a:r>
                      <a:endParaRPr/>
                    </a:p>
                  </a:txBody>
                  <a:tcPr marL="101575" marR="101575" marT="50825" marB="508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BCBCB"/>
                    </a:solidFill>
                  </a:tcPr>
                </a:tc>
                <a:extLst>
                  <a:ext uri="{0D108BD9-81ED-4DB2-BD59-A6C34878D82A}">
                    <a16:rowId xmlns:a16="http://schemas.microsoft.com/office/drawing/2014/main" val="10001"/>
                  </a:ext>
                </a:extLst>
              </a:tr>
            </a:tbl>
          </a:graphicData>
        </a:graphic>
      </p:graphicFrame>
      <p:sp>
        <p:nvSpPr>
          <p:cNvPr id="218" name="Google Shape;218;p42"/>
          <p:cNvSpPr txBox="1"/>
          <p:nvPr/>
        </p:nvSpPr>
        <p:spPr>
          <a:xfrm>
            <a:off x="6684703" y="6978974"/>
            <a:ext cx="2187575" cy="595312"/>
          </a:xfrm>
          <a:prstGeom prst="rect">
            <a:avLst/>
          </a:prstGeom>
          <a:noFill/>
          <a:ln>
            <a:noFill/>
          </a:ln>
        </p:spPr>
        <p:txBody>
          <a:bodyPr spcFirstLastPara="1" wrap="square" lIns="101575" tIns="50775" rIns="101575" bIns="50775" anchor="t" anchorCtr="0">
            <a:noAutofit/>
          </a:bodyPr>
          <a:lstStyle/>
          <a:p>
            <a:pPr marL="0" marR="0" lvl="0" indent="0" algn="ctr" rtl="0">
              <a:lnSpc>
                <a:spcPct val="100000"/>
              </a:lnSpc>
              <a:spcBef>
                <a:spcPts val="0"/>
              </a:spcBef>
              <a:spcAft>
                <a:spcPts val="0"/>
              </a:spcAft>
              <a:buClr>
                <a:srgbClr val="000000"/>
              </a:buClr>
              <a:buSzPts val="3200"/>
              <a:buFont typeface="Radley"/>
              <a:buNone/>
            </a:pPr>
            <a:r>
              <a:rPr lang="en-US" sz="3200" b="1" i="0" u="none">
                <a:ea typeface="Radley"/>
                <a:cs typeface="Radley"/>
                <a:sym typeface="Radley"/>
              </a:rPr>
              <a:t>minutes…</a:t>
            </a:r>
            <a:endParaRPr/>
          </a:p>
        </p:txBody>
      </p:sp>
      <p:sp>
        <p:nvSpPr>
          <p:cNvPr id="219" name="Google Shape;219;p42"/>
          <p:cNvSpPr txBox="1"/>
          <p:nvPr/>
        </p:nvSpPr>
        <p:spPr>
          <a:xfrm>
            <a:off x="2655446" y="441649"/>
            <a:ext cx="4267589" cy="1144574"/>
          </a:xfrm>
          <a:prstGeom prst="rect">
            <a:avLst/>
          </a:prstGeom>
          <a:noFill/>
          <a:ln>
            <a:noFill/>
          </a:ln>
        </p:spPr>
        <p:txBody>
          <a:bodyPr spcFirstLastPara="1" wrap="square" lIns="101575" tIns="50775" rIns="101575" bIns="50775" anchor="t" anchorCtr="0">
            <a:noAutofit/>
          </a:bodyPr>
          <a:lstStyle/>
          <a:p>
            <a:pPr marL="0" marR="0" lvl="0" indent="0" algn="ctr" rtl="0">
              <a:lnSpc>
                <a:spcPct val="100000"/>
              </a:lnSpc>
              <a:spcBef>
                <a:spcPts val="0"/>
              </a:spcBef>
              <a:spcAft>
                <a:spcPts val="0"/>
              </a:spcAft>
              <a:buClr>
                <a:srgbClr val="002060"/>
              </a:buClr>
              <a:buSzPts val="4000"/>
              <a:buFont typeface="Comic Sans MS"/>
              <a:buNone/>
            </a:pPr>
            <a:r>
              <a:rPr lang="en-US" sz="8000" b="1" i="0" u="none" dirty="0">
                <a:ea typeface="Comic Sans MS"/>
                <a:cs typeface="Comic Sans MS"/>
                <a:sym typeface="Comic Sans MS"/>
              </a:rPr>
              <a:t>MITOSIS</a:t>
            </a:r>
            <a:endParaRPr lang="en-US"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DDA8D6-A414-2B47-BAB3-3484CE555F65}"/>
              </a:ext>
            </a:extLst>
          </p:cNvPr>
          <p:cNvSpPr txBox="1"/>
          <p:nvPr/>
        </p:nvSpPr>
        <p:spPr>
          <a:xfrm>
            <a:off x="0" y="0"/>
            <a:ext cx="10273004" cy="3883051"/>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US" dirty="0"/>
              <a:t>Every living thing contains a genetic material. </a:t>
            </a:r>
          </a:p>
          <a:p>
            <a:pPr marL="285750" indent="-285750">
              <a:lnSpc>
                <a:spcPct val="200000"/>
              </a:lnSpc>
              <a:buFont typeface="Arial" panose="020B0604020202020204" pitchFamily="34" charset="0"/>
              <a:buChar char="•"/>
            </a:pPr>
            <a:r>
              <a:rPr lang="en-US" dirty="0"/>
              <a:t>DNA has an underlying linear structure possessing segments called </a:t>
            </a:r>
            <a:r>
              <a:rPr lang="en-US" b="1" dirty="0">
                <a:solidFill>
                  <a:schemeClr val="accent1"/>
                </a:solidFill>
              </a:rPr>
              <a:t>genes</a:t>
            </a:r>
            <a:r>
              <a:rPr lang="en-US" dirty="0"/>
              <a:t>, </a:t>
            </a:r>
          </a:p>
          <a:p>
            <a:pPr marL="285750" indent="-285750">
              <a:lnSpc>
                <a:spcPct val="200000"/>
              </a:lnSpc>
              <a:buFont typeface="Arial" panose="020B0604020202020204" pitchFamily="34" charset="0"/>
              <a:buChar char="•"/>
            </a:pPr>
            <a:r>
              <a:rPr lang="en-US" dirty="0"/>
              <a:t>Genes direct the metabolic activities of cells. </a:t>
            </a:r>
          </a:p>
          <a:p>
            <a:pPr marL="285750" indent="-285750">
              <a:lnSpc>
                <a:spcPct val="200000"/>
              </a:lnSpc>
              <a:buFont typeface="Arial" panose="020B0604020202020204" pitchFamily="34" charset="0"/>
              <a:buChar char="•"/>
            </a:pPr>
            <a:r>
              <a:rPr lang="en-US" dirty="0"/>
              <a:t>DNA is organized into structures called </a:t>
            </a:r>
            <a:r>
              <a:rPr lang="en-US" b="1" dirty="0">
                <a:solidFill>
                  <a:schemeClr val="accent1"/>
                </a:solidFill>
              </a:rPr>
              <a:t>chromosomes</a:t>
            </a:r>
            <a:r>
              <a:rPr lang="en-US" dirty="0"/>
              <a:t>, </a:t>
            </a:r>
          </a:p>
          <a:p>
            <a:pPr marL="285750" indent="-285750">
              <a:lnSpc>
                <a:spcPct val="200000"/>
              </a:lnSpc>
              <a:buFont typeface="Arial" panose="020B0604020202020204" pitchFamily="34" charset="0"/>
              <a:buChar char="•"/>
            </a:pPr>
            <a:r>
              <a:rPr lang="en-US" b="1" dirty="0">
                <a:solidFill>
                  <a:schemeClr val="accent1"/>
                </a:solidFill>
              </a:rPr>
              <a:t>Chromosomes</a:t>
            </a:r>
            <a:r>
              <a:rPr lang="en-US" b="1" dirty="0"/>
              <a:t> </a:t>
            </a:r>
            <a:r>
              <a:rPr lang="en-US" dirty="0"/>
              <a:t>serve as vehicles for transmitting genetic information. </a:t>
            </a:r>
          </a:p>
          <a:p>
            <a:pPr marL="285750" indent="-285750">
              <a:lnSpc>
                <a:spcPct val="200000"/>
              </a:lnSpc>
              <a:buFont typeface="Arial" panose="020B0604020202020204" pitchFamily="34" charset="0"/>
              <a:buChar char="•"/>
            </a:pPr>
            <a:r>
              <a:rPr lang="en-US" dirty="0"/>
              <a:t>Transmitting of the genetic information through generations must be exceedingly precise.</a:t>
            </a:r>
          </a:p>
        </p:txBody>
      </p:sp>
    </p:spTree>
    <p:extLst>
      <p:ext uri="{BB962C8B-B14F-4D97-AF65-F5344CB8AC3E}">
        <p14:creationId xmlns:p14="http://schemas.microsoft.com/office/powerpoint/2010/main" val="3618224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5" name="Google Shape;225;p43"/>
          <p:cNvSpPr txBox="1"/>
          <p:nvPr/>
        </p:nvSpPr>
        <p:spPr>
          <a:xfrm>
            <a:off x="2924369" y="644684"/>
            <a:ext cx="4311261" cy="1143000"/>
          </a:xfrm>
          <a:prstGeom prst="rect">
            <a:avLst/>
          </a:prstGeom>
          <a:noFill/>
          <a:ln>
            <a:noFill/>
          </a:ln>
        </p:spPr>
        <p:txBody>
          <a:bodyPr spcFirstLastPara="1" wrap="square" lIns="91425" tIns="45700" rIns="91425" bIns="45700" anchor="ctr" anchorCtr="0">
            <a:noAutofit/>
          </a:bodyPr>
          <a:lstStyle/>
          <a:p>
            <a:pPr marL="25400" marR="0" lvl="0" indent="-25400" algn="ctr" rtl="0">
              <a:lnSpc>
                <a:spcPct val="100000"/>
              </a:lnSpc>
              <a:spcBef>
                <a:spcPts val="0"/>
              </a:spcBef>
              <a:spcAft>
                <a:spcPts val="0"/>
              </a:spcAft>
              <a:buClr>
                <a:schemeClr val="lt2"/>
              </a:buClr>
              <a:buSzPts val="3100"/>
              <a:buFont typeface="Comic Sans MS"/>
              <a:buNone/>
            </a:pPr>
            <a:r>
              <a:rPr lang="en-US" sz="8000" b="1" i="0" u="none" dirty="0">
                <a:ea typeface="Comic Sans MS"/>
                <a:cs typeface="Comic Sans MS"/>
                <a:sym typeface="Comic Sans MS"/>
              </a:rPr>
              <a:t>EMBRYO</a:t>
            </a:r>
            <a:endParaRPr lang="en-US" sz="6000" b="1" dirty="0"/>
          </a:p>
        </p:txBody>
      </p:sp>
      <p:pic>
        <p:nvPicPr>
          <p:cNvPr id="227" name="Google Shape;227;p43"/>
          <p:cNvPicPr preferRelativeResize="0"/>
          <p:nvPr/>
        </p:nvPicPr>
        <p:blipFill rotWithShape="1">
          <a:blip r:embed="rId3">
            <a:alphaModFix/>
          </a:blip>
          <a:srcRect/>
          <a:stretch/>
        </p:blipFill>
        <p:spPr>
          <a:xfrm>
            <a:off x="5675311" y="4858512"/>
            <a:ext cx="3200400" cy="27622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0538D8-BAED-0448-AD07-481A03C1048D}"/>
              </a:ext>
            </a:extLst>
          </p:cNvPr>
          <p:cNvSpPr txBox="1"/>
          <p:nvPr/>
        </p:nvSpPr>
        <p:spPr>
          <a:xfrm>
            <a:off x="718457" y="1143000"/>
            <a:ext cx="6742551" cy="984885"/>
          </a:xfrm>
          <a:prstGeom prst="rect">
            <a:avLst/>
          </a:prstGeom>
          <a:noFill/>
        </p:spPr>
        <p:txBody>
          <a:bodyPr wrap="none" rtlCol="0">
            <a:spAutoFit/>
          </a:bodyPr>
          <a:lstStyle/>
          <a:p>
            <a:r>
              <a:rPr lang="tr-TR" sz="5800" b="1" dirty="0" err="1"/>
              <a:t>The</a:t>
            </a:r>
            <a:r>
              <a:rPr lang="tr-TR" sz="5800" b="1" dirty="0"/>
              <a:t> </a:t>
            </a:r>
            <a:r>
              <a:rPr lang="tr-TR" sz="5800" b="1" dirty="0" err="1"/>
              <a:t>Mitotic</a:t>
            </a:r>
            <a:r>
              <a:rPr lang="tr-TR" sz="5800" b="1" dirty="0"/>
              <a:t> </a:t>
            </a:r>
            <a:r>
              <a:rPr lang="tr-TR" sz="5800" b="1" dirty="0" err="1"/>
              <a:t>Phases</a:t>
            </a:r>
            <a:endParaRPr lang="tr-TR" sz="5800" b="1" dirty="0"/>
          </a:p>
        </p:txBody>
      </p:sp>
      <p:sp>
        <p:nvSpPr>
          <p:cNvPr id="3" name="TextBox 2">
            <a:extLst>
              <a:ext uri="{FF2B5EF4-FFF2-40B4-BE49-F238E27FC236}">
                <a16:creationId xmlns:a16="http://schemas.microsoft.com/office/drawing/2014/main" id="{0A4A6B80-23C0-FC43-9D89-AB33B13C33E4}"/>
              </a:ext>
            </a:extLst>
          </p:cNvPr>
          <p:cNvSpPr txBox="1"/>
          <p:nvPr/>
        </p:nvSpPr>
        <p:spPr>
          <a:xfrm>
            <a:off x="201142" y="2894604"/>
            <a:ext cx="6627135" cy="3516347"/>
          </a:xfrm>
          <a:prstGeom prst="rect">
            <a:avLst/>
          </a:prstGeom>
          <a:noFill/>
        </p:spPr>
        <p:txBody>
          <a:bodyPr wrap="none" rtlCol="0">
            <a:spAutoFit/>
          </a:bodyPr>
          <a:lstStyle/>
          <a:p>
            <a:pPr marL="685800" lvl="0" indent="-533400">
              <a:buClr>
                <a:srgbClr val="C00000"/>
              </a:buClr>
              <a:buSzPts val="3080"/>
              <a:buFont typeface="Radley"/>
              <a:buChar char="•"/>
            </a:pPr>
            <a:r>
              <a:rPr lang="en-US" sz="3600" b="1" dirty="0">
                <a:solidFill>
                  <a:srgbClr val="C00000"/>
                </a:solidFill>
                <a:ea typeface="Radley"/>
                <a:cs typeface="Radley"/>
                <a:sym typeface="Radley"/>
              </a:rPr>
              <a:t>Pro</a:t>
            </a:r>
            <a:r>
              <a:rPr lang="en-US" sz="3600" b="1" dirty="0">
                <a:ea typeface="Radley"/>
                <a:cs typeface="Radley"/>
                <a:sym typeface="Radley"/>
              </a:rPr>
              <a:t>phase +Prometaphase</a:t>
            </a:r>
            <a:endParaRPr lang="en-US" sz="3600" dirty="0"/>
          </a:p>
          <a:p>
            <a:pPr marL="685800" lvl="0" indent="-533400">
              <a:spcBef>
                <a:spcPts val="1700"/>
              </a:spcBef>
              <a:buClr>
                <a:srgbClr val="C00000"/>
              </a:buClr>
              <a:buSzPts val="3080"/>
              <a:buFont typeface="Radley"/>
              <a:buChar char="•"/>
            </a:pPr>
            <a:r>
              <a:rPr lang="en-US" sz="3600" b="1" dirty="0">
                <a:solidFill>
                  <a:srgbClr val="C00000"/>
                </a:solidFill>
                <a:ea typeface="Radley"/>
                <a:cs typeface="Radley"/>
                <a:sym typeface="Radley"/>
              </a:rPr>
              <a:t>M</a:t>
            </a:r>
            <a:r>
              <a:rPr lang="en-US" sz="3600" b="1" dirty="0">
                <a:ea typeface="Radley"/>
                <a:cs typeface="Radley"/>
                <a:sym typeface="Radley"/>
              </a:rPr>
              <a:t>etaphase</a:t>
            </a:r>
            <a:endParaRPr lang="en-US" sz="3600" dirty="0"/>
          </a:p>
          <a:p>
            <a:pPr marL="685800" lvl="0" indent="-533400">
              <a:spcBef>
                <a:spcPts val="1700"/>
              </a:spcBef>
              <a:buClr>
                <a:srgbClr val="C00000"/>
              </a:buClr>
              <a:buSzPts val="3080"/>
              <a:buFont typeface="Radley"/>
              <a:buChar char="•"/>
            </a:pPr>
            <a:r>
              <a:rPr lang="en-US" sz="3600" b="1" dirty="0">
                <a:solidFill>
                  <a:srgbClr val="C00000"/>
                </a:solidFill>
                <a:ea typeface="Radley"/>
                <a:cs typeface="Radley"/>
                <a:sym typeface="Radley"/>
              </a:rPr>
              <a:t>A</a:t>
            </a:r>
            <a:r>
              <a:rPr lang="en-US" sz="3600" b="1" dirty="0">
                <a:ea typeface="Radley"/>
                <a:cs typeface="Radley"/>
                <a:sym typeface="Radley"/>
              </a:rPr>
              <a:t>naphase</a:t>
            </a:r>
            <a:br>
              <a:rPr lang="tr-TR" sz="3600" b="1" dirty="0">
                <a:ea typeface="Radley"/>
                <a:cs typeface="Radley"/>
                <a:sym typeface="Radley"/>
              </a:rPr>
            </a:br>
            <a:endParaRPr lang="en-US" sz="3600" dirty="0"/>
          </a:p>
          <a:p>
            <a:pPr marL="685800" lvl="0" indent="-533400">
              <a:spcBef>
                <a:spcPts val="1700"/>
              </a:spcBef>
              <a:buClr>
                <a:srgbClr val="C00000"/>
              </a:buClr>
              <a:buSzPts val="3080"/>
              <a:buFont typeface="Radley"/>
              <a:buChar char="•"/>
            </a:pPr>
            <a:r>
              <a:rPr lang="en-US" sz="3600" b="1" dirty="0">
                <a:solidFill>
                  <a:srgbClr val="C00000"/>
                </a:solidFill>
                <a:ea typeface="Radley"/>
                <a:cs typeface="Radley"/>
                <a:sym typeface="Radley"/>
              </a:rPr>
              <a:t>T</a:t>
            </a:r>
            <a:r>
              <a:rPr lang="en-US" sz="3600" b="1" dirty="0">
                <a:ea typeface="Radley"/>
                <a:cs typeface="Radley"/>
                <a:sym typeface="Radley"/>
              </a:rPr>
              <a:t>elophase</a:t>
            </a:r>
            <a:endParaRPr lang="en-US" sz="3600" dirty="0"/>
          </a:p>
        </p:txBody>
      </p:sp>
      <p:sp>
        <p:nvSpPr>
          <p:cNvPr id="5" name="Google Shape;235;p44">
            <a:extLst>
              <a:ext uri="{FF2B5EF4-FFF2-40B4-BE49-F238E27FC236}">
                <a16:creationId xmlns:a16="http://schemas.microsoft.com/office/drawing/2014/main" id="{13D06AC4-67A8-2649-842A-78B00688F27C}"/>
              </a:ext>
            </a:extLst>
          </p:cNvPr>
          <p:cNvSpPr txBox="1"/>
          <p:nvPr/>
        </p:nvSpPr>
        <p:spPr>
          <a:xfrm>
            <a:off x="7196512" y="3652778"/>
            <a:ext cx="2689225" cy="743156"/>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200"/>
              <a:buFont typeface="Radley"/>
              <a:buNone/>
            </a:pPr>
            <a:r>
              <a:rPr lang="en-US" sz="3200" b="1" i="0" u="none" dirty="0">
                <a:solidFill>
                  <a:schemeClr val="accent1"/>
                </a:solidFill>
                <a:latin typeface="Radley"/>
                <a:ea typeface="Radley"/>
                <a:cs typeface="Radley"/>
                <a:sym typeface="Radley"/>
              </a:rPr>
              <a:t>Karyo</a:t>
            </a:r>
            <a:r>
              <a:rPr lang="en-US" sz="3200" b="1" i="0" u="none" dirty="0">
                <a:latin typeface="Radley"/>
                <a:ea typeface="Radley"/>
                <a:cs typeface="Radley"/>
                <a:sym typeface="Radley"/>
              </a:rPr>
              <a:t>kinesis</a:t>
            </a:r>
            <a:endParaRPr dirty="0"/>
          </a:p>
        </p:txBody>
      </p:sp>
      <p:sp>
        <p:nvSpPr>
          <p:cNvPr id="6" name="Google Shape;235;p44">
            <a:extLst>
              <a:ext uri="{FF2B5EF4-FFF2-40B4-BE49-F238E27FC236}">
                <a16:creationId xmlns:a16="http://schemas.microsoft.com/office/drawing/2014/main" id="{BC6D2A04-4C01-7441-8296-39955C3DBD91}"/>
              </a:ext>
            </a:extLst>
          </p:cNvPr>
          <p:cNvSpPr txBox="1"/>
          <p:nvPr/>
        </p:nvSpPr>
        <p:spPr>
          <a:xfrm>
            <a:off x="7196511" y="5702794"/>
            <a:ext cx="2689225" cy="586589"/>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200"/>
              <a:buFont typeface="Radley"/>
              <a:buNone/>
            </a:pPr>
            <a:r>
              <a:rPr lang="en-US" sz="3200" b="1" i="0" u="none" dirty="0">
                <a:solidFill>
                  <a:schemeClr val="accent1"/>
                </a:solidFill>
                <a:latin typeface="Radley"/>
                <a:ea typeface="Radley"/>
                <a:cs typeface="Radley"/>
                <a:sym typeface="Radley"/>
              </a:rPr>
              <a:t>Cyto</a:t>
            </a:r>
            <a:r>
              <a:rPr lang="en-US" sz="3200" b="1" i="0" u="none" dirty="0">
                <a:latin typeface="Radley"/>
                <a:ea typeface="Radley"/>
                <a:cs typeface="Radley"/>
                <a:sym typeface="Radley"/>
              </a:rPr>
              <a:t>kinesis</a:t>
            </a:r>
            <a:endParaRPr dirty="0"/>
          </a:p>
        </p:txBody>
      </p:sp>
      <p:sp>
        <p:nvSpPr>
          <p:cNvPr id="7" name="Right Bracket 6">
            <a:extLst>
              <a:ext uri="{FF2B5EF4-FFF2-40B4-BE49-F238E27FC236}">
                <a16:creationId xmlns:a16="http://schemas.microsoft.com/office/drawing/2014/main" id="{1971BBD5-0DC0-3B4D-B50C-73CCE67B82A4}"/>
              </a:ext>
            </a:extLst>
          </p:cNvPr>
          <p:cNvSpPr/>
          <p:nvPr/>
        </p:nvSpPr>
        <p:spPr>
          <a:xfrm>
            <a:off x="7083069" y="2898213"/>
            <a:ext cx="113444" cy="2252286"/>
          </a:xfrm>
          <a:prstGeom prst="rightBracket">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Right Bracket 7">
            <a:extLst>
              <a:ext uri="{FF2B5EF4-FFF2-40B4-BE49-F238E27FC236}">
                <a16:creationId xmlns:a16="http://schemas.microsoft.com/office/drawing/2014/main" id="{1DEC134B-C153-48D0-93F7-C0FC28F31815}"/>
              </a:ext>
            </a:extLst>
          </p:cNvPr>
          <p:cNvSpPr/>
          <p:nvPr/>
        </p:nvSpPr>
        <p:spPr>
          <a:xfrm>
            <a:off x="7083068" y="5702795"/>
            <a:ext cx="113444" cy="586589"/>
          </a:xfrm>
          <a:prstGeom prst="rightBracket">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1313592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cxnSp>
        <p:nvCxnSpPr>
          <p:cNvPr id="243" name="Google Shape;243;p45"/>
          <p:cNvCxnSpPr/>
          <p:nvPr/>
        </p:nvCxnSpPr>
        <p:spPr>
          <a:xfrm>
            <a:off x="0" y="3132137"/>
            <a:ext cx="0" cy="0"/>
          </a:xfrm>
          <a:prstGeom prst="straightConnector1">
            <a:avLst/>
          </a:prstGeom>
          <a:noFill/>
          <a:ln w="9525" cap="flat" cmpd="sng">
            <a:solidFill>
              <a:srgbClr val="003366"/>
            </a:solidFill>
            <a:prstDash val="solid"/>
            <a:miter lim="800000"/>
            <a:headEnd type="none" w="med" len="med"/>
            <a:tailEnd type="none" w="med" len="med"/>
          </a:ln>
        </p:spPr>
      </p:cxnSp>
      <p:cxnSp>
        <p:nvCxnSpPr>
          <p:cNvPr id="244" name="Google Shape;244;p45"/>
          <p:cNvCxnSpPr/>
          <p:nvPr/>
        </p:nvCxnSpPr>
        <p:spPr>
          <a:xfrm>
            <a:off x="0" y="7620000"/>
            <a:ext cx="677862" cy="0"/>
          </a:xfrm>
          <a:prstGeom prst="straightConnector1">
            <a:avLst/>
          </a:prstGeom>
          <a:noFill/>
          <a:ln w="9525" cap="flat" cmpd="sng">
            <a:solidFill>
              <a:schemeClr val="dk1"/>
            </a:solidFill>
            <a:prstDash val="solid"/>
            <a:miter lim="800000"/>
            <a:headEnd type="none" w="med" len="med"/>
            <a:tailEnd type="none" w="med" len="med"/>
          </a:ln>
        </p:spPr>
      </p:cxnSp>
      <p:cxnSp>
        <p:nvCxnSpPr>
          <p:cNvPr id="245" name="Google Shape;245;p45"/>
          <p:cNvCxnSpPr/>
          <p:nvPr/>
        </p:nvCxnSpPr>
        <p:spPr>
          <a:xfrm>
            <a:off x="0" y="7620000"/>
            <a:ext cx="254000" cy="0"/>
          </a:xfrm>
          <a:prstGeom prst="straightConnector1">
            <a:avLst/>
          </a:prstGeom>
          <a:noFill/>
          <a:ln w="9525" cap="flat" cmpd="sng">
            <a:solidFill>
              <a:schemeClr val="dk1"/>
            </a:solidFill>
            <a:prstDash val="solid"/>
            <a:miter lim="800000"/>
            <a:headEnd type="none" w="med" len="med"/>
            <a:tailEnd type="none" w="med" len="med"/>
          </a:ln>
        </p:spPr>
      </p:cxnSp>
      <p:sp>
        <p:nvSpPr>
          <p:cNvPr id="246" name="Google Shape;246;p45"/>
          <p:cNvSpPr txBox="1"/>
          <p:nvPr/>
        </p:nvSpPr>
        <p:spPr>
          <a:xfrm>
            <a:off x="254000" y="809625"/>
            <a:ext cx="3810000" cy="10509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6200"/>
              <a:buFont typeface="Impact"/>
              <a:buNone/>
            </a:pPr>
            <a:r>
              <a:rPr lang="en-US" sz="6200" b="1" i="0" u="none" dirty="0">
                <a:ea typeface="Impact"/>
                <a:cs typeface="Impact"/>
                <a:sym typeface="Impact"/>
              </a:rPr>
              <a:t>Prophase</a:t>
            </a:r>
            <a:endParaRPr b="1" dirty="0"/>
          </a:p>
        </p:txBody>
      </p:sp>
      <p:sp>
        <p:nvSpPr>
          <p:cNvPr id="249" name="Google Shape;249;p45"/>
          <p:cNvSpPr txBox="1"/>
          <p:nvPr/>
        </p:nvSpPr>
        <p:spPr>
          <a:xfrm>
            <a:off x="254000" y="2571515"/>
            <a:ext cx="8803191" cy="2010709"/>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tx1"/>
              </a:buClr>
              <a:buSzPts val="2600"/>
              <a:buFont typeface="Wingdings" panose="05000000000000000000" pitchFamily="2" charset="2"/>
              <a:buChar char="ü"/>
            </a:pPr>
            <a:r>
              <a:rPr lang="en-US" sz="2400" b="0" i="0" u="none" dirty="0">
                <a:ea typeface="Century Gothic"/>
                <a:cs typeface="Century Gothic"/>
                <a:sym typeface="Century Gothic"/>
              </a:rPr>
              <a:t>Chromatids condense</a:t>
            </a:r>
            <a:r>
              <a:rPr lang="tr-TR" sz="2400" b="0" i="0" u="none" dirty="0">
                <a:ea typeface="Century Gothic"/>
                <a:cs typeface="Century Gothic"/>
                <a:sym typeface="Century Gothic"/>
              </a:rPr>
              <a:t> </a:t>
            </a:r>
            <a:r>
              <a:rPr lang="en-US" sz="2400" b="0" i="0" u="none" dirty="0">
                <a:ea typeface="Century Gothic"/>
                <a:cs typeface="Century Gothic"/>
                <a:sym typeface="Century Gothic"/>
              </a:rPr>
              <a:t>becoming visible.</a:t>
            </a:r>
            <a:endParaRPr sz="2400" dirty="0"/>
          </a:p>
          <a:p>
            <a:pPr marL="342900" marR="0" lvl="0" indent="-342900" algn="l" rtl="0">
              <a:lnSpc>
                <a:spcPct val="100000"/>
              </a:lnSpc>
              <a:spcBef>
                <a:spcPts val="0"/>
              </a:spcBef>
              <a:spcAft>
                <a:spcPts val="0"/>
              </a:spcAft>
              <a:buClr>
                <a:schemeClr val="tx1"/>
              </a:buClr>
              <a:buSzPts val="2600"/>
              <a:buFont typeface="Wingdings" panose="05000000000000000000" pitchFamily="2" charset="2"/>
              <a:buChar char="ü"/>
            </a:pPr>
            <a:r>
              <a:rPr lang="en-US" sz="2400" b="0" i="0" u="none" dirty="0">
                <a:ea typeface="Century Gothic"/>
                <a:cs typeface="Century Gothic"/>
                <a:sym typeface="Century Gothic"/>
              </a:rPr>
              <a:t>Nuclear membrane dissolves</a:t>
            </a:r>
            <a:endParaRPr sz="2400" dirty="0"/>
          </a:p>
          <a:p>
            <a:pPr marL="342900" marR="0" lvl="0" indent="-342900" algn="l" rtl="0">
              <a:lnSpc>
                <a:spcPct val="100000"/>
              </a:lnSpc>
              <a:spcBef>
                <a:spcPts val="0"/>
              </a:spcBef>
              <a:spcAft>
                <a:spcPts val="0"/>
              </a:spcAft>
              <a:buClr>
                <a:schemeClr val="tx1"/>
              </a:buClr>
              <a:buSzPts val="2600"/>
              <a:buFont typeface="Wingdings" panose="05000000000000000000" pitchFamily="2" charset="2"/>
              <a:buChar char="ü"/>
            </a:pPr>
            <a:r>
              <a:rPr lang="en-US" sz="2400" b="0" i="0" u="none" dirty="0">
                <a:ea typeface="Century Gothic"/>
                <a:cs typeface="Century Gothic"/>
                <a:sym typeface="Century Gothic"/>
              </a:rPr>
              <a:t>The centrioles (an organelle that makes microtubules) appears and migrate to opposite sides.</a:t>
            </a:r>
            <a:endParaRPr sz="2400" dirty="0"/>
          </a:p>
          <a:p>
            <a:pPr marL="342900" marR="0" lvl="0" indent="-342900" algn="l" rtl="0">
              <a:lnSpc>
                <a:spcPct val="100000"/>
              </a:lnSpc>
              <a:spcBef>
                <a:spcPts val="0"/>
              </a:spcBef>
              <a:spcAft>
                <a:spcPts val="0"/>
              </a:spcAft>
              <a:buClr>
                <a:schemeClr val="tx1"/>
              </a:buClr>
              <a:buSzPts val="2600"/>
              <a:buFont typeface="Wingdings" panose="05000000000000000000" pitchFamily="2" charset="2"/>
              <a:buChar char="ü"/>
            </a:pPr>
            <a:r>
              <a:rPr lang="en-US" sz="2400" b="0" i="0" u="none" dirty="0">
                <a:ea typeface="Century Gothic"/>
                <a:cs typeface="Century Gothic"/>
                <a:sym typeface="Century Gothic"/>
              </a:rPr>
              <a:t>spindle fibers start to form between them</a:t>
            </a:r>
            <a:endParaRPr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4" name="TextBox 3">
            <a:extLst>
              <a:ext uri="{FF2B5EF4-FFF2-40B4-BE49-F238E27FC236}">
                <a16:creationId xmlns:a16="http://schemas.microsoft.com/office/drawing/2014/main" id="{623D64C2-5029-4D9F-BA7E-2DD674FD595B}"/>
              </a:ext>
            </a:extLst>
          </p:cNvPr>
          <p:cNvSpPr txBox="1"/>
          <p:nvPr/>
        </p:nvSpPr>
        <p:spPr>
          <a:xfrm>
            <a:off x="2256162" y="893955"/>
            <a:ext cx="3830320" cy="584775"/>
          </a:xfrm>
          <a:prstGeom prst="rect">
            <a:avLst/>
          </a:prstGeom>
          <a:noFill/>
        </p:spPr>
        <p:txBody>
          <a:bodyPr wrap="square" rtlCol="0">
            <a:spAutoFit/>
          </a:bodyPr>
          <a:lstStyle/>
          <a:p>
            <a:r>
              <a:rPr lang="tr-TR" sz="3200" b="1" dirty="0"/>
              <a:t>PROMETAPHASE </a:t>
            </a:r>
            <a:r>
              <a:rPr lang="tr-TR" sz="3200" b="1" dirty="0">
                <a:sym typeface="Wingdings" panose="05000000000000000000" pitchFamily="2" charset="2"/>
              </a:rPr>
              <a:t></a:t>
            </a:r>
            <a:endParaRPr lang="en-US" sz="32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cxnSp>
        <p:nvCxnSpPr>
          <p:cNvPr id="262" name="Google Shape;262;p47"/>
          <p:cNvCxnSpPr/>
          <p:nvPr/>
        </p:nvCxnSpPr>
        <p:spPr>
          <a:xfrm>
            <a:off x="0" y="3132137"/>
            <a:ext cx="0" cy="0"/>
          </a:xfrm>
          <a:prstGeom prst="straightConnector1">
            <a:avLst/>
          </a:prstGeom>
          <a:noFill/>
          <a:ln w="9525" cap="flat" cmpd="sng">
            <a:solidFill>
              <a:srgbClr val="003366"/>
            </a:solidFill>
            <a:prstDash val="solid"/>
            <a:miter lim="800000"/>
            <a:headEnd type="none" w="med" len="med"/>
            <a:tailEnd type="none" w="med" len="med"/>
          </a:ln>
        </p:spPr>
      </p:cxnSp>
      <p:cxnSp>
        <p:nvCxnSpPr>
          <p:cNvPr id="263" name="Google Shape;263;p47"/>
          <p:cNvCxnSpPr/>
          <p:nvPr/>
        </p:nvCxnSpPr>
        <p:spPr>
          <a:xfrm>
            <a:off x="0" y="7620000"/>
            <a:ext cx="677862" cy="0"/>
          </a:xfrm>
          <a:prstGeom prst="straightConnector1">
            <a:avLst/>
          </a:prstGeom>
          <a:noFill/>
          <a:ln w="9525" cap="flat" cmpd="sng">
            <a:solidFill>
              <a:schemeClr val="dk1"/>
            </a:solidFill>
            <a:prstDash val="solid"/>
            <a:miter lim="800000"/>
            <a:headEnd type="none" w="med" len="med"/>
            <a:tailEnd type="none" w="med" len="med"/>
          </a:ln>
        </p:spPr>
      </p:cxnSp>
      <p:cxnSp>
        <p:nvCxnSpPr>
          <p:cNvPr id="264" name="Google Shape;264;p47"/>
          <p:cNvCxnSpPr/>
          <p:nvPr/>
        </p:nvCxnSpPr>
        <p:spPr>
          <a:xfrm>
            <a:off x="0" y="7620000"/>
            <a:ext cx="254000" cy="0"/>
          </a:xfrm>
          <a:prstGeom prst="straightConnector1">
            <a:avLst/>
          </a:prstGeom>
          <a:noFill/>
          <a:ln w="9525" cap="flat" cmpd="sng">
            <a:solidFill>
              <a:schemeClr val="dk1"/>
            </a:solidFill>
            <a:prstDash val="solid"/>
            <a:miter lim="800000"/>
            <a:headEnd type="none" w="med" len="med"/>
            <a:tailEnd type="none" w="med" len="med"/>
          </a:ln>
        </p:spPr>
      </p:cxnSp>
      <p:sp>
        <p:nvSpPr>
          <p:cNvPr id="265" name="Google Shape;265;p47"/>
          <p:cNvSpPr txBox="1"/>
          <p:nvPr/>
        </p:nvSpPr>
        <p:spPr>
          <a:xfrm>
            <a:off x="169862" y="4910137"/>
            <a:ext cx="84137" cy="2455862"/>
          </a:xfrm>
          <a:prstGeom prst="rect">
            <a:avLst/>
          </a:prstGeom>
          <a:solidFill>
            <a:srgbClr val="800000"/>
          </a:solidFill>
          <a:ln w="9525" cap="flat" cmpd="sng">
            <a:solidFill>
              <a:srgbClr val="8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266" name="Google Shape;266;p47"/>
          <p:cNvSpPr txBox="1"/>
          <p:nvPr/>
        </p:nvSpPr>
        <p:spPr>
          <a:xfrm>
            <a:off x="254000" y="1013730"/>
            <a:ext cx="4551265" cy="10493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2"/>
              </a:buClr>
              <a:buSzPts val="6200"/>
              <a:buFont typeface="Impact"/>
              <a:buNone/>
            </a:pPr>
            <a:r>
              <a:rPr lang="en-US" sz="6200" b="1" i="0" u="none" dirty="0">
                <a:ea typeface="Impact"/>
                <a:cs typeface="Impact"/>
                <a:sym typeface="Impact"/>
              </a:rPr>
              <a:t>Metaphase</a:t>
            </a:r>
            <a:endParaRPr b="1" dirty="0"/>
          </a:p>
        </p:txBody>
      </p:sp>
      <p:sp>
        <p:nvSpPr>
          <p:cNvPr id="267" name="Google Shape;267;p47"/>
          <p:cNvSpPr txBox="1"/>
          <p:nvPr/>
        </p:nvSpPr>
        <p:spPr>
          <a:xfrm>
            <a:off x="846137" y="2132012"/>
            <a:ext cx="9059862" cy="57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268" name="Google Shape;268;p47"/>
          <p:cNvSpPr txBox="1"/>
          <p:nvPr/>
        </p:nvSpPr>
        <p:spPr>
          <a:xfrm>
            <a:off x="592137" y="1822450"/>
            <a:ext cx="4318000" cy="5016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269" name="Google Shape;269;p47"/>
          <p:cNvSpPr txBox="1"/>
          <p:nvPr/>
        </p:nvSpPr>
        <p:spPr>
          <a:xfrm>
            <a:off x="677862" y="2370137"/>
            <a:ext cx="4910138" cy="4162425"/>
          </a:xfrm>
          <a:prstGeom prst="rect">
            <a:avLst/>
          </a:prstGeom>
          <a:noFill/>
          <a:ln>
            <a:noFill/>
          </a:ln>
        </p:spPr>
        <p:txBody>
          <a:bodyPr spcFirstLastPara="1" wrap="square" lIns="91425" tIns="45700" rIns="91425" bIns="45700" anchor="t" anchorCtr="0">
            <a:noAutofit/>
          </a:bodyPr>
          <a:lstStyle/>
          <a:p>
            <a:pPr marL="571500" marR="0" lvl="0" indent="-571500" algn="l" rtl="0">
              <a:lnSpc>
                <a:spcPct val="100000"/>
              </a:lnSpc>
              <a:spcBef>
                <a:spcPts val="0"/>
              </a:spcBef>
              <a:spcAft>
                <a:spcPts val="0"/>
              </a:spcAft>
              <a:buClr>
                <a:schemeClr val="tx1"/>
              </a:buClr>
              <a:buSzPts val="3700"/>
              <a:buFont typeface="Wingdings" panose="05000000000000000000" pitchFamily="2" charset="2"/>
              <a:buChar char="ü"/>
            </a:pPr>
            <a:r>
              <a:rPr lang="en-US" sz="3700" b="1" i="0" u="none" dirty="0">
                <a:ea typeface="Century Gothic"/>
                <a:cs typeface="Century Gothic"/>
                <a:sym typeface="Century Gothic"/>
              </a:rPr>
              <a:t>Chromosomes line-up on the metaphase plate</a:t>
            </a:r>
            <a:endParaRPr dirty="0"/>
          </a:p>
          <a:p>
            <a:pPr marL="571500" marR="0" lvl="0" indent="-571500" algn="l" rtl="0">
              <a:lnSpc>
                <a:spcPct val="100000"/>
              </a:lnSpc>
              <a:spcBef>
                <a:spcPts val="0"/>
              </a:spcBef>
              <a:spcAft>
                <a:spcPts val="0"/>
              </a:spcAft>
              <a:buClr>
                <a:schemeClr val="tx1"/>
              </a:buClr>
              <a:buSzPts val="3700"/>
              <a:buFont typeface="Wingdings" panose="05000000000000000000" pitchFamily="2" charset="2"/>
              <a:buChar char="ü"/>
            </a:pPr>
            <a:r>
              <a:rPr lang="en-US" sz="3700" b="1" i="0" u="none" dirty="0">
                <a:ea typeface="Century Gothic"/>
                <a:cs typeface="Century Gothic"/>
                <a:sym typeface="Century Gothic"/>
              </a:rPr>
              <a:t>Centromeres are attached to spindle fibers</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276"/>
        <p:cNvGrpSpPr/>
        <p:nvPr/>
      </p:nvGrpSpPr>
      <p:grpSpPr>
        <a:xfrm>
          <a:off x="0" y="0"/>
          <a:ext cx="0" cy="0"/>
          <a:chOff x="0" y="0"/>
          <a:chExt cx="0" cy="0"/>
        </a:xfrm>
      </p:grpSpPr>
      <p:sp>
        <p:nvSpPr>
          <p:cNvPr id="91" name="Freeform 6">
            <a:extLst>
              <a:ext uri="{FF2B5EF4-FFF2-40B4-BE49-F238E27FC236}">
                <a16:creationId xmlns:a16="http://schemas.microsoft.com/office/drawing/2014/main" id="{732012F0-A79F-4166-AAFD-796C07F49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71" y="-3527"/>
            <a:ext cx="10160000" cy="6922003"/>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FFFFFF"/>
          </a:solidFill>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Freeform 6">
            <a:extLst>
              <a:ext uri="{FF2B5EF4-FFF2-40B4-BE49-F238E27FC236}">
                <a16:creationId xmlns:a16="http://schemas.microsoft.com/office/drawing/2014/main" id="{732012F0-A79F-4166-AAFD-796C07F49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71" y="-3527"/>
            <a:ext cx="10160000" cy="6922003"/>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FFFFFF"/>
          </a:solidFill>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514648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6F3241-D028-3940-ABC4-9351857CFD20}"/>
              </a:ext>
            </a:extLst>
          </p:cNvPr>
          <p:cNvSpPr txBox="1"/>
          <p:nvPr/>
        </p:nvSpPr>
        <p:spPr>
          <a:xfrm>
            <a:off x="121919" y="1544644"/>
            <a:ext cx="5005247" cy="954107"/>
          </a:xfrm>
          <a:prstGeom prst="rect">
            <a:avLst/>
          </a:prstGeom>
          <a:noFill/>
        </p:spPr>
        <p:txBody>
          <a:bodyPr wrap="square" rtlCol="0">
            <a:spAutoFit/>
          </a:bodyPr>
          <a:lstStyle/>
          <a:p>
            <a:pPr marL="285750" indent="-285750">
              <a:buClr>
                <a:schemeClr val="tx1"/>
              </a:buClr>
              <a:buFont typeface="Wingdings" panose="05000000000000000000" pitchFamily="2" charset="2"/>
              <a:buChar char="ü"/>
            </a:pPr>
            <a:r>
              <a:rPr lang="tr-TR" sz="2800" dirty="0" err="1"/>
              <a:t>Cat</a:t>
            </a:r>
            <a:r>
              <a:rPr lang="tr-TR" sz="2800" dirty="0"/>
              <a:t> </a:t>
            </a:r>
            <a:r>
              <a:rPr lang="tr-TR" sz="2800" b="1" dirty="0" err="1"/>
              <a:t>karyotype</a:t>
            </a:r>
            <a:r>
              <a:rPr lang="tr-TR" sz="2800" b="1" dirty="0"/>
              <a:t> </a:t>
            </a:r>
            <a:r>
              <a:rPr lang="en-US" sz="2800" b="1" dirty="0"/>
              <a:t>collection of chromosomes</a:t>
            </a:r>
            <a:r>
              <a:rPr lang="en-US" sz="2800" dirty="0"/>
              <a:t>. </a:t>
            </a:r>
          </a:p>
        </p:txBody>
      </p:sp>
      <p:sp>
        <p:nvSpPr>
          <p:cNvPr id="5" name="TextBox 4">
            <a:extLst>
              <a:ext uri="{FF2B5EF4-FFF2-40B4-BE49-F238E27FC236}">
                <a16:creationId xmlns:a16="http://schemas.microsoft.com/office/drawing/2014/main" id="{770D324C-61F1-4A4A-A0A6-9FE76F28DD4A}"/>
              </a:ext>
            </a:extLst>
          </p:cNvPr>
          <p:cNvSpPr txBox="1"/>
          <p:nvPr/>
        </p:nvSpPr>
        <p:spPr>
          <a:xfrm>
            <a:off x="0" y="2902059"/>
            <a:ext cx="5249087" cy="1815882"/>
          </a:xfrm>
          <a:prstGeom prst="rect">
            <a:avLst/>
          </a:prstGeom>
          <a:noFill/>
        </p:spPr>
        <p:txBody>
          <a:bodyPr wrap="square">
            <a:spAutoFit/>
          </a:bodyPr>
          <a:lstStyle/>
          <a:p>
            <a:pPr marL="285750" indent="-285750">
              <a:buClr>
                <a:schemeClr val="tx1"/>
              </a:buClr>
              <a:buFont typeface="Wingdings" panose="05000000000000000000" pitchFamily="2" charset="2"/>
              <a:buChar char="ü"/>
            </a:pPr>
            <a:r>
              <a:rPr lang="en-US" sz="2800" dirty="0"/>
              <a:t>Term also refers to the laboratory technique that produces an image of an individual's chromosomes. </a:t>
            </a:r>
            <a:endParaRPr lang="tr-TR" sz="2800" dirty="0"/>
          </a:p>
        </p:txBody>
      </p:sp>
    </p:spTree>
    <p:extLst>
      <p:ext uri="{BB962C8B-B14F-4D97-AF65-F5344CB8AC3E}">
        <p14:creationId xmlns:p14="http://schemas.microsoft.com/office/powerpoint/2010/main" val="663419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49"/>
          <p:cNvSpPr txBox="1">
            <a:spLocks noGrp="1"/>
          </p:cNvSpPr>
          <p:nvPr>
            <p:ph idx="1"/>
          </p:nvPr>
        </p:nvSpPr>
        <p:spPr>
          <a:xfrm>
            <a:off x="0" y="542925"/>
            <a:ext cx="7315200" cy="989012"/>
          </a:xfrm>
          <a:prstGeom prst="rect">
            <a:avLst/>
          </a:prstGeom>
          <a:noFill/>
          <a:ln>
            <a:noFill/>
          </a:ln>
        </p:spPr>
        <p:txBody>
          <a:bodyPr spcFirstLastPara="1" wrap="square" lIns="91425" tIns="45700" rIns="91425" bIns="45700" anchor="ctr" anchorCtr="0">
            <a:noAutofit/>
          </a:bodyPr>
          <a:lstStyle/>
          <a:p>
            <a:pPr marL="152400" marR="0" lvl="0" indent="0" algn="l" rtl="0">
              <a:lnSpc>
                <a:spcPct val="100000"/>
              </a:lnSpc>
              <a:spcBef>
                <a:spcPts val="0"/>
              </a:spcBef>
              <a:spcAft>
                <a:spcPts val="0"/>
              </a:spcAft>
              <a:buClr>
                <a:srgbClr val="000000"/>
              </a:buClr>
              <a:buSzPts val="2464"/>
              <a:buNone/>
            </a:pPr>
            <a:r>
              <a:rPr lang="en-US" sz="4400" b="1" i="0" u="none" dirty="0">
                <a:ea typeface="Radley"/>
                <a:cs typeface="Radley"/>
                <a:sym typeface="Radley"/>
              </a:rPr>
              <a:t>3. CHECKPOINT</a:t>
            </a:r>
            <a:endParaRPr lang="en-US" sz="3200" dirty="0"/>
          </a:p>
        </p:txBody>
      </p:sp>
      <p:sp>
        <p:nvSpPr>
          <p:cNvPr id="286" name="Google Shape;286;p49"/>
          <p:cNvSpPr txBox="1"/>
          <p:nvPr/>
        </p:nvSpPr>
        <p:spPr>
          <a:xfrm>
            <a:off x="160338" y="2380058"/>
            <a:ext cx="9777412" cy="98901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21242C"/>
              </a:buClr>
              <a:buSzPts val="3200"/>
              <a:buFont typeface="Arial"/>
              <a:buNone/>
            </a:pPr>
            <a:r>
              <a:rPr lang="en-US" sz="2400" b="0" i="0" u="none" dirty="0">
                <a:ea typeface="Arial"/>
                <a:cs typeface="Arial"/>
                <a:sym typeface="Arial"/>
              </a:rPr>
              <a:t>If a chromosome is misplaced, the cell will pause mitosis, allowing time for the spindle to capture the stray chromosome.</a:t>
            </a:r>
            <a:endParaRPr sz="1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4"/>
          <p:cNvSpPr txBox="1">
            <a:spLocks noGrp="1"/>
          </p:cNvSpPr>
          <p:nvPr>
            <p:ph idx="1"/>
          </p:nvPr>
        </p:nvSpPr>
        <p:spPr>
          <a:xfrm>
            <a:off x="0" y="2467169"/>
            <a:ext cx="7950200" cy="3505200"/>
          </a:xfrm>
          <a:prstGeom prst="rect">
            <a:avLst/>
          </a:prstGeom>
          <a:noFill/>
          <a:ln>
            <a:noFill/>
          </a:ln>
        </p:spPr>
        <p:txBody>
          <a:bodyPr spcFirstLastPara="1" wrap="square" lIns="91425" tIns="45700" rIns="91425" bIns="45700" anchor="ctr" anchorCtr="0">
            <a:noAutofit/>
          </a:bodyPr>
          <a:lstStyle/>
          <a:p>
            <a:pPr marL="152400" marR="0" lvl="0" indent="0" algn="l" rtl="0">
              <a:lnSpc>
                <a:spcPct val="100000"/>
              </a:lnSpc>
              <a:spcBef>
                <a:spcPts val="1700"/>
              </a:spcBef>
              <a:spcAft>
                <a:spcPts val="0"/>
              </a:spcAft>
              <a:buClr>
                <a:schemeClr val="tx1"/>
              </a:buClr>
              <a:buSzPts val="1540"/>
              <a:buNone/>
            </a:pPr>
            <a:r>
              <a:rPr lang="en-US" sz="2000" b="1" i="0" u="none" dirty="0">
                <a:solidFill>
                  <a:schemeClr val="accent1"/>
                </a:solidFill>
                <a:ea typeface="Radley"/>
                <a:cs typeface="Radley"/>
                <a:sym typeface="Radley"/>
              </a:rPr>
              <a:t>The MAIN DECISION POINT</a:t>
            </a:r>
            <a:endParaRPr lang="tr-TR" sz="2000" b="1" i="0" u="none" dirty="0">
              <a:solidFill>
                <a:schemeClr val="accent1"/>
              </a:solidFill>
              <a:ea typeface="Radley"/>
              <a:cs typeface="Radley"/>
              <a:sym typeface="Radley"/>
            </a:endParaRPr>
          </a:p>
          <a:p>
            <a:pPr marL="152400" marR="0" lvl="0" indent="0" algn="l" rtl="0">
              <a:lnSpc>
                <a:spcPct val="100000"/>
              </a:lnSpc>
              <a:spcBef>
                <a:spcPts val="1700"/>
              </a:spcBef>
              <a:spcAft>
                <a:spcPts val="0"/>
              </a:spcAft>
              <a:buClr>
                <a:schemeClr val="tx1"/>
              </a:buClr>
              <a:buSzPts val="1540"/>
              <a:buNone/>
            </a:pPr>
            <a:r>
              <a:rPr lang="en-US" sz="2000" b="1" i="0" u="none" dirty="0">
                <a:ea typeface="Radley"/>
                <a:cs typeface="Radley"/>
                <a:sym typeface="Radley"/>
              </a:rPr>
              <a:t>At the G1 checkpoint, cells decide whether to proceed with division based on factors such as:</a:t>
            </a:r>
            <a:endParaRPr dirty="0"/>
          </a:p>
          <a:p>
            <a:pPr marL="1244600" marR="0" lvl="1" indent="-533400" algn="l" rtl="0">
              <a:lnSpc>
                <a:spcPct val="100000"/>
              </a:lnSpc>
              <a:spcBef>
                <a:spcPts val="1700"/>
              </a:spcBef>
              <a:spcAft>
                <a:spcPts val="0"/>
              </a:spcAft>
              <a:buClr>
                <a:schemeClr val="tx1"/>
              </a:buClr>
              <a:buSzPts val="1540"/>
              <a:buFont typeface="Wingdings" panose="05000000000000000000" pitchFamily="2" charset="2"/>
              <a:buChar char="ü"/>
            </a:pPr>
            <a:r>
              <a:rPr lang="en-US" sz="2000" b="1" i="0" u="none" strike="noStrike" cap="none" dirty="0">
                <a:ea typeface="Radley"/>
                <a:cs typeface="Radley"/>
                <a:sym typeface="Radley"/>
              </a:rPr>
              <a:t>Cell size</a:t>
            </a:r>
            <a:endParaRPr dirty="0"/>
          </a:p>
          <a:p>
            <a:pPr marL="1244600" marR="0" lvl="1" indent="-533400" algn="l" rtl="0">
              <a:lnSpc>
                <a:spcPct val="100000"/>
              </a:lnSpc>
              <a:spcBef>
                <a:spcPts val="1700"/>
              </a:spcBef>
              <a:spcAft>
                <a:spcPts val="0"/>
              </a:spcAft>
              <a:buClr>
                <a:schemeClr val="tx1"/>
              </a:buClr>
              <a:buSzPts val="1540"/>
              <a:buFont typeface="Wingdings" panose="05000000000000000000" pitchFamily="2" charset="2"/>
              <a:buChar char="ü"/>
            </a:pPr>
            <a:r>
              <a:rPr lang="en-US" sz="2000" b="1" i="0" u="none" strike="noStrike" cap="none" dirty="0">
                <a:ea typeface="Radley"/>
                <a:cs typeface="Radley"/>
                <a:sym typeface="Radley"/>
              </a:rPr>
              <a:t>Nutrients</a:t>
            </a:r>
            <a:endParaRPr dirty="0"/>
          </a:p>
          <a:p>
            <a:pPr marL="1244600" marR="0" lvl="1" indent="-533400" algn="l" rtl="0">
              <a:lnSpc>
                <a:spcPct val="100000"/>
              </a:lnSpc>
              <a:spcBef>
                <a:spcPts val="1700"/>
              </a:spcBef>
              <a:spcAft>
                <a:spcPts val="0"/>
              </a:spcAft>
              <a:buClr>
                <a:schemeClr val="tx1"/>
              </a:buClr>
              <a:buSzPts val="1540"/>
              <a:buFont typeface="Wingdings" panose="05000000000000000000" pitchFamily="2" charset="2"/>
              <a:buChar char="ü"/>
            </a:pPr>
            <a:r>
              <a:rPr lang="en-US" sz="2000" b="1" i="0" u="none" strike="noStrike" cap="none" dirty="0">
                <a:ea typeface="Radley"/>
                <a:cs typeface="Radley"/>
                <a:sym typeface="Radley"/>
              </a:rPr>
              <a:t>Growth factors</a:t>
            </a:r>
            <a:endParaRPr dirty="0"/>
          </a:p>
          <a:p>
            <a:pPr marL="1244600" marR="0" lvl="1" indent="-533400" algn="l" rtl="0">
              <a:lnSpc>
                <a:spcPct val="100000"/>
              </a:lnSpc>
              <a:spcBef>
                <a:spcPts val="1700"/>
              </a:spcBef>
              <a:spcAft>
                <a:spcPts val="0"/>
              </a:spcAft>
              <a:buClr>
                <a:schemeClr val="tx1"/>
              </a:buClr>
              <a:buSzPts val="1540"/>
              <a:buFont typeface="Wingdings" panose="05000000000000000000" pitchFamily="2" charset="2"/>
              <a:buChar char="ü"/>
            </a:pPr>
            <a:r>
              <a:rPr lang="en-US" sz="2000" b="1" i="0" u="none" strike="noStrike" cap="none" dirty="0">
                <a:ea typeface="Radley"/>
                <a:cs typeface="Radley"/>
                <a:sym typeface="Radley"/>
              </a:rPr>
              <a:t>DNA damage</a:t>
            </a:r>
            <a:endParaRPr dirty="0"/>
          </a:p>
        </p:txBody>
      </p:sp>
      <p:sp>
        <p:nvSpPr>
          <p:cNvPr id="8" name="TextBox 7">
            <a:extLst>
              <a:ext uri="{FF2B5EF4-FFF2-40B4-BE49-F238E27FC236}">
                <a16:creationId xmlns:a16="http://schemas.microsoft.com/office/drawing/2014/main" id="{A953510D-B8D5-4B35-B0E3-A2A912A2AAC6}"/>
              </a:ext>
            </a:extLst>
          </p:cNvPr>
          <p:cNvSpPr txBox="1"/>
          <p:nvPr/>
        </p:nvSpPr>
        <p:spPr>
          <a:xfrm>
            <a:off x="63500" y="595133"/>
            <a:ext cx="7823200" cy="769441"/>
          </a:xfrm>
          <a:prstGeom prst="rect">
            <a:avLst/>
          </a:prstGeom>
          <a:noFill/>
        </p:spPr>
        <p:txBody>
          <a:bodyPr wrap="square">
            <a:spAutoFit/>
          </a:bodyPr>
          <a:lstStyle/>
          <a:p>
            <a:pPr marL="152400" marR="0" lvl="0" indent="0" algn="l" rtl="0">
              <a:lnSpc>
                <a:spcPct val="100000"/>
              </a:lnSpc>
              <a:spcBef>
                <a:spcPts val="0"/>
              </a:spcBef>
              <a:spcAft>
                <a:spcPts val="0"/>
              </a:spcAft>
              <a:buClr>
                <a:schemeClr val="tx1"/>
              </a:buClr>
              <a:buSzPts val="2156"/>
              <a:buNone/>
            </a:pPr>
            <a:r>
              <a:rPr lang="en-US" sz="4400" b="1" i="0" u="none" dirty="0">
                <a:ea typeface="Radley"/>
                <a:cs typeface="Radley"/>
                <a:sym typeface="Radley"/>
              </a:rPr>
              <a:t>1</a:t>
            </a:r>
            <a:r>
              <a:rPr lang="tr-TR" sz="4400" b="1" dirty="0" err="1">
                <a:ea typeface="Radley"/>
                <a:cs typeface="Radley"/>
                <a:sym typeface="Radley"/>
              </a:rPr>
              <a:t>st</a:t>
            </a:r>
            <a:r>
              <a:rPr lang="en-US" sz="4400" b="1" i="0" u="none" dirty="0">
                <a:ea typeface="Radley"/>
                <a:cs typeface="Radley"/>
                <a:sym typeface="Radley"/>
              </a:rPr>
              <a:t> CHECKPOINT</a:t>
            </a:r>
            <a:endParaRPr lang="en-US" sz="4400" dirty="0"/>
          </a:p>
        </p:txBody>
      </p:sp>
    </p:spTree>
    <p:extLst>
      <p:ext uri="{BB962C8B-B14F-4D97-AF65-F5344CB8AC3E}">
        <p14:creationId xmlns:p14="http://schemas.microsoft.com/office/powerpoint/2010/main" val="3122512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307375-FC2E-F145-A6D4-CD0984BC78D1}"/>
              </a:ext>
            </a:extLst>
          </p:cNvPr>
          <p:cNvSpPr txBox="1"/>
          <p:nvPr/>
        </p:nvSpPr>
        <p:spPr>
          <a:xfrm>
            <a:off x="297627" y="1037478"/>
            <a:ext cx="9564745" cy="5545044"/>
          </a:xfrm>
          <a:prstGeom prst="rect">
            <a:avLst/>
          </a:prstGeom>
          <a:noFill/>
        </p:spPr>
        <p:txBody>
          <a:bodyPr wrap="square" rtlCol="0">
            <a:spAutoFit/>
          </a:bodyPr>
          <a:lstStyle/>
          <a:p>
            <a:pPr marL="285750" indent="-285750">
              <a:lnSpc>
                <a:spcPct val="200000"/>
              </a:lnSpc>
              <a:buFont typeface="Wingdings" pitchFamily="2" charset="2"/>
              <a:buChar char="ü"/>
            </a:pPr>
            <a:r>
              <a:rPr lang="en-US" dirty="0"/>
              <a:t>Genetic continuity of </a:t>
            </a:r>
            <a:r>
              <a:rPr lang="en-US" b="1" dirty="0"/>
              <a:t>nucleated</a:t>
            </a:r>
            <a:r>
              <a:rPr lang="en-US" dirty="0"/>
              <a:t> cells consist two major processes: </a:t>
            </a:r>
            <a:r>
              <a:rPr lang="en-US" b="1" dirty="0">
                <a:solidFill>
                  <a:schemeClr val="accent1"/>
                </a:solidFill>
              </a:rPr>
              <a:t>mitosis</a:t>
            </a:r>
            <a:r>
              <a:rPr lang="en-US" b="1" dirty="0"/>
              <a:t> </a:t>
            </a:r>
            <a:r>
              <a:rPr lang="en-US" dirty="0"/>
              <a:t>and </a:t>
            </a:r>
            <a:r>
              <a:rPr lang="en-US" b="1" dirty="0">
                <a:solidFill>
                  <a:schemeClr val="accent1"/>
                </a:solidFill>
              </a:rPr>
              <a:t>meiosis</a:t>
            </a:r>
            <a:r>
              <a:rPr lang="en-US" dirty="0"/>
              <a:t>. </a:t>
            </a:r>
          </a:p>
          <a:p>
            <a:pPr marL="285750" indent="-285750">
              <a:lnSpc>
                <a:spcPct val="200000"/>
              </a:lnSpc>
              <a:buFont typeface="Wingdings" pitchFamily="2" charset="2"/>
              <a:buChar char="ü"/>
            </a:pPr>
            <a:r>
              <a:rPr lang="en-US" dirty="0"/>
              <a:t>The mechanisms of the two processes are similar in many ways, but outcomes are different. </a:t>
            </a:r>
          </a:p>
          <a:p>
            <a:pPr marL="285750" indent="-285750">
              <a:lnSpc>
                <a:spcPct val="200000"/>
              </a:lnSpc>
              <a:buFont typeface="Wingdings" pitchFamily="2" charset="2"/>
              <a:buChar char="ü"/>
            </a:pPr>
            <a:r>
              <a:rPr lang="en-US" dirty="0"/>
              <a:t>Mitosis leads to the production of two cells, each with the same number of chromosomes as the parent cell.</a:t>
            </a:r>
          </a:p>
          <a:p>
            <a:pPr marL="285750" indent="-285750">
              <a:lnSpc>
                <a:spcPct val="200000"/>
              </a:lnSpc>
              <a:buFont typeface="Wingdings" pitchFamily="2" charset="2"/>
              <a:buChar char="ü"/>
            </a:pPr>
            <a:r>
              <a:rPr lang="en-US" dirty="0"/>
              <a:t>Meiosis reduces the genetic content and the number of chromosomes by precisely half. </a:t>
            </a:r>
            <a:endParaRPr lang="tr-TR" dirty="0"/>
          </a:p>
          <a:p>
            <a:pPr marL="285750" indent="-285750">
              <a:lnSpc>
                <a:spcPct val="200000"/>
              </a:lnSpc>
              <a:buFont typeface="Wingdings" pitchFamily="2" charset="2"/>
              <a:buChar char="ü"/>
            </a:pPr>
            <a:r>
              <a:rPr lang="en-US" dirty="0"/>
              <a:t>This reduction is essential if sexual reproduction is to occur without</a:t>
            </a:r>
            <a:r>
              <a:rPr lang="tr-TR" dirty="0"/>
              <a:t> </a:t>
            </a:r>
            <a:r>
              <a:rPr lang="en-US" dirty="0"/>
              <a:t>doubling the amount of genetic material in each new generation. </a:t>
            </a:r>
          </a:p>
        </p:txBody>
      </p:sp>
    </p:spTree>
    <p:extLst>
      <p:ext uri="{BB962C8B-B14F-4D97-AF65-F5344CB8AC3E}">
        <p14:creationId xmlns:p14="http://schemas.microsoft.com/office/powerpoint/2010/main" val="19527982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7"/>
          <p:cNvSpPr txBox="1">
            <a:spLocks noGrp="1"/>
          </p:cNvSpPr>
          <p:nvPr>
            <p:ph idx="1"/>
          </p:nvPr>
        </p:nvSpPr>
        <p:spPr>
          <a:xfrm>
            <a:off x="91847" y="2647687"/>
            <a:ext cx="7785328" cy="2814216"/>
          </a:xfrm>
          <a:prstGeom prst="rect">
            <a:avLst/>
          </a:prstGeom>
          <a:noFill/>
          <a:ln>
            <a:noFill/>
          </a:ln>
        </p:spPr>
        <p:txBody>
          <a:bodyPr spcFirstLastPara="1" wrap="square" lIns="91425" tIns="45700" rIns="91425" bIns="45700" anchor="ctr" anchorCtr="0">
            <a:noAutofit/>
          </a:bodyPr>
          <a:lstStyle/>
          <a:p>
            <a:pPr marL="685800" marR="0" lvl="0" indent="-533400" algn="l" rtl="0">
              <a:lnSpc>
                <a:spcPct val="100000"/>
              </a:lnSpc>
              <a:spcBef>
                <a:spcPts val="0"/>
              </a:spcBef>
              <a:spcAft>
                <a:spcPts val="0"/>
              </a:spcAft>
              <a:buClr>
                <a:schemeClr val="tx1"/>
              </a:buClr>
              <a:buSzPts val="2464"/>
              <a:buFont typeface="Wingdings" panose="05000000000000000000" pitchFamily="2" charset="2"/>
              <a:buChar char="ü"/>
            </a:pPr>
            <a:r>
              <a:rPr lang="en-US" sz="2800" b="1" i="0" u="none" dirty="0">
                <a:solidFill>
                  <a:schemeClr val="accent1"/>
                </a:solidFill>
                <a:ea typeface="Radley"/>
                <a:cs typeface="Radley"/>
                <a:sym typeface="Radley"/>
              </a:rPr>
              <a:t>G2</a:t>
            </a:r>
            <a:r>
              <a:rPr lang="tr-TR" sz="2800" b="1" i="0" u="none" dirty="0">
                <a:solidFill>
                  <a:schemeClr val="accent1"/>
                </a:solidFill>
                <a:ea typeface="Radley"/>
                <a:cs typeface="Radley"/>
                <a:sym typeface="Radley"/>
              </a:rPr>
              <a:t> PHASE</a:t>
            </a:r>
            <a:r>
              <a:rPr lang="en-US" sz="2800" b="1" i="0" u="none" dirty="0">
                <a:solidFill>
                  <a:schemeClr val="accent1"/>
                </a:solidFill>
                <a:ea typeface="Radley"/>
                <a:cs typeface="Radley"/>
                <a:sym typeface="Radley"/>
              </a:rPr>
              <a:t>: G2 (2</a:t>
            </a:r>
            <a:r>
              <a:rPr lang="en-US" sz="2800" b="1" i="0" u="none" baseline="30000" dirty="0">
                <a:solidFill>
                  <a:schemeClr val="accent1"/>
                </a:solidFill>
                <a:ea typeface="Radley"/>
                <a:cs typeface="Radley"/>
                <a:sym typeface="Radley"/>
              </a:rPr>
              <a:t>nd</a:t>
            </a:r>
            <a:r>
              <a:rPr lang="en-US" sz="2800" b="1" i="0" u="none" dirty="0">
                <a:solidFill>
                  <a:schemeClr val="accent1"/>
                </a:solidFill>
                <a:ea typeface="Radley"/>
                <a:cs typeface="Radley"/>
                <a:sym typeface="Radley"/>
              </a:rPr>
              <a:t> gap) </a:t>
            </a:r>
            <a:r>
              <a:rPr lang="en-US" sz="2800" b="1" i="0" u="none" dirty="0">
                <a:ea typeface="Radley"/>
                <a:cs typeface="Radley"/>
                <a:sym typeface="Radley"/>
              </a:rPr>
              <a:t>= cell keeps growing &amp; doing its metabolic functions. </a:t>
            </a:r>
            <a:endParaRPr sz="1800" dirty="0"/>
          </a:p>
          <a:p>
            <a:pPr marL="685800" marR="0" lvl="0" indent="-533400" algn="l" rtl="0">
              <a:lnSpc>
                <a:spcPct val="100000"/>
              </a:lnSpc>
              <a:spcBef>
                <a:spcPts val="1700"/>
              </a:spcBef>
              <a:spcAft>
                <a:spcPts val="0"/>
              </a:spcAft>
              <a:buClr>
                <a:schemeClr val="tx1"/>
              </a:buClr>
              <a:buSzPts val="2464"/>
              <a:buFont typeface="Wingdings" panose="05000000000000000000" pitchFamily="2" charset="2"/>
              <a:buChar char="ü"/>
            </a:pPr>
            <a:r>
              <a:rPr lang="en-US" sz="2800" b="1" i="0" u="none" dirty="0">
                <a:ea typeface="Radley"/>
                <a:cs typeface="Radley"/>
                <a:sym typeface="Radley"/>
              </a:rPr>
              <a:t>At the G2 checkpoint, the cell checks for:</a:t>
            </a:r>
            <a:endParaRPr sz="1800" dirty="0"/>
          </a:p>
          <a:p>
            <a:pPr marL="1244600" marR="0" lvl="1" indent="-533400" algn="l" rtl="0">
              <a:lnSpc>
                <a:spcPct val="100000"/>
              </a:lnSpc>
              <a:spcBef>
                <a:spcPts val="1700"/>
              </a:spcBef>
              <a:spcAft>
                <a:spcPts val="0"/>
              </a:spcAft>
              <a:buClr>
                <a:schemeClr val="tx1"/>
              </a:buClr>
              <a:buSzPts val="1848"/>
              <a:buFont typeface="Wingdings" panose="05000000000000000000" pitchFamily="2" charset="2"/>
              <a:buChar char="ü"/>
            </a:pPr>
            <a:r>
              <a:rPr lang="en-US" sz="2000" b="1" i="0" u="none" strike="noStrike" cap="none" dirty="0">
                <a:ea typeface="Radley"/>
                <a:cs typeface="Radley"/>
                <a:sym typeface="Radley"/>
              </a:rPr>
              <a:t>DNA damage</a:t>
            </a:r>
            <a:endParaRPr sz="1600" dirty="0"/>
          </a:p>
          <a:p>
            <a:pPr marL="1244600" marR="0" lvl="1" indent="-533400" algn="l" rtl="0">
              <a:lnSpc>
                <a:spcPct val="100000"/>
              </a:lnSpc>
              <a:spcBef>
                <a:spcPts val="1700"/>
              </a:spcBef>
              <a:spcAft>
                <a:spcPts val="0"/>
              </a:spcAft>
              <a:buClr>
                <a:schemeClr val="tx1"/>
              </a:buClr>
              <a:buSzPts val="1848"/>
              <a:buFont typeface="Wingdings" panose="05000000000000000000" pitchFamily="2" charset="2"/>
              <a:buChar char="ü"/>
            </a:pPr>
            <a:r>
              <a:rPr lang="en-US" sz="2000" b="1" i="0" u="none" strike="noStrike" cap="none" dirty="0">
                <a:ea typeface="Radley"/>
                <a:cs typeface="Radley"/>
                <a:sym typeface="Radley"/>
              </a:rPr>
              <a:t>DNA replication completeness</a:t>
            </a:r>
            <a:endParaRPr sz="1600" dirty="0"/>
          </a:p>
        </p:txBody>
      </p:sp>
      <p:sp>
        <p:nvSpPr>
          <p:cNvPr id="181" name="Google Shape;181;p37"/>
          <p:cNvSpPr txBox="1"/>
          <p:nvPr/>
        </p:nvSpPr>
        <p:spPr>
          <a:xfrm>
            <a:off x="4505325" y="5916831"/>
            <a:ext cx="3463925" cy="5842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3200"/>
              <a:buFont typeface="Radley"/>
              <a:buNone/>
            </a:pPr>
            <a:r>
              <a:rPr lang="en-US" sz="3200" b="1" i="0" u="none" dirty="0">
                <a:ea typeface="Radley"/>
                <a:cs typeface="Radley"/>
                <a:sym typeface="Radley"/>
              </a:rPr>
              <a:t>Cancer cells???</a:t>
            </a:r>
            <a:endParaRPr dirty="0"/>
          </a:p>
        </p:txBody>
      </p:sp>
      <p:sp>
        <p:nvSpPr>
          <p:cNvPr id="7" name="TextBox 6">
            <a:extLst>
              <a:ext uri="{FF2B5EF4-FFF2-40B4-BE49-F238E27FC236}">
                <a16:creationId xmlns:a16="http://schemas.microsoft.com/office/drawing/2014/main" id="{5004F40D-81E6-43DC-9EE8-0A47AB4B2E36}"/>
              </a:ext>
            </a:extLst>
          </p:cNvPr>
          <p:cNvSpPr txBox="1"/>
          <p:nvPr/>
        </p:nvSpPr>
        <p:spPr>
          <a:xfrm>
            <a:off x="92042" y="629568"/>
            <a:ext cx="5107539" cy="769441"/>
          </a:xfrm>
          <a:prstGeom prst="rect">
            <a:avLst/>
          </a:prstGeom>
          <a:noFill/>
        </p:spPr>
        <p:txBody>
          <a:bodyPr wrap="square">
            <a:spAutoFit/>
          </a:bodyPr>
          <a:lstStyle/>
          <a:p>
            <a:pPr algn="ctr"/>
            <a:r>
              <a:rPr lang="tr-TR" sz="4400" b="1" i="0" u="none" dirty="0">
                <a:ea typeface="Radley"/>
                <a:cs typeface="Radley"/>
                <a:sym typeface="Radley"/>
              </a:rPr>
              <a:t>2nd CHECKPOINT</a:t>
            </a:r>
            <a:endParaRPr lang="en-US" sz="4400" dirty="0"/>
          </a:p>
        </p:txBody>
      </p:sp>
    </p:spTree>
    <p:extLst>
      <p:ext uri="{BB962C8B-B14F-4D97-AF65-F5344CB8AC3E}">
        <p14:creationId xmlns:p14="http://schemas.microsoft.com/office/powerpoint/2010/main" val="21132381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cxnSp>
        <p:nvCxnSpPr>
          <p:cNvPr id="294" name="Google Shape;294;p50"/>
          <p:cNvCxnSpPr/>
          <p:nvPr/>
        </p:nvCxnSpPr>
        <p:spPr>
          <a:xfrm>
            <a:off x="0" y="3132137"/>
            <a:ext cx="0" cy="0"/>
          </a:xfrm>
          <a:prstGeom prst="straightConnector1">
            <a:avLst/>
          </a:prstGeom>
          <a:noFill/>
          <a:ln w="9525" cap="flat" cmpd="sng">
            <a:solidFill>
              <a:srgbClr val="003366"/>
            </a:solidFill>
            <a:prstDash val="solid"/>
            <a:miter lim="800000"/>
            <a:headEnd type="none" w="med" len="med"/>
            <a:tailEnd type="none" w="med" len="med"/>
          </a:ln>
        </p:spPr>
      </p:cxnSp>
      <p:cxnSp>
        <p:nvCxnSpPr>
          <p:cNvPr id="295" name="Google Shape;295;p50"/>
          <p:cNvCxnSpPr/>
          <p:nvPr/>
        </p:nvCxnSpPr>
        <p:spPr>
          <a:xfrm>
            <a:off x="0" y="7620000"/>
            <a:ext cx="677862" cy="0"/>
          </a:xfrm>
          <a:prstGeom prst="straightConnector1">
            <a:avLst/>
          </a:prstGeom>
          <a:noFill/>
          <a:ln w="9525" cap="flat" cmpd="sng">
            <a:solidFill>
              <a:schemeClr val="dk1"/>
            </a:solidFill>
            <a:prstDash val="solid"/>
            <a:miter lim="800000"/>
            <a:headEnd type="none" w="med" len="med"/>
            <a:tailEnd type="none" w="med" len="med"/>
          </a:ln>
        </p:spPr>
      </p:cxnSp>
      <p:cxnSp>
        <p:nvCxnSpPr>
          <p:cNvPr id="296" name="Google Shape;296;p50"/>
          <p:cNvCxnSpPr/>
          <p:nvPr/>
        </p:nvCxnSpPr>
        <p:spPr>
          <a:xfrm>
            <a:off x="0" y="7620000"/>
            <a:ext cx="254000" cy="0"/>
          </a:xfrm>
          <a:prstGeom prst="straightConnector1">
            <a:avLst/>
          </a:prstGeom>
          <a:noFill/>
          <a:ln w="9525" cap="flat" cmpd="sng">
            <a:solidFill>
              <a:schemeClr val="dk1"/>
            </a:solidFill>
            <a:prstDash val="solid"/>
            <a:miter lim="800000"/>
            <a:headEnd type="none" w="med" len="med"/>
            <a:tailEnd type="none" w="med" len="med"/>
          </a:ln>
        </p:spPr>
      </p:cxnSp>
      <p:sp>
        <p:nvSpPr>
          <p:cNvPr id="297" name="Google Shape;297;p50"/>
          <p:cNvSpPr txBox="1"/>
          <p:nvPr/>
        </p:nvSpPr>
        <p:spPr>
          <a:xfrm>
            <a:off x="0" y="169862"/>
            <a:ext cx="508000" cy="168275"/>
          </a:xfrm>
          <a:prstGeom prst="rect">
            <a:avLst/>
          </a:prstGeom>
          <a:solidFill>
            <a:srgbClr val="800000"/>
          </a:solidFill>
          <a:ln w="9525" cap="flat" cmpd="sng">
            <a:solidFill>
              <a:srgbClr val="8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298" name="Google Shape;298;p50"/>
          <p:cNvSpPr txBox="1"/>
          <p:nvPr/>
        </p:nvSpPr>
        <p:spPr>
          <a:xfrm>
            <a:off x="254000" y="1008062"/>
            <a:ext cx="9906000" cy="10493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6200"/>
              <a:buFont typeface="Impact"/>
              <a:buNone/>
            </a:pPr>
            <a:r>
              <a:rPr lang="en-US" sz="6200" b="1" i="0" u="none" dirty="0">
                <a:ea typeface="Impact"/>
                <a:cs typeface="Impact"/>
                <a:sym typeface="Impact"/>
              </a:rPr>
              <a:t>ANAPHASE</a:t>
            </a:r>
            <a:endParaRPr lang="en-US" b="1" dirty="0"/>
          </a:p>
        </p:txBody>
      </p:sp>
      <p:sp>
        <p:nvSpPr>
          <p:cNvPr id="299" name="Google Shape;299;p50"/>
          <p:cNvSpPr txBox="1"/>
          <p:nvPr/>
        </p:nvSpPr>
        <p:spPr>
          <a:xfrm>
            <a:off x="846137" y="2132012"/>
            <a:ext cx="9059862" cy="57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00" name="Google Shape;300;p50"/>
          <p:cNvSpPr txBox="1"/>
          <p:nvPr/>
        </p:nvSpPr>
        <p:spPr>
          <a:xfrm>
            <a:off x="592137" y="1822450"/>
            <a:ext cx="4318000" cy="5016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01" name="Google Shape;301;p50"/>
          <p:cNvSpPr txBox="1"/>
          <p:nvPr/>
        </p:nvSpPr>
        <p:spPr>
          <a:xfrm>
            <a:off x="338931" y="2447698"/>
            <a:ext cx="5418137" cy="2655887"/>
          </a:xfrm>
          <a:prstGeom prst="rect">
            <a:avLst/>
          </a:prstGeom>
          <a:noFill/>
          <a:ln>
            <a:noFill/>
          </a:ln>
        </p:spPr>
        <p:txBody>
          <a:bodyPr spcFirstLastPara="1" wrap="square" lIns="91425" tIns="45700" rIns="91425" bIns="45700" anchor="t" anchorCtr="0">
            <a:noAutofit/>
          </a:bodyPr>
          <a:lstStyle/>
          <a:p>
            <a:pPr marL="273050" marR="0" lvl="0" indent="-273050" algn="l" rtl="0">
              <a:lnSpc>
                <a:spcPct val="100000"/>
              </a:lnSpc>
              <a:spcBef>
                <a:spcPts val="0"/>
              </a:spcBef>
              <a:spcAft>
                <a:spcPts val="0"/>
              </a:spcAft>
              <a:buClr>
                <a:schemeClr val="lt2"/>
              </a:buClr>
              <a:buSzPts val="3300"/>
              <a:buFont typeface="Century Gothic"/>
              <a:buNone/>
            </a:pPr>
            <a:r>
              <a:rPr lang="en-US" sz="3300" b="1" i="0" u="none" dirty="0">
                <a:ea typeface="Century Gothic"/>
                <a:cs typeface="Century Gothic"/>
                <a:sym typeface="Century Gothic"/>
              </a:rPr>
              <a:t>Spindle fibers contract</a:t>
            </a:r>
            <a:endParaRPr dirty="0"/>
          </a:p>
          <a:p>
            <a:pPr marL="273050" marR="0" lvl="0" indent="-273050" algn="l" rtl="0">
              <a:lnSpc>
                <a:spcPct val="100000"/>
              </a:lnSpc>
              <a:spcBef>
                <a:spcPts val="0"/>
              </a:spcBef>
              <a:spcAft>
                <a:spcPts val="0"/>
              </a:spcAft>
              <a:buClr>
                <a:schemeClr val="lt2"/>
              </a:buClr>
              <a:buSzPts val="3300"/>
              <a:buFont typeface="Century Gothic"/>
              <a:buNone/>
            </a:pPr>
            <a:r>
              <a:rPr lang="en-US" sz="3300" b="1" i="0" u="none" dirty="0">
                <a:ea typeface="Century Gothic"/>
                <a:cs typeface="Century Gothic"/>
                <a:sym typeface="Century Gothic"/>
              </a:rPr>
              <a:t>Centromeres divide</a:t>
            </a:r>
            <a:endParaRPr dirty="0"/>
          </a:p>
          <a:p>
            <a:pPr marL="273050" marR="0" lvl="0" indent="-273050" algn="l" rtl="0">
              <a:lnSpc>
                <a:spcPct val="100000"/>
              </a:lnSpc>
              <a:spcBef>
                <a:spcPts val="0"/>
              </a:spcBef>
              <a:spcAft>
                <a:spcPts val="0"/>
              </a:spcAft>
              <a:buClr>
                <a:schemeClr val="lt2"/>
              </a:buClr>
              <a:buSzPts val="3300"/>
              <a:buFont typeface="Century Gothic"/>
              <a:buNone/>
            </a:pPr>
            <a:r>
              <a:rPr lang="en-US" sz="3300" b="1" i="0" u="none" dirty="0">
                <a:ea typeface="Century Gothic"/>
                <a:cs typeface="Century Gothic"/>
                <a:sym typeface="Century Gothic"/>
              </a:rPr>
              <a:t> Sister chromatids are pulled away from each other towards the poles</a:t>
            </a:r>
            <a:endParaRPr dirty="0"/>
          </a:p>
        </p:txBody>
      </p:sp>
      <p:cxnSp>
        <p:nvCxnSpPr>
          <p:cNvPr id="293" name="Google Shape;293;p50"/>
          <p:cNvCxnSpPr>
            <a:cxnSpLocks/>
            <a:stCxn id="301" idx="3"/>
          </p:cNvCxnSpPr>
          <p:nvPr/>
        </p:nvCxnSpPr>
        <p:spPr>
          <a:xfrm>
            <a:off x="5757068" y="3775642"/>
            <a:ext cx="2259172" cy="1025851"/>
          </a:xfrm>
          <a:prstGeom prst="straightConnector1">
            <a:avLst/>
          </a:prstGeom>
          <a:noFill/>
          <a:ln w="69850" cap="flat" cmpd="sng">
            <a:solidFill>
              <a:schemeClr val="accent1"/>
            </a:solidFill>
            <a:prstDash val="solid"/>
            <a:miter lim="800000"/>
            <a:headEnd type="none" w="med" len="med"/>
            <a:tailEnd type="triangle" w="med" len="med"/>
          </a:ln>
        </p:spPr>
      </p:cxnSp>
      <p:cxnSp>
        <p:nvCxnSpPr>
          <p:cNvPr id="302" name="Google Shape;302;p50"/>
          <p:cNvCxnSpPr>
            <a:cxnSpLocks/>
            <a:stCxn id="301" idx="3"/>
          </p:cNvCxnSpPr>
          <p:nvPr/>
        </p:nvCxnSpPr>
        <p:spPr>
          <a:xfrm>
            <a:off x="5757068" y="3775642"/>
            <a:ext cx="2259172" cy="2208598"/>
          </a:xfrm>
          <a:prstGeom prst="straightConnector1">
            <a:avLst/>
          </a:prstGeom>
          <a:noFill/>
          <a:ln w="69850" cap="flat" cmpd="sng">
            <a:solidFill>
              <a:schemeClr val="accent1"/>
            </a:solidFill>
            <a:prstDash val="solid"/>
            <a:miter lim="800000"/>
            <a:headEnd type="none" w="med" len="med"/>
            <a:tailEnd type="triangle" w="med" len="med"/>
          </a:ln>
        </p:spPr>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306"/>
        <p:cNvGrpSpPr/>
        <p:nvPr/>
      </p:nvGrpSpPr>
      <p:grpSpPr>
        <a:xfrm>
          <a:off x="0" y="0"/>
          <a:ext cx="0" cy="0"/>
          <a:chOff x="0" y="0"/>
          <a:chExt cx="0" cy="0"/>
        </a:xfrm>
      </p:grpSpPr>
      <p:sp>
        <p:nvSpPr>
          <p:cNvPr id="121" name="Freeform 6">
            <a:extLst>
              <a:ext uri="{FF2B5EF4-FFF2-40B4-BE49-F238E27FC236}">
                <a16:creationId xmlns:a16="http://schemas.microsoft.com/office/drawing/2014/main" id="{732012F0-A79F-4166-AAFD-796C07F49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71" y="-3527"/>
            <a:ext cx="10160000" cy="6922003"/>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FFFFFF"/>
          </a:solidFill>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cxnSp>
        <p:nvCxnSpPr>
          <p:cNvPr id="313" name="Google Shape;313;p52"/>
          <p:cNvCxnSpPr/>
          <p:nvPr/>
        </p:nvCxnSpPr>
        <p:spPr>
          <a:xfrm>
            <a:off x="0" y="3132137"/>
            <a:ext cx="0" cy="0"/>
          </a:xfrm>
          <a:prstGeom prst="straightConnector1">
            <a:avLst/>
          </a:prstGeom>
          <a:noFill/>
          <a:ln w="9525" cap="flat" cmpd="sng">
            <a:solidFill>
              <a:srgbClr val="003366"/>
            </a:solidFill>
            <a:prstDash val="solid"/>
            <a:miter lim="800000"/>
            <a:headEnd type="none" w="med" len="med"/>
            <a:tailEnd type="none" w="med" len="med"/>
          </a:ln>
        </p:spPr>
      </p:cxnSp>
      <p:cxnSp>
        <p:nvCxnSpPr>
          <p:cNvPr id="314" name="Google Shape;314;p52"/>
          <p:cNvCxnSpPr/>
          <p:nvPr/>
        </p:nvCxnSpPr>
        <p:spPr>
          <a:xfrm>
            <a:off x="0" y="7620000"/>
            <a:ext cx="677862" cy="0"/>
          </a:xfrm>
          <a:prstGeom prst="straightConnector1">
            <a:avLst/>
          </a:prstGeom>
          <a:noFill/>
          <a:ln w="9525" cap="flat" cmpd="sng">
            <a:solidFill>
              <a:schemeClr val="dk1"/>
            </a:solidFill>
            <a:prstDash val="solid"/>
            <a:miter lim="800000"/>
            <a:headEnd type="none" w="med" len="med"/>
            <a:tailEnd type="none" w="med" len="med"/>
          </a:ln>
        </p:spPr>
      </p:cxnSp>
      <p:cxnSp>
        <p:nvCxnSpPr>
          <p:cNvPr id="315" name="Google Shape;315;p52"/>
          <p:cNvCxnSpPr/>
          <p:nvPr/>
        </p:nvCxnSpPr>
        <p:spPr>
          <a:xfrm>
            <a:off x="0" y="7620000"/>
            <a:ext cx="254000" cy="0"/>
          </a:xfrm>
          <a:prstGeom prst="straightConnector1">
            <a:avLst/>
          </a:prstGeom>
          <a:noFill/>
          <a:ln w="9525" cap="flat" cmpd="sng">
            <a:solidFill>
              <a:schemeClr val="dk1"/>
            </a:solidFill>
            <a:prstDash val="solid"/>
            <a:miter lim="800000"/>
            <a:headEnd type="none" w="med" len="med"/>
            <a:tailEnd type="none" w="med" len="med"/>
          </a:ln>
        </p:spPr>
      </p:cxnSp>
      <p:sp>
        <p:nvSpPr>
          <p:cNvPr id="316" name="Google Shape;316;p52"/>
          <p:cNvSpPr txBox="1"/>
          <p:nvPr/>
        </p:nvSpPr>
        <p:spPr>
          <a:xfrm>
            <a:off x="127000" y="403226"/>
            <a:ext cx="4338809" cy="10493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6200"/>
              <a:buFont typeface="Impact"/>
              <a:buNone/>
            </a:pPr>
            <a:r>
              <a:rPr lang="en-US" sz="6200" b="1" i="0" u="none" dirty="0">
                <a:ea typeface="Impact"/>
                <a:cs typeface="Impact"/>
                <a:sym typeface="Impact"/>
              </a:rPr>
              <a:t>TELOPHASE</a:t>
            </a:r>
            <a:endParaRPr lang="en-US" b="1" dirty="0"/>
          </a:p>
        </p:txBody>
      </p:sp>
      <p:sp>
        <p:nvSpPr>
          <p:cNvPr id="317" name="Google Shape;317;p52"/>
          <p:cNvSpPr txBox="1"/>
          <p:nvPr/>
        </p:nvSpPr>
        <p:spPr>
          <a:xfrm>
            <a:off x="846137" y="2132012"/>
            <a:ext cx="9059862" cy="57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18" name="Google Shape;318;p52"/>
          <p:cNvSpPr txBox="1"/>
          <p:nvPr/>
        </p:nvSpPr>
        <p:spPr>
          <a:xfrm>
            <a:off x="592137" y="1822450"/>
            <a:ext cx="4318000" cy="5016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19" name="Google Shape;319;p52"/>
          <p:cNvSpPr txBox="1"/>
          <p:nvPr/>
        </p:nvSpPr>
        <p:spPr>
          <a:xfrm>
            <a:off x="0" y="2417762"/>
            <a:ext cx="4910137" cy="3025452"/>
          </a:xfrm>
          <a:prstGeom prst="rect">
            <a:avLst/>
          </a:prstGeom>
          <a:noFill/>
          <a:ln>
            <a:noFill/>
          </a:ln>
        </p:spPr>
        <p:txBody>
          <a:bodyPr spcFirstLastPara="1" wrap="square" lIns="91425" tIns="45700" rIns="91425" bIns="45700" anchor="t" anchorCtr="0">
            <a:noAutofit/>
          </a:bodyPr>
          <a:lstStyle/>
          <a:p>
            <a:pPr marL="273050" marR="0" lvl="0" indent="-273050" algn="l" rtl="0">
              <a:lnSpc>
                <a:spcPct val="100000"/>
              </a:lnSpc>
              <a:spcBef>
                <a:spcPts val="0"/>
              </a:spcBef>
              <a:spcAft>
                <a:spcPts val="0"/>
              </a:spcAft>
              <a:buClr>
                <a:schemeClr val="lt2"/>
              </a:buClr>
              <a:buSzPts val="3700"/>
              <a:buFont typeface="Century Gothic"/>
              <a:buNone/>
            </a:pPr>
            <a:r>
              <a:rPr lang="en-US" sz="3600" b="1" i="0" u="none" dirty="0">
                <a:ea typeface="Century Gothic"/>
                <a:cs typeface="Century Gothic"/>
                <a:sym typeface="Century Gothic"/>
              </a:rPr>
              <a:t>The chromosomes reach the poles</a:t>
            </a:r>
            <a:endParaRPr sz="1600" dirty="0"/>
          </a:p>
          <a:p>
            <a:pPr marL="273050" marR="0" lvl="0" indent="-273050" algn="l" rtl="0">
              <a:lnSpc>
                <a:spcPct val="100000"/>
              </a:lnSpc>
              <a:spcBef>
                <a:spcPts val="0"/>
              </a:spcBef>
              <a:spcAft>
                <a:spcPts val="0"/>
              </a:spcAft>
              <a:buClr>
                <a:schemeClr val="lt2"/>
              </a:buClr>
              <a:buSzPts val="3700"/>
              <a:buFont typeface="Century Gothic"/>
              <a:buNone/>
            </a:pPr>
            <a:r>
              <a:rPr lang="en-US" sz="3600" b="1" i="0" u="none" dirty="0">
                <a:ea typeface="Century Gothic"/>
                <a:cs typeface="Century Gothic"/>
                <a:sym typeface="Century Gothic"/>
              </a:rPr>
              <a:t>Nuclear membranes form around the 2 new nuclei</a:t>
            </a:r>
            <a:endParaRPr sz="1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325"/>
        <p:cNvGrpSpPr/>
        <p:nvPr/>
      </p:nvGrpSpPr>
      <p:grpSpPr>
        <a:xfrm>
          <a:off x="0" y="0"/>
          <a:ext cx="0" cy="0"/>
          <a:chOff x="0" y="0"/>
          <a:chExt cx="0" cy="0"/>
        </a:xfrm>
      </p:grpSpPr>
      <p:sp>
        <p:nvSpPr>
          <p:cNvPr id="76" name="Freeform 6">
            <a:extLst>
              <a:ext uri="{FF2B5EF4-FFF2-40B4-BE49-F238E27FC236}">
                <a16:creationId xmlns:a16="http://schemas.microsoft.com/office/drawing/2014/main" id="{732012F0-A79F-4166-AAFD-796C07F49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71" y="-3527"/>
            <a:ext cx="10160000" cy="6922003"/>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FFFFFF"/>
          </a:solidFill>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cxnSp>
        <p:nvCxnSpPr>
          <p:cNvPr id="332" name="Google Shape;332;p54"/>
          <p:cNvCxnSpPr/>
          <p:nvPr/>
        </p:nvCxnSpPr>
        <p:spPr>
          <a:xfrm>
            <a:off x="0" y="3132137"/>
            <a:ext cx="0" cy="0"/>
          </a:xfrm>
          <a:prstGeom prst="straightConnector1">
            <a:avLst/>
          </a:prstGeom>
          <a:noFill/>
          <a:ln w="9525" cap="flat" cmpd="sng">
            <a:solidFill>
              <a:srgbClr val="003366"/>
            </a:solidFill>
            <a:prstDash val="solid"/>
            <a:miter lim="800000"/>
            <a:headEnd type="none" w="med" len="med"/>
            <a:tailEnd type="none" w="med" len="med"/>
          </a:ln>
        </p:spPr>
      </p:cxnSp>
      <p:cxnSp>
        <p:nvCxnSpPr>
          <p:cNvPr id="333" name="Google Shape;333;p54"/>
          <p:cNvCxnSpPr/>
          <p:nvPr/>
        </p:nvCxnSpPr>
        <p:spPr>
          <a:xfrm>
            <a:off x="0" y="7620000"/>
            <a:ext cx="677862" cy="0"/>
          </a:xfrm>
          <a:prstGeom prst="straightConnector1">
            <a:avLst/>
          </a:prstGeom>
          <a:noFill/>
          <a:ln w="9525" cap="flat" cmpd="sng">
            <a:solidFill>
              <a:schemeClr val="dk1"/>
            </a:solidFill>
            <a:prstDash val="solid"/>
            <a:miter lim="800000"/>
            <a:headEnd type="none" w="med" len="med"/>
            <a:tailEnd type="none" w="med" len="med"/>
          </a:ln>
        </p:spPr>
      </p:cxnSp>
      <p:cxnSp>
        <p:nvCxnSpPr>
          <p:cNvPr id="334" name="Google Shape;334;p54"/>
          <p:cNvCxnSpPr/>
          <p:nvPr/>
        </p:nvCxnSpPr>
        <p:spPr>
          <a:xfrm>
            <a:off x="0" y="7620000"/>
            <a:ext cx="254000" cy="0"/>
          </a:xfrm>
          <a:prstGeom prst="straightConnector1">
            <a:avLst/>
          </a:prstGeom>
          <a:noFill/>
          <a:ln w="9525" cap="flat" cmpd="sng">
            <a:solidFill>
              <a:schemeClr val="dk1"/>
            </a:solidFill>
            <a:prstDash val="solid"/>
            <a:miter lim="800000"/>
            <a:headEnd type="none" w="med" len="med"/>
            <a:tailEnd type="none" w="med" len="med"/>
          </a:ln>
        </p:spPr>
      </p:cxnSp>
      <p:sp>
        <p:nvSpPr>
          <p:cNvPr id="335" name="Google Shape;335;p54"/>
          <p:cNvSpPr txBox="1"/>
          <p:nvPr/>
        </p:nvSpPr>
        <p:spPr>
          <a:xfrm>
            <a:off x="114300" y="326073"/>
            <a:ext cx="5068888" cy="10493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6200"/>
              <a:buFont typeface="Impact"/>
              <a:buNone/>
            </a:pPr>
            <a:r>
              <a:rPr lang="en-US" sz="6200" b="1" i="0" u="none" dirty="0">
                <a:ea typeface="Impact"/>
                <a:cs typeface="Impact"/>
                <a:sym typeface="Impact"/>
              </a:rPr>
              <a:t>CYTOKINESIS</a:t>
            </a:r>
            <a:endParaRPr lang="en-US" b="1" dirty="0"/>
          </a:p>
        </p:txBody>
      </p:sp>
      <p:sp>
        <p:nvSpPr>
          <p:cNvPr id="336" name="Google Shape;336;p54"/>
          <p:cNvSpPr txBox="1"/>
          <p:nvPr/>
        </p:nvSpPr>
        <p:spPr>
          <a:xfrm>
            <a:off x="846137" y="2132012"/>
            <a:ext cx="9059862" cy="57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37" name="Google Shape;337;p54"/>
          <p:cNvSpPr txBox="1"/>
          <p:nvPr/>
        </p:nvSpPr>
        <p:spPr>
          <a:xfrm>
            <a:off x="592137" y="1822450"/>
            <a:ext cx="4318000" cy="5016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38" name="Google Shape;338;p54"/>
          <p:cNvSpPr txBox="1"/>
          <p:nvPr/>
        </p:nvSpPr>
        <p:spPr>
          <a:xfrm>
            <a:off x="225585" y="1822450"/>
            <a:ext cx="4487862" cy="4402137"/>
          </a:xfrm>
          <a:prstGeom prst="rect">
            <a:avLst/>
          </a:prstGeom>
          <a:noFill/>
          <a:ln>
            <a:noFill/>
          </a:ln>
        </p:spPr>
        <p:txBody>
          <a:bodyPr spcFirstLastPara="1" wrap="square" lIns="91425" tIns="45700" rIns="91425" bIns="45700" anchor="t" anchorCtr="0">
            <a:noAutofit/>
          </a:bodyPr>
          <a:lstStyle/>
          <a:p>
            <a:pPr marL="273050" marR="0" lvl="0" indent="-273050" algn="l" rtl="0">
              <a:lnSpc>
                <a:spcPct val="100000"/>
              </a:lnSpc>
              <a:spcBef>
                <a:spcPts val="0"/>
              </a:spcBef>
              <a:spcAft>
                <a:spcPts val="0"/>
              </a:spcAft>
              <a:buClr>
                <a:schemeClr val="lt2"/>
              </a:buClr>
              <a:buSzPts val="3100"/>
              <a:buFont typeface="Century Gothic"/>
              <a:buNone/>
            </a:pPr>
            <a:r>
              <a:rPr lang="en-US" sz="3100" b="1" i="0" u="none" dirty="0">
                <a:ea typeface="Century Gothic"/>
                <a:cs typeface="Century Gothic"/>
                <a:sym typeface="Century Gothic"/>
              </a:rPr>
              <a:t>The cytoplasm distributed equally between the 2 new cells</a:t>
            </a:r>
            <a:endParaRPr dirty="0"/>
          </a:p>
          <a:p>
            <a:pPr marL="273050" marR="0" lvl="0" indent="-273050" algn="l" rtl="0">
              <a:lnSpc>
                <a:spcPct val="100000"/>
              </a:lnSpc>
              <a:spcBef>
                <a:spcPts val="0"/>
              </a:spcBef>
              <a:spcAft>
                <a:spcPts val="0"/>
              </a:spcAft>
              <a:buClr>
                <a:schemeClr val="lt2"/>
              </a:buClr>
              <a:buSzPts val="3100"/>
              <a:buFont typeface="Century Gothic"/>
              <a:buNone/>
            </a:pPr>
            <a:r>
              <a:rPr lang="en-US" sz="3100" b="1" i="0" u="none" dirty="0">
                <a:ea typeface="Century Gothic"/>
                <a:cs typeface="Century Gothic"/>
                <a:sym typeface="Century Gothic"/>
              </a:rPr>
              <a:t>In animals, a cleavage furrow forms from outside in</a:t>
            </a:r>
            <a:endParaRPr dirty="0"/>
          </a:p>
          <a:p>
            <a:pPr marL="273050" marR="0" lvl="0" indent="-273050" algn="l" rtl="0">
              <a:lnSpc>
                <a:spcPct val="100000"/>
              </a:lnSpc>
              <a:spcBef>
                <a:spcPts val="0"/>
              </a:spcBef>
              <a:spcAft>
                <a:spcPts val="0"/>
              </a:spcAft>
              <a:buClr>
                <a:schemeClr val="lt2"/>
              </a:buClr>
              <a:buSzPts val="3100"/>
              <a:buFont typeface="Century Gothic"/>
              <a:buNone/>
            </a:pPr>
            <a:r>
              <a:rPr lang="en-US" sz="3100" b="1" i="0" u="none" dirty="0">
                <a:ea typeface="Century Gothic"/>
                <a:cs typeface="Century Gothic"/>
                <a:sym typeface="Century Gothic"/>
              </a:rPr>
              <a:t>In plants, a cell plate forms from inside out</a:t>
            </a:r>
            <a:endParaRPr dirty="0"/>
          </a:p>
        </p:txBody>
      </p:sp>
      <p:sp>
        <p:nvSpPr>
          <p:cNvPr id="342" name="Google Shape;342;p54"/>
          <p:cNvSpPr txBox="1"/>
          <p:nvPr/>
        </p:nvSpPr>
        <p:spPr>
          <a:xfrm>
            <a:off x="4318000" y="4262437"/>
            <a:ext cx="18415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44" name="Google Shape;344;p54"/>
          <p:cNvSpPr txBox="1"/>
          <p:nvPr/>
        </p:nvSpPr>
        <p:spPr>
          <a:xfrm>
            <a:off x="4402137" y="5362575"/>
            <a:ext cx="185737" cy="366712"/>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45" name="Google Shape;345;p54"/>
          <p:cNvSpPr txBox="1"/>
          <p:nvPr/>
        </p:nvSpPr>
        <p:spPr>
          <a:xfrm>
            <a:off x="4572000" y="5573712"/>
            <a:ext cx="184150" cy="366712"/>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48" name="Google Shape;348;p54"/>
          <p:cNvSpPr txBox="1"/>
          <p:nvPr/>
        </p:nvSpPr>
        <p:spPr>
          <a:xfrm>
            <a:off x="8212137" y="2170589"/>
            <a:ext cx="1947862" cy="4333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2200"/>
              <a:buFont typeface="Impact"/>
              <a:buNone/>
            </a:pPr>
            <a:r>
              <a:rPr lang="en-US" sz="2200" b="0" i="0" u="none" dirty="0">
                <a:ea typeface="Impact"/>
                <a:cs typeface="Impact"/>
                <a:sym typeface="Impact"/>
              </a:rPr>
              <a:t>Plant</a:t>
            </a:r>
            <a:endParaRPr dirty="0"/>
          </a:p>
        </p:txBody>
      </p:sp>
      <p:sp>
        <p:nvSpPr>
          <p:cNvPr id="349" name="Google Shape;349;p54"/>
          <p:cNvSpPr txBox="1"/>
          <p:nvPr/>
        </p:nvSpPr>
        <p:spPr>
          <a:xfrm>
            <a:off x="5588000" y="2170589"/>
            <a:ext cx="1947862" cy="4333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2200"/>
              <a:buFont typeface="Impact"/>
              <a:buNone/>
            </a:pPr>
            <a:r>
              <a:rPr lang="en-US" sz="2200" b="0" i="0" u="none" dirty="0">
                <a:ea typeface="Impact"/>
                <a:cs typeface="Impact"/>
                <a:sym typeface="Impact"/>
              </a:rPr>
              <a:t>Animal</a:t>
            </a: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cxnSp>
        <p:nvCxnSpPr>
          <p:cNvPr id="354" name="Google Shape;354;p55"/>
          <p:cNvCxnSpPr/>
          <p:nvPr/>
        </p:nvCxnSpPr>
        <p:spPr>
          <a:xfrm>
            <a:off x="0" y="3132137"/>
            <a:ext cx="0" cy="0"/>
          </a:xfrm>
          <a:prstGeom prst="straightConnector1">
            <a:avLst/>
          </a:prstGeom>
          <a:noFill/>
          <a:ln w="9525" cap="flat" cmpd="sng">
            <a:solidFill>
              <a:srgbClr val="003366"/>
            </a:solidFill>
            <a:prstDash val="solid"/>
            <a:miter lim="800000"/>
            <a:headEnd type="none" w="med" len="med"/>
            <a:tailEnd type="none" w="med" len="med"/>
          </a:ln>
        </p:spPr>
      </p:cxnSp>
      <p:cxnSp>
        <p:nvCxnSpPr>
          <p:cNvPr id="355" name="Google Shape;355;p55"/>
          <p:cNvCxnSpPr/>
          <p:nvPr/>
        </p:nvCxnSpPr>
        <p:spPr>
          <a:xfrm>
            <a:off x="0" y="7620000"/>
            <a:ext cx="677862" cy="0"/>
          </a:xfrm>
          <a:prstGeom prst="straightConnector1">
            <a:avLst/>
          </a:prstGeom>
          <a:noFill/>
          <a:ln w="9525" cap="flat" cmpd="sng">
            <a:solidFill>
              <a:schemeClr val="dk1"/>
            </a:solidFill>
            <a:prstDash val="solid"/>
            <a:miter lim="800000"/>
            <a:headEnd type="none" w="med" len="med"/>
            <a:tailEnd type="none" w="med" len="med"/>
          </a:ln>
        </p:spPr>
      </p:cxnSp>
      <p:cxnSp>
        <p:nvCxnSpPr>
          <p:cNvPr id="356" name="Google Shape;356;p55"/>
          <p:cNvCxnSpPr/>
          <p:nvPr/>
        </p:nvCxnSpPr>
        <p:spPr>
          <a:xfrm>
            <a:off x="0" y="7620000"/>
            <a:ext cx="254000" cy="0"/>
          </a:xfrm>
          <a:prstGeom prst="straightConnector1">
            <a:avLst/>
          </a:prstGeom>
          <a:noFill/>
          <a:ln w="9525" cap="flat" cmpd="sng">
            <a:solidFill>
              <a:schemeClr val="dk1"/>
            </a:solidFill>
            <a:prstDash val="solid"/>
            <a:miter lim="800000"/>
            <a:headEnd type="none" w="med" len="med"/>
            <a:tailEnd type="none" w="med" len="med"/>
          </a:ln>
        </p:spPr>
      </p:cxnSp>
      <p:sp>
        <p:nvSpPr>
          <p:cNvPr id="358" name="Google Shape;358;p55"/>
          <p:cNvSpPr txBox="1"/>
          <p:nvPr/>
        </p:nvSpPr>
        <p:spPr>
          <a:xfrm>
            <a:off x="121897" y="111918"/>
            <a:ext cx="9906000" cy="9128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5300"/>
              <a:buFont typeface="Impact"/>
              <a:buNone/>
            </a:pPr>
            <a:r>
              <a:rPr lang="en-US" sz="5300" b="0" i="0" u="none" dirty="0">
                <a:ea typeface="Impact"/>
                <a:cs typeface="Impact"/>
                <a:sym typeface="Impact"/>
              </a:rPr>
              <a:t>What Mitosis Actually Looks Like</a:t>
            </a:r>
            <a:endParaRPr dirty="0"/>
          </a:p>
        </p:txBody>
      </p:sp>
      <p:sp>
        <p:nvSpPr>
          <p:cNvPr id="359" name="Google Shape;359;p55"/>
          <p:cNvSpPr txBox="1"/>
          <p:nvPr/>
        </p:nvSpPr>
        <p:spPr>
          <a:xfrm>
            <a:off x="846137" y="2132012"/>
            <a:ext cx="9059862" cy="57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solidFill>
                <a:srgbClr val="000000"/>
              </a:solidFill>
              <a:ea typeface="Radley"/>
              <a:cs typeface="Radley"/>
              <a:sym typeface="Radley"/>
            </a:endParaRPr>
          </a:p>
        </p:txBody>
      </p:sp>
      <p:sp>
        <p:nvSpPr>
          <p:cNvPr id="360" name="Google Shape;360;p55"/>
          <p:cNvSpPr txBox="1"/>
          <p:nvPr/>
        </p:nvSpPr>
        <p:spPr>
          <a:xfrm>
            <a:off x="592137" y="1822450"/>
            <a:ext cx="4318000" cy="5016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solidFill>
                <a:srgbClr val="000000"/>
              </a:solidFill>
              <a:ea typeface="Radley"/>
              <a:cs typeface="Radley"/>
              <a:sym typeface="Radley"/>
            </a:endParaRPr>
          </a:p>
        </p:txBody>
      </p:sp>
      <p:sp>
        <p:nvSpPr>
          <p:cNvPr id="362" name="Google Shape;362;p55"/>
          <p:cNvSpPr txBox="1"/>
          <p:nvPr/>
        </p:nvSpPr>
        <p:spPr>
          <a:xfrm>
            <a:off x="1270000" y="4487862"/>
            <a:ext cx="2201862" cy="365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solidFill>
                <a:srgbClr val="000000"/>
              </a:solidFill>
              <a:ea typeface="Radley"/>
              <a:cs typeface="Radley"/>
              <a:sym typeface="Radley"/>
            </a:endParaRPr>
          </a:p>
        </p:txBody>
      </p:sp>
      <p:sp>
        <p:nvSpPr>
          <p:cNvPr id="363" name="Google Shape;363;p55"/>
          <p:cNvSpPr txBox="1"/>
          <p:nvPr/>
        </p:nvSpPr>
        <p:spPr>
          <a:xfrm>
            <a:off x="1439862" y="3979862"/>
            <a:ext cx="2200275" cy="4683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2400"/>
              <a:buFont typeface="Impact"/>
              <a:buNone/>
            </a:pPr>
            <a:r>
              <a:rPr lang="en-US" sz="2400" b="0" i="0" u="none" dirty="0">
                <a:solidFill>
                  <a:schemeClr val="lt2"/>
                </a:solidFill>
                <a:ea typeface="Impact"/>
                <a:cs typeface="Impact"/>
                <a:sym typeface="Impact"/>
              </a:rPr>
              <a:t>Interphase</a:t>
            </a:r>
            <a:endParaRPr dirty="0"/>
          </a:p>
        </p:txBody>
      </p:sp>
      <p:sp>
        <p:nvSpPr>
          <p:cNvPr id="364" name="Google Shape;364;p55"/>
          <p:cNvSpPr txBox="1"/>
          <p:nvPr/>
        </p:nvSpPr>
        <p:spPr>
          <a:xfrm>
            <a:off x="4656137" y="4402137"/>
            <a:ext cx="2201862" cy="4683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2400"/>
              <a:buFont typeface="Impact"/>
              <a:buNone/>
            </a:pPr>
            <a:r>
              <a:rPr lang="en-US" sz="2400" b="0" i="0" u="none">
                <a:solidFill>
                  <a:schemeClr val="lt2"/>
                </a:solidFill>
                <a:ea typeface="Impact"/>
                <a:cs typeface="Impact"/>
                <a:sym typeface="Impact"/>
              </a:rPr>
              <a:t>Prophase</a:t>
            </a:r>
            <a:endParaRPr/>
          </a:p>
        </p:txBody>
      </p:sp>
      <p:sp>
        <p:nvSpPr>
          <p:cNvPr id="365" name="Google Shape;365;p55"/>
          <p:cNvSpPr txBox="1"/>
          <p:nvPr/>
        </p:nvSpPr>
        <p:spPr>
          <a:xfrm>
            <a:off x="7620000" y="4318000"/>
            <a:ext cx="2201862" cy="4683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2400"/>
              <a:buFont typeface="Impact"/>
              <a:buNone/>
            </a:pPr>
            <a:r>
              <a:rPr lang="en-US" sz="2400" b="0" i="0" u="none">
                <a:solidFill>
                  <a:schemeClr val="lt2"/>
                </a:solidFill>
                <a:ea typeface="Impact"/>
                <a:cs typeface="Impact"/>
                <a:sym typeface="Impact"/>
              </a:rPr>
              <a:t>Metaphase</a:t>
            </a:r>
            <a:endParaRPr/>
          </a:p>
        </p:txBody>
      </p:sp>
      <p:sp>
        <p:nvSpPr>
          <p:cNvPr id="367" name="Google Shape;367;p55"/>
          <p:cNvSpPr txBox="1"/>
          <p:nvPr/>
        </p:nvSpPr>
        <p:spPr>
          <a:xfrm>
            <a:off x="2878137" y="6519862"/>
            <a:ext cx="2201862" cy="4683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2400"/>
              <a:buFont typeface="Impact"/>
              <a:buNone/>
            </a:pPr>
            <a:r>
              <a:rPr lang="en-US" sz="2400" b="0" i="0" u="none">
                <a:solidFill>
                  <a:schemeClr val="lt2"/>
                </a:solidFill>
                <a:ea typeface="Impact"/>
                <a:cs typeface="Impact"/>
                <a:sym typeface="Impact"/>
              </a:rPr>
              <a:t>Anaphase</a:t>
            </a:r>
            <a:endParaRPr/>
          </a:p>
        </p:txBody>
      </p:sp>
      <p:sp>
        <p:nvSpPr>
          <p:cNvPr id="368" name="Google Shape;368;p55"/>
          <p:cNvSpPr txBox="1"/>
          <p:nvPr/>
        </p:nvSpPr>
        <p:spPr>
          <a:xfrm>
            <a:off x="6773862" y="6350000"/>
            <a:ext cx="2200275" cy="46831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2400"/>
              <a:buFont typeface="Impact"/>
              <a:buNone/>
            </a:pPr>
            <a:r>
              <a:rPr lang="en-US" sz="2400" b="0" i="0" u="none">
                <a:solidFill>
                  <a:schemeClr val="lt2"/>
                </a:solidFill>
                <a:ea typeface="Impact"/>
                <a:cs typeface="Impact"/>
                <a:sym typeface="Impact"/>
              </a:rPr>
              <a:t>Telophase</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cxnSp>
        <p:nvCxnSpPr>
          <p:cNvPr id="373" name="Google Shape;373;p56"/>
          <p:cNvCxnSpPr/>
          <p:nvPr/>
        </p:nvCxnSpPr>
        <p:spPr>
          <a:xfrm>
            <a:off x="0" y="3132137"/>
            <a:ext cx="0" cy="0"/>
          </a:xfrm>
          <a:prstGeom prst="straightConnector1">
            <a:avLst/>
          </a:prstGeom>
          <a:noFill/>
          <a:ln w="9525" cap="flat" cmpd="sng">
            <a:solidFill>
              <a:srgbClr val="003366"/>
            </a:solidFill>
            <a:prstDash val="solid"/>
            <a:miter lim="800000"/>
            <a:headEnd type="none" w="med" len="med"/>
            <a:tailEnd type="none" w="med" len="med"/>
          </a:ln>
        </p:spPr>
      </p:cxnSp>
      <p:cxnSp>
        <p:nvCxnSpPr>
          <p:cNvPr id="374" name="Google Shape;374;p56"/>
          <p:cNvCxnSpPr/>
          <p:nvPr/>
        </p:nvCxnSpPr>
        <p:spPr>
          <a:xfrm>
            <a:off x="0" y="7620000"/>
            <a:ext cx="677862" cy="0"/>
          </a:xfrm>
          <a:prstGeom prst="straightConnector1">
            <a:avLst/>
          </a:prstGeom>
          <a:noFill/>
          <a:ln w="9525" cap="flat" cmpd="sng">
            <a:solidFill>
              <a:schemeClr val="dk1"/>
            </a:solidFill>
            <a:prstDash val="solid"/>
            <a:miter lim="800000"/>
            <a:headEnd type="none" w="med" len="med"/>
            <a:tailEnd type="none" w="med" len="med"/>
          </a:ln>
        </p:spPr>
      </p:cxnSp>
      <p:cxnSp>
        <p:nvCxnSpPr>
          <p:cNvPr id="375" name="Google Shape;375;p56"/>
          <p:cNvCxnSpPr/>
          <p:nvPr/>
        </p:nvCxnSpPr>
        <p:spPr>
          <a:xfrm>
            <a:off x="0" y="7620000"/>
            <a:ext cx="254000" cy="0"/>
          </a:xfrm>
          <a:prstGeom prst="straightConnector1">
            <a:avLst/>
          </a:prstGeom>
          <a:noFill/>
          <a:ln w="9525" cap="flat" cmpd="sng">
            <a:solidFill>
              <a:schemeClr val="dk1"/>
            </a:solidFill>
            <a:prstDash val="solid"/>
            <a:miter lim="800000"/>
            <a:headEnd type="none" w="med" len="med"/>
            <a:tailEnd type="none" w="med" len="med"/>
          </a:ln>
        </p:spPr>
      </p:cxnSp>
      <p:sp>
        <p:nvSpPr>
          <p:cNvPr id="377" name="Google Shape;377;p56"/>
          <p:cNvSpPr txBox="1"/>
          <p:nvPr/>
        </p:nvSpPr>
        <p:spPr>
          <a:xfrm>
            <a:off x="0" y="363219"/>
            <a:ext cx="10160000" cy="1098524"/>
          </a:xfrm>
          <a:prstGeom prst="rect">
            <a:avLst/>
          </a:prstGeom>
          <a:noFill/>
          <a:ln>
            <a:noFill/>
          </a:ln>
        </p:spPr>
        <p:txBody>
          <a:bodyPr spcFirstLastPara="1" wrap="square" lIns="91425" tIns="45700" rIns="91425" bIns="45700" anchor="t" anchorCtr="0">
            <a:noAutofit/>
          </a:bodyPr>
          <a:lstStyle/>
          <a:p>
            <a:pPr marL="0" marR="0" lvl="0" indent="0" rtl="0">
              <a:lnSpc>
                <a:spcPct val="100000"/>
              </a:lnSpc>
              <a:spcBef>
                <a:spcPts val="0"/>
              </a:spcBef>
              <a:spcAft>
                <a:spcPts val="0"/>
              </a:spcAft>
              <a:buClr>
                <a:schemeClr val="lt2"/>
              </a:buClr>
              <a:buSzPts val="5700"/>
              <a:buFont typeface="Impact"/>
              <a:buNone/>
            </a:pPr>
            <a:r>
              <a:rPr lang="en-US" sz="5700" b="1" i="0" u="none" dirty="0">
                <a:solidFill>
                  <a:schemeClr val="accent1"/>
                </a:solidFill>
                <a:ea typeface="Impact"/>
                <a:cs typeface="Impact"/>
                <a:sym typeface="Impact"/>
              </a:rPr>
              <a:t>What Happens After Mitosis?</a:t>
            </a:r>
            <a:endParaRPr b="1" dirty="0">
              <a:solidFill>
                <a:schemeClr val="accent1"/>
              </a:solidFill>
            </a:endParaRPr>
          </a:p>
        </p:txBody>
      </p:sp>
      <p:sp>
        <p:nvSpPr>
          <p:cNvPr id="378" name="Google Shape;378;p56"/>
          <p:cNvSpPr txBox="1"/>
          <p:nvPr/>
        </p:nvSpPr>
        <p:spPr>
          <a:xfrm>
            <a:off x="846137" y="2132012"/>
            <a:ext cx="9059862" cy="57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79" name="Google Shape;379;p56"/>
          <p:cNvSpPr txBox="1"/>
          <p:nvPr/>
        </p:nvSpPr>
        <p:spPr>
          <a:xfrm>
            <a:off x="169862" y="2178050"/>
            <a:ext cx="3810000" cy="3922712"/>
          </a:xfrm>
          <a:prstGeom prst="rect">
            <a:avLst/>
          </a:prstGeom>
          <a:noFill/>
          <a:ln>
            <a:noFill/>
          </a:ln>
        </p:spPr>
        <p:txBody>
          <a:bodyPr spcFirstLastPara="1" wrap="square" lIns="91425" tIns="45700" rIns="91425" bIns="45700" anchor="t" anchorCtr="0">
            <a:noAutofit/>
          </a:bodyPr>
          <a:lstStyle/>
          <a:p>
            <a:pPr marL="273050" marR="0" lvl="0" indent="-273050" algn="l" rtl="0">
              <a:lnSpc>
                <a:spcPct val="100000"/>
              </a:lnSpc>
              <a:spcBef>
                <a:spcPts val="0"/>
              </a:spcBef>
              <a:spcAft>
                <a:spcPts val="0"/>
              </a:spcAft>
              <a:buClr>
                <a:schemeClr val="lt2"/>
              </a:buClr>
              <a:buSzPts val="3100"/>
              <a:buFont typeface="Century Gothic"/>
              <a:buNone/>
            </a:pPr>
            <a:r>
              <a:rPr lang="en-US" sz="3100" b="1" i="0" u="none" dirty="0">
                <a:ea typeface="Century Gothic"/>
                <a:cs typeface="Century Gothic"/>
                <a:sym typeface="Century Gothic"/>
              </a:rPr>
              <a:t>The cell returns to interphase</a:t>
            </a:r>
            <a:endParaRPr dirty="0"/>
          </a:p>
          <a:p>
            <a:pPr marL="273050" marR="0" lvl="0" indent="-273050" algn="l" rtl="0">
              <a:lnSpc>
                <a:spcPct val="100000"/>
              </a:lnSpc>
              <a:spcBef>
                <a:spcPts val="0"/>
              </a:spcBef>
              <a:spcAft>
                <a:spcPts val="0"/>
              </a:spcAft>
              <a:buClr>
                <a:schemeClr val="lt2"/>
              </a:buClr>
              <a:buSzPts val="3100"/>
              <a:buFont typeface="Century Gothic"/>
              <a:buNone/>
            </a:pPr>
            <a:r>
              <a:rPr lang="en-US" sz="3100" b="1" i="0" u="none" dirty="0">
                <a:ea typeface="Century Gothic"/>
                <a:cs typeface="Century Gothic"/>
                <a:sym typeface="Century Gothic"/>
              </a:rPr>
              <a:t>Chromosomes uncoil back into chromatin</a:t>
            </a:r>
            <a:endParaRPr dirty="0"/>
          </a:p>
          <a:p>
            <a:pPr marL="273050" marR="0" lvl="0" indent="-273050" algn="l" rtl="0">
              <a:lnSpc>
                <a:spcPct val="100000"/>
              </a:lnSpc>
              <a:spcBef>
                <a:spcPts val="0"/>
              </a:spcBef>
              <a:spcAft>
                <a:spcPts val="0"/>
              </a:spcAft>
              <a:buClr>
                <a:schemeClr val="lt2"/>
              </a:buClr>
              <a:buSzPts val="3100"/>
              <a:buFont typeface="Century Gothic"/>
              <a:buNone/>
            </a:pPr>
            <a:r>
              <a:rPr lang="en-US" sz="3100" b="1" i="0" u="none" dirty="0">
                <a:ea typeface="Century Gothic"/>
                <a:cs typeface="Century Gothic"/>
                <a:sym typeface="Century Gothic"/>
              </a:rPr>
              <a:t>The cycle repeats itself over &amp; over…</a:t>
            </a:r>
            <a:endParaRP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84"/>
        <p:cNvGrpSpPr/>
        <p:nvPr/>
      </p:nvGrpSpPr>
      <p:grpSpPr>
        <a:xfrm>
          <a:off x="0" y="0"/>
          <a:ext cx="0" cy="0"/>
          <a:chOff x="0" y="0"/>
          <a:chExt cx="0" cy="0"/>
        </a:xfrm>
      </p:grpSpPr>
      <p:cxnSp>
        <p:nvCxnSpPr>
          <p:cNvPr id="386" name="Google Shape;386;p57"/>
          <p:cNvCxnSpPr/>
          <p:nvPr/>
        </p:nvCxnSpPr>
        <p:spPr>
          <a:xfrm>
            <a:off x="0" y="3132137"/>
            <a:ext cx="0" cy="0"/>
          </a:xfrm>
          <a:prstGeom prst="straightConnector1">
            <a:avLst/>
          </a:prstGeom>
          <a:noFill/>
          <a:ln w="9525" cap="flat" cmpd="sng">
            <a:solidFill>
              <a:srgbClr val="003366"/>
            </a:solidFill>
            <a:prstDash val="solid"/>
            <a:miter lim="800000"/>
            <a:headEnd type="none" w="med" len="med"/>
            <a:tailEnd type="none" w="med" len="med"/>
          </a:ln>
        </p:spPr>
      </p:cxnSp>
      <p:cxnSp>
        <p:nvCxnSpPr>
          <p:cNvPr id="387" name="Google Shape;387;p57"/>
          <p:cNvCxnSpPr/>
          <p:nvPr/>
        </p:nvCxnSpPr>
        <p:spPr>
          <a:xfrm>
            <a:off x="0" y="7620000"/>
            <a:ext cx="677862" cy="0"/>
          </a:xfrm>
          <a:prstGeom prst="straightConnector1">
            <a:avLst/>
          </a:prstGeom>
          <a:noFill/>
          <a:ln w="9525" cap="flat" cmpd="sng">
            <a:solidFill>
              <a:schemeClr val="dk1"/>
            </a:solidFill>
            <a:prstDash val="solid"/>
            <a:miter lim="800000"/>
            <a:headEnd type="none" w="med" len="med"/>
            <a:tailEnd type="none" w="med" len="med"/>
          </a:ln>
        </p:spPr>
      </p:cxnSp>
      <p:cxnSp>
        <p:nvCxnSpPr>
          <p:cNvPr id="388" name="Google Shape;388;p57"/>
          <p:cNvCxnSpPr/>
          <p:nvPr/>
        </p:nvCxnSpPr>
        <p:spPr>
          <a:xfrm>
            <a:off x="0" y="7620000"/>
            <a:ext cx="254000" cy="0"/>
          </a:xfrm>
          <a:prstGeom prst="straightConnector1">
            <a:avLst/>
          </a:prstGeom>
          <a:noFill/>
          <a:ln w="9525" cap="flat" cmpd="sng">
            <a:solidFill>
              <a:schemeClr val="dk1"/>
            </a:solidFill>
            <a:prstDash val="solid"/>
            <a:miter lim="800000"/>
            <a:headEnd type="none" w="med" len="med"/>
            <a:tailEnd type="none" w="med" len="med"/>
          </a:ln>
        </p:spPr>
      </p:cxnSp>
      <p:sp>
        <p:nvSpPr>
          <p:cNvPr id="389" name="Google Shape;389;p57"/>
          <p:cNvSpPr txBox="1"/>
          <p:nvPr/>
        </p:nvSpPr>
        <p:spPr>
          <a:xfrm>
            <a:off x="169862" y="4910137"/>
            <a:ext cx="84137" cy="2455862"/>
          </a:xfrm>
          <a:prstGeom prst="rect">
            <a:avLst/>
          </a:prstGeom>
          <a:solidFill>
            <a:srgbClr val="800000"/>
          </a:solidFill>
          <a:ln w="9525" cap="flat" cmpd="sng">
            <a:solidFill>
              <a:srgbClr val="8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90" name="Google Shape;390;p57"/>
          <p:cNvSpPr txBox="1"/>
          <p:nvPr/>
        </p:nvSpPr>
        <p:spPr>
          <a:xfrm>
            <a:off x="211930" y="321944"/>
            <a:ext cx="5720080" cy="9461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5500"/>
              <a:buFont typeface="Impact"/>
              <a:buNone/>
            </a:pPr>
            <a:r>
              <a:rPr lang="en-US" sz="5500" b="1" i="0" u="none" dirty="0">
                <a:solidFill>
                  <a:schemeClr val="accent1"/>
                </a:solidFill>
                <a:ea typeface="Impact"/>
                <a:cs typeface="Impact"/>
                <a:sym typeface="Impact"/>
              </a:rPr>
              <a:t>THE GUARENTEE</a:t>
            </a:r>
            <a:endParaRPr lang="en-US" b="1" dirty="0">
              <a:solidFill>
                <a:schemeClr val="accent1"/>
              </a:solidFill>
            </a:endParaRPr>
          </a:p>
        </p:txBody>
      </p:sp>
      <p:sp>
        <p:nvSpPr>
          <p:cNvPr id="391" name="Google Shape;391;p57"/>
          <p:cNvSpPr txBox="1"/>
          <p:nvPr/>
        </p:nvSpPr>
        <p:spPr>
          <a:xfrm>
            <a:off x="846137" y="2132012"/>
            <a:ext cx="9059862" cy="57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ea typeface="Radley"/>
              <a:cs typeface="Radley"/>
              <a:sym typeface="Radley"/>
            </a:endParaRPr>
          </a:p>
        </p:txBody>
      </p:sp>
      <p:sp>
        <p:nvSpPr>
          <p:cNvPr id="392" name="Google Shape;392;p57"/>
          <p:cNvSpPr txBox="1"/>
          <p:nvPr/>
        </p:nvSpPr>
        <p:spPr>
          <a:xfrm>
            <a:off x="211930" y="2001044"/>
            <a:ext cx="4318000" cy="3443287"/>
          </a:xfrm>
          <a:prstGeom prst="rect">
            <a:avLst/>
          </a:prstGeom>
          <a:noFill/>
          <a:ln>
            <a:noFill/>
          </a:ln>
        </p:spPr>
        <p:txBody>
          <a:bodyPr spcFirstLastPara="1" wrap="square" lIns="91425" tIns="45700" rIns="91425" bIns="45700" anchor="t" anchorCtr="0">
            <a:noAutofit/>
          </a:bodyPr>
          <a:lstStyle/>
          <a:p>
            <a:pPr marL="336550" marR="0" lvl="0" indent="-336550" algn="l" rtl="0">
              <a:lnSpc>
                <a:spcPct val="100000"/>
              </a:lnSpc>
              <a:spcBef>
                <a:spcPts val="0"/>
              </a:spcBef>
              <a:spcAft>
                <a:spcPts val="0"/>
              </a:spcAft>
              <a:buClr>
                <a:schemeClr val="lt2"/>
              </a:buClr>
              <a:buSzPts val="3100"/>
              <a:buFont typeface="Century Gothic"/>
              <a:buNone/>
            </a:pPr>
            <a:r>
              <a:rPr lang="en-US" sz="3100" b="1" i="0" u="none" dirty="0">
                <a:ea typeface="Century Gothic"/>
                <a:cs typeface="Century Gothic"/>
                <a:sym typeface="Century Gothic"/>
              </a:rPr>
              <a:t>The product of mitosis is 2 cells</a:t>
            </a:r>
            <a:endParaRPr dirty="0"/>
          </a:p>
          <a:p>
            <a:pPr marL="336550" marR="0" lvl="0" indent="-336550" algn="l" rtl="0">
              <a:lnSpc>
                <a:spcPct val="100000"/>
              </a:lnSpc>
              <a:spcBef>
                <a:spcPts val="0"/>
              </a:spcBef>
              <a:spcAft>
                <a:spcPts val="0"/>
              </a:spcAft>
              <a:buClr>
                <a:schemeClr val="lt2"/>
              </a:buClr>
              <a:buSzPts val="3100"/>
              <a:buFont typeface="Century Gothic"/>
              <a:buNone/>
            </a:pPr>
            <a:r>
              <a:rPr lang="en-US" sz="3100" b="1" i="0" u="none" dirty="0">
                <a:ea typeface="Century Gothic"/>
                <a:cs typeface="Century Gothic"/>
                <a:sym typeface="Century Gothic"/>
              </a:rPr>
              <a:t>The daughter cells are identical to each other &amp; to the mother cell </a:t>
            </a:r>
            <a:endParaRPr dirty="0"/>
          </a:p>
          <a:p>
            <a:pPr marL="0" marR="0" lvl="0" indent="0" algn="l" rtl="0">
              <a:lnSpc>
                <a:spcPct val="100000"/>
              </a:lnSpc>
              <a:spcBef>
                <a:spcPts val="0"/>
              </a:spcBef>
              <a:spcAft>
                <a:spcPts val="0"/>
              </a:spcAft>
              <a:buNone/>
            </a:pPr>
            <a:endParaRPr sz="3100" b="1" i="0" u="none" dirty="0">
              <a:ea typeface="Century Gothic"/>
              <a:cs typeface="Century Gothic"/>
              <a:sym typeface="Century Gothic"/>
            </a:endParaRPr>
          </a:p>
        </p:txBody>
      </p:sp>
      <p:sp>
        <p:nvSpPr>
          <p:cNvPr id="393" name="Google Shape;393;p57"/>
          <p:cNvSpPr txBox="1"/>
          <p:nvPr/>
        </p:nvSpPr>
        <p:spPr>
          <a:xfrm>
            <a:off x="5080000" y="2624137"/>
            <a:ext cx="1185862" cy="77628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990000"/>
              </a:buClr>
              <a:buSzPts val="2200"/>
              <a:buFont typeface="Century Gothic"/>
              <a:buNone/>
            </a:pPr>
            <a:r>
              <a:rPr lang="en-US" sz="2200" b="1" i="0" u="none">
                <a:ea typeface="Century Gothic"/>
                <a:cs typeface="Century Gothic"/>
                <a:sym typeface="Century Gothic"/>
              </a:rPr>
              <a:t>Mother cell</a:t>
            </a:r>
            <a:endParaRPr/>
          </a:p>
        </p:txBody>
      </p:sp>
      <p:sp>
        <p:nvSpPr>
          <p:cNvPr id="394" name="Google Shape;394;p57"/>
          <p:cNvSpPr txBox="1"/>
          <p:nvPr/>
        </p:nvSpPr>
        <p:spPr>
          <a:xfrm>
            <a:off x="6597648" y="5018881"/>
            <a:ext cx="1692275" cy="111918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990000"/>
              </a:buClr>
              <a:buSzPts val="2200"/>
              <a:buFont typeface="Century Gothic"/>
              <a:buNone/>
            </a:pPr>
            <a:r>
              <a:rPr lang="en-US" sz="2200" b="1" i="0" u="none" dirty="0">
                <a:solidFill>
                  <a:schemeClr val="bg1"/>
                </a:solidFill>
                <a:ea typeface="Century Gothic"/>
                <a:cs typeface="Century Gothic"/>
                <a:sym typeface="Century Gothic"/>
              </a:rPr>
              <a:t> IDENTICAL DAUGHTER CELLS</a:t>
            </a:r>
            <a:endParaRPr dirty="0">
              <a:solidFill>
                <a:schemeClr val="bg1"/>
              </a:solidFill>
            </a:endParaRPr>
          </a:p>
        </p:txBody>
      </p:sp>
      <p:sp>
        <p:nvSpPr>
          <p:cNvPr id="395" name="Google Shape;395;p57"/>
          <p:cNvSpPr txBox="1"/>
          <p:nvPr/>
        </p:nvSpPr>
        <p:spPr>
          <a:xfrm>
            <a:off x="1354137" y="5875337"/>
            <a:ext cx="3471862" cy="173355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2"/>
              </a:buClr>
              <a:buSzPts val="3500"/>
              <a:buFont typeface="Impact"/>
              <a:buNone/>
            </a:pPr>
            <a:r>
              <a:rPr lang="en-US" sz="3500" b="0" i="0" u="none" dirty="0">
                <a:solidFill>
                  <a:srgbClr val="FF0000"/>
                </a:solidFill>
                <a:ea typeface="Impact"/>
                <a:cs typeface="Impact"/>
                <a:sym typeface="Impact"/>
              </a:rPr>
              <a:t>Why is this so important?</a:t>
            </a:r>
            <a:endParaRPr dirty="0">
              <a:solidFill>
                <a:srgbClr val="FF0000"/>
              </a:solidFill>
            </a:endParaRPr>
          </a:p>
          <a:p>
            <a:pPr marL="0" marR="0" lvl="0" indent="0" algn="l" rtl="0">
              <a:lnSpc>
                <a:spcPct val="100000"/>
              </a:lnSpc>
              <a:spcBef>
                <a:spcPts val="0"/>
              </a:spcBef>
              <a:spcAft>
                <a:spcPts val="0"/>
              </a:spcAft>
              <a:buNone/>
            </a:pPr>
            <a:endParaRPr sz="3500" b="0" i="0" u="none" dirty="0">
              <a:ea typeface="Impact"/>
              <a:cs typeface="Impact"/>
              <a:sym typeface="Impact"/>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6FECB3-AEF5-9148-B369-7801838102C8}"/>
              </a:ext>
            </a:extLst>
          </p:cNvPr>
          <p:cNvSpPr txBox="1"/>
          <p:nvPr/>
        </p:nvSpPr>
        <p:spPr>
          <a:xfrm>
            <a:off x="667487" y="2471172"/>
            <a:ext cx="8825025" cy="2677656"/>
          </a:xfrm>
          <a:prstGeom prst="rect">
            <a:avLst/>
          </a:prstGeom>
          <a:noFill/>
        </p:spPr>
        <p:txBody>
          <a:bodyPr wrap="square" rtlCol="0">
            <a:spAutoFit/>
          </a:bodyPr>
          <a:lstStyle/>
          <a:p>
            <a:pPr marL="457200" indent="-457200">
              <a:buFont typeface="Wingdings" pitchFamily="2" charset="2"/>
              <a:buChar char="ü"/>
            </a:pPr>
            <a:r>
              <a:rPr lang="en-US" sz="2800" dirty="0"/>
              <a:t>Development of embryos, </a:t>
            </a:r>
          </a:p>
          <a:p>
            <a:pPr marL="457200" indent="-457200">
              <a:buFont typeface="Wingdings" pitchFamily="2" charset="2"/>
              <a:buChar char="ü"/>
            </a:pPr>
            <a:r>
              <a:rPr lang="en-US" sz="2800" dirty="0"/>
              <a:t>The growth and development of the organisms. </a:t>
            </a:r>
          </a:p>
          <a:p>
            <a:pPr marL="457200" indent="-457200">
              <a:buFont typeface="Wingdings" pitchFamily="2" charset="2"/>
              <a:buChar char="ü"/>
            </a:pPr>
            <a:r>
              <a:rPr lang="en-US" sz="2800" dirty="0"/>
              <a:t>Regeneration process also done by mitosis.</a:t>
            </a:r>
            <a:endParaRPr lang="en-US" sz="2800" b="1" dirty="0"/>
          </a:p>
          <a:p>
            <a:pPr marL="457200" indent="-457200">
              <a:buFont typeface="Wingdings" pitchFamily="2" charset="2"/>
              <a:buChar char="ü"/>
            </a:pPr>
            <a:r>
              <a:rPr lang="en-US" sz="2800" b="1" dirty="0">
                <a:solidFill>
                  <a:srgbClr val="FF0000"/>
                </a:solidFill>
              </a:rPr>
              <a:t>Mitosis</a:t>
            </a:r>
            <a:r>
              <a:rPr lang="en-US" sz="2800" dirty="0"/>
              <a:t> produces new cells, and replaces cells that are old, lost or damaged.</a:t>
            </a:r>
            <a:endParaRPr lang="tr-TR" sz="2800" dirty="0"/>
          </a:p>
        </p:txBody>
      </p:sp>
    </p:spTree>
    <p:extLst>
      <p:ext uri="{BB962C8B-B14F-4D97-AF65-F5344CB8AC3E}">
        <p14:creationId xmlns:p14="http://schemas.microsoft.com/office/powerpoint/2010/main" val="2059950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8"/>
          <p:cNvSpPr txBox="1">
            <a:spLocks noGrp="1"/>
          </p:cNvSpPr>
          <p:nvPr>
            <p:ph idx="1"/>
          </p:nvPr>
        </p:nvSpPr>
        <p:spPr>
          <a:xfrm>
            <a:off x="0" y="2457060"/>
            <a:ext cx="9804400" cy="1946988"/>
          </a:xfrm>
          <a:prstGeom prst="rect">
            <a:avLst/>
          </a:prstGeom>
          <a:noFill/>
          <a:ln>
            <a:noFill/>
          </a:ln>
        </p:spPr>
        <p:txBody>
          <a:bodyPr spcFirstLastPara="1" wrap="square" lIns="91425" tIns="45700" rIns="91425" bIns="45700" anchor="ctr" anchorCtr="0">
            <a:noAutofit/>
          </a:bodyPr>
          <a:lstStyle/>
          <a:p>
            <a:pPr marL="685800" marR="0" lvl="0" indent="-533400" algn="l" rtl="0">
              <a:lnSpc>
                <a:spcPct val="100000"/>
              </a:lnSpc>
              <a:spcBef>
                <a:spcPts val="0"/>
              </a:spcBef>
              <a:spcAft>
                <a:spcPts val="0"/>
              </a:spcAft>
              <a:buClr>
                <a:schemeClr val="tx1"/>
              </a:buClr>
              <a:buSzPts val="2464"/>
              <a:buFont typeface="Radley"/>
              <a:buChar char="•"/>
            </a:pPr>
            <a:r>
              <a:rPr lang="en-US" sz="2800" b="1" i="0" u="none" strike="noStrike" cap="none" dirty="0">
                <a:ea typeface="Radley"/>
                <a:cs typeface="Radley"/>
                <a:sym typeface="Radley"/>
              </a:rPr>
              <a:t>In multicellular organisms, the zygote is the </a:t>
            </a:r>
            <a:r>
              <a:rPr lang="en-US" sz="2800" b="1" i="0" u="sng" strike="noStrike" cap="none" dirty="0">
                <a:ea typeface="Radley"/>
                <a:cs typeface="Radley"/>
                <a:sym typeface="Radley"/>
              </a:rPr>
              <a:t>earliest developmental stage</a:t>
            </a:r>
            <a:r>
              <a:rPr lang="en-US" sz="2800" b="1" i="0" u="none" strike="noStrike" cap="none" dirty="0">
                <a:ea typeface="Radley"/>
                <a:cs typeface="Radley"/>
                <a:sym typeface="Radley"/>
              </a:rPr>
              <a:t>.</a:t>
            </a:r>
            <a:br>
              <a:rPr lang="tr-TR" sz="2800" b="1" i="0" u="none" strike="noStrike" cap="none" dirty="0">
                <a:ea typeface="Radley"/>
                <a:cs typeface="Radley"/>
                <a:sym typeface="Radley"/>
              </a:rPr>
            </a:br>
            <a:endParaRPr lang="tr-TR" sz="2800" b="1" i="0" u="none" strike="noStrike" cap="none" dirty="0">
              <a:ea typeface="Radley"/>
              <a:cs typeface="Radley"/>
              <a:sym typeface="Radley"/>
            </a:endParaRPr>
          </a:p>
          <a:p>
            <a:pPr marL="685800" indent="-533400">
              <a:spcBef>
                <a:spcPts val="0"/>
              </a:spcBef>
              <a:spcAft>
                <a:spcPts val="0"/>
              </a:spcAft>
              <a:buClr>
                <a:schemeClr val="tx1"/>
              </a:buClr>
              <a:buSzPts val="2464"/>
              <a:buFont typeface="Radley"/>
              <a:buChar char="•"/>
            </a:pPr>
            <a:r>
              <a:rPr lang="en-US" sz="2800" b="1" dirty="0">
                <a:ea typeface="Radley"/>
                <a:cs typeface="Radley"/>
                <a:sym typeface="Radley"/>
              </a:rPr>
              <a:t>Zygote divides by mitosis to produce </a:t>
            </a:r>
            <a:r>
              <a:rPr lang="en-US" sz="2800" b="1" dirty="0">
                <a:solidFill>
                  <a:srgbClr val="FFC000"/>
                </a:solidFill>
                <a:ea typeface="Radley"/>
                <a:cs typeface="Radley"/>
                <a:sym typeface="Radley"/>
              </a:rPr>
              <a:t>identical</a:t>
            </a:r>
            <a:r>
              <a:rPr lang="en-US" sz="2800" b="1" dirty="0">
                <a:ea typeface="Radley"/>
                <a:cs typeface="Radley"/>
                <a:sym typeface="Radley"/>
              </a:rPr>
              <a:t> cells.</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1">
                                            <p:txEl>
                                              <p:pRg st="0" end="0"/>
                                            </p:txEl>
                                          </p:spTgt>
                                        </p:tgtEl>
                                        <p:attrNameLst>
                                          <p:attrName>style.visibility</p:attrName>
                                        </p:attrNameLst>
                                      </p:cBhvr>
                                      <p:to>
                                        <p:strVal val="visible"/>
                                      </p:to>
                                    </p:set>
                                    <p:animEffect transition="in" filter="fade">
                                      <p:cBhvr>
                                        <p:cTn id="7" dur="500"/>
                                        <p:tgtEl>
                                          <p:spTgt spid="1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1">
                                            <p:txEl>
                                              <p:pRg st="1" end="1"/>
                                            </p:txEl>
                                          </p:spTgt>
                                        </p:tgtEl>
                                        <p:attrNameLst>
                                          <p:attrName>style.visibility</p:attrName>
                                        </p:attrNameLst>
                                      </p:cBhvr>
                                      <p:to>
                                        <p:strVal val="visible"/>
                                      </p:to>
                                    </p:set>
                                    <p:animEffect transition="in" filter="fade">
                                      <p:cBhvr>
                                        <p:cTn id="12" dur="500"/>
                                        <p:tgtEl>
                                          <p:spTgt spid="1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46D1A5-D5C4-4624-8853-8D6E4FC75710}"/>
              </a:ext>
            </a:extLst>
          </p:cNvPr>
          <p:cNvSpPr>
            <a:spLocks noGrp="1"/>
          </p:cNvSpPr>
          <p:nvPr>
            <p:ph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9"/>
          <p:cNvSpPr txBox="1">
            <a:spLocks noGrp="1"/>
          </p:cNvSpPr>
          <p:nvPr>
            <p:ph type="title"/>
          </p:nvPr>
        </p:nvSpPr>
        <p:spPr>
          <a:xfrm>
            <a:off x="312057" y="2514210"/>
            <a:ext cx="7239000" cy="566673"/>
          </a:xfrm>
          <a:prstGeom prst="rect">
            <a:avLst/>
          </a:prstGeom>
          <a:noFill/>
          <a:ln>
            <a:noFill/>
          </a:ln>
        </p:spPr>
        <p:txBody>
          <a:bodyPr spcFirstLastPara="1" wrap="square" lIns="91425" tIns="45700" rIns="91425" bIns="45700" anchor="ctr" anchorCtr="0">
            <a:noAutofit/>
          </a:bodyPr>
          <a:lstStyle/>
          <a:p>
            <a:pPr marL="25400" marR="0" lvl="0" indent="-25400" algn="l" rtl="0">
              <a:lnSpc>
                <a:spcPct val="100000"/>
              </a:lnSpc>
              <a:spcBef>
                <a:spcPts val="0"/>
              </a:spcBef>
              <a:spcAft>
                <a:spcPts val="0"/>
              </a:spcAft>
              <a:buClr>
                <a:schemeClr val="lt2"/>
              </a:buClr>
              <a:buSzPts val="3200"/>
              <a:buFont typeface="Impact"/>
              <a:buNone/>
            </a:pPr>
            <a:r>
              <a:rPr lang="en-US" sz="3200" b="0" i="0" u="none" strike="noStrike" cap="none" dirty="0">
                <a:solidFill>
                  <a:schemeClr val="tx1"/>
                </a:solidFill>
                <a:latin typeface="Impact"/>
                <a:ea typeface="Impact"/>
                <a:cs typeface="Impact"/>
                <a:sym typeface="Impact"/>
              </a:rPr>
              <a:t>Different cells divide at different rates:</a:t>
            </a:r>
            <a:endParaRPr dirty="0">
              <a:solidFill>
                <a:schemeClr val="tx1"/>
              </a:solidFill>
            </a:endParaRPr>
          </a:p>
        </p:txBody>
      </p:sp>
      <p:sp>
        <p:nvSpPr>
          <p:cNvPr id="119" name="Google Shape;119;p29"/>
          <p:cNvSpPr txBox="1">
            <a:spLocks noGrp="1"/>
          </p:cNvSpPr>
          <p:nvPr>
            <p:ph idx="1"/>
          </p:nvPr>
        </p:nvSpPr>
        <p:spPr>
          <a:xfrm>
            <a:off x="320675" y="3080883"/>
            <a:ext cx="9521825" cy="2547257"/>
          </a:xfrm>
          <a:prstGeom prst="rect">
            <a:avLst/>
          </a:prstGeom>
          <a:noFill/>
          <a:ln>
            <a:noFill/>
          </a:ln>
        </p:spPr>
        <p:txBody>
          <a:bodyPr spcFirstLastPara="1" wrap="square" lIns="91425" tIns="45700" rIns="91425" bIns="45700" anchor="ctr" anchorCtr="0">
            <a:noAutofit/>
          </a:bodyPr>
          <a:lstStyle/>
          <a:p>
            <a:pPr marL="685800" marR="0" lvl="0" indent="-533400" algn="l" rtl="0">
              <a:lnSpc>
                <a:spcPct val="100000"/>
              </a:lnSpc>
              <a:spcBef>
                <a:spcPts val="0"/>
              </a:spcBef>
              <a:spcAft>
                <a:spcPts val="0"/>
              </a:spcAft>
              <a:buClr>
                <a:schemeClr val="tx1"/>
              </a:buClr>
              <a:buSzPts val="2464"/>
              <a:buFont typeface="Arial" panose="020B0604020202020204" pitchFamily="34" charset="0"/>
              <a:buChar char="•"/>
            </a:pPr>
            <a:r>
              <a:rPr lang="en-US" sz="1800" b="1" i="0" u="none" strike="noStrike" cap="none" dirty="0">
                <a:ea typeface="Radley"/>
                <a:cs typeface="Radley"/>
                <a:sym typeface="Radley"/>
              </a:rPr>
              <a:t>Embryo: every 20 minutes</a:t>
            </a:r>
            <a:endParaRPr sz="1800" dirty="0"/>
          </a:p>
          <a:p>
            <a:pPr marL="685800" marR="0" lvl="0" indent="-533400" algn="l" rtl="0">
              <a:lnSpc>
                <a:spcPct val="100000"/>
              </a:lnSpc>
              <a:spcBef>
                <a:spcPts val="1700"/>
              </a:spcBef>
              <a:spcAft>
                <a:spcPts val="0"/>
              </a:spcAft>
              <a:buClr>
                <a:schemeClr val="tx1"/>
              </a:buClr>
              <a:buSzPts val="2464"/>
              <a:buFont typeface="Arial" panose="020B0604020202020204" pitchFamily="34" charset="0"/>
              <a:buChar char="•"/>
            </a:pPr>
            <a:r>
              <a:rPr lang="en-US" sz="1800" b="1" i="0" u="none" strike="noStrike" cap="none" dirty="0">
                <a:ea typeface="Radley"/>
                <a:cs typeface="Radley"/>
                <a:sym typeface="Radley"/>
              </a:rPr>
              <a:t>Skin cells: one time in 12-24 hours </a:t>
            </a:r>
            <a:endParaRPr sz="1800" dirty="0"/>
          </a:p>
          <a:p>
            <a:pPr marL="685800" marR="0" lvl="0" indent="-533400" algn="l" rtl="0">
              <a:lnSpc>
                <a:spcPct val="100000"/>
              </a:lnSpc>
              <a:spcBef>
                <a:spcPts val="1700"/>
              </a:spcBef>
              <a:spcAft>
                <a:spcPts val="0"/>
              </a:spcAft>
              <a:buClr>
                <a:schemeClr val="tx1"/>
              </a:buClr>
              <a:buSzPts val="2464"/>
              <a:buFont typeface="Arial" panose="020B0604020202020204" pitchFamily="34" charset="0"/>
              <a:buChar char="•"/>
            </a:pPr>
            <a:r>
              <a:rPr lang="en-US" sz="1800" b="1" i="0" u="none" strike="noStrike" cap="none" dirty="0">
                <a:ea typeface="Radley"/>
                <a:cs typeface="Radley"/>
                <a:sym typeface="Radley"/>
              </a:rPr>
              <a:t>Liver cells: 1-2 times in a year (maybe ..)</a:t>
            </a:r>
            <a:endParaRPr sz="1800" b="1" i="0" u="none" strike="noStrike" cap="none" dirty="0">
              <a:ea typeface="Radley"/>
              <a:cs typeface="Radley"/>
              <a:sym typeface="Radley"/>
            </a:endParaRPr>
          </a:p>
          <a:p>
            <a:pPr marR="0" lvl="0" algn="l" rtl="0">
              <a:lnSpc>
                <a:spcPct val="100000"/>
              </a:lnSpc>
              <a:spcBef>
                <a:spcPts val="1700"/>
              </a:spcBef>
              <a:spcAft>
                <a:spcPts val="0"/>
              </a:spcAft>
              <a:buClr>
                <a:schemeClr val="tx1"/>
              </a:buClr>
              <a:buFont typeface="Arial" panose="020B0604020202020204" pitchFamily="34" charset="0"/>
              <a:buChar char="•"/>
            </a:pPr>
            <a:r>
              <a:rPr lang="en-US" sz="1800" b="1" dirty="0">
                <a:solidFill>
                  <a:srgbClr val="FF0000"/>
                </a:solidFill>
              </a:rPr>
              <a:t>some cells DON’T...</a:t>
            </a:r>
            <a:endParaRPr sz="1800" b="1" dirty="0">
              <a:solidFill>
                <a:srgbClr val="FF0000"/>
              </a:solidFill>
            </a:endParaRPr>
          </a:p>
          <a:p>
            <a:pPr marL="685800" marR="0" lvl="0" indent="-533400" algn="l" rtl="0">
              <a:lnSpc>
                <a:spcPct val="100000"/>
              </a:lnSpc>
              <a:spcBef>
                <a:spcPts val="1700"/>
              </a:spcBef>
              <a:spcAft>
                <a:spcPts val="0"/>
              </a:spcAft>
              <a:buClr>
                <a:schemeClr val="tx1"/>
              </a:buClr>
              <a:buSzPts val="2464"/>
              <a:buFont typeface="Arial" panose="020B0604020202020204" pitchFamily="34" charset="0"/>
              <a:buChar char="•"/>
            </a:pPr>
            <a:r>
              <a:rPr lang="en-US" sz="1800" b="1" i="0" u="none" strike="noStrike" cap="none" dirty="0">
                <a:ea typeface="Radley"/>
                <a:cs typeface="Radley"/>
                <a:sym typeface="Radley"/>
              </a:rPr>
              <a:t>Muscle and nerve cells, mature egg ???</a:t>
            </a:r>
            <a:endParaRPr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cxnSp>
        <p:nvCxnSpPr>
          <p:cNvPr id="125" name="Google Shape;125;p30"/>
          <p:cNvCxnSpPr/>
          <p:nvPr/>
        </p:nvCxnSpPr>
        <p:spPr>
          <a:xfrm>
            <a:off x="0" y="3132137"/>
            <a:ext cx="0" cy="0"/>
          </a:xfrm>
          <a:prstGeom prst="straightConnector1">
            <a:avLst/>
          </a:prstGeom>
          <a:noFill/>
          <a:ln w="9525" cap="flat" cmpd="sng">
            <a:solidFill>
              <a:srgbClr val="003366"/>
            </a:solidFill>
            <a:prstDash val="solid"/>
            <a:miter lim="800000"/>
            <a:headEnd type="none" w="med" len="med"/>
            <a:tailEnd type="none" w="med" len="med"/>
          </a:ln>
        </p:spPr>
      </p:cxnSp>
      <p:cxnSp>
        <p:nvCxnSpPr>
          <p:cNvPr id="126" name="Google Shape;126;p30"/>
          <p:cNvCxnSpPr/>
          <p:nvPr/>
        </p:nvCxnSpPr>
        <p:spPr>
          <a:xfrm>
            <a:off x="0" y="7620000"/>
            <a:ext cx="677862" cy="0"/>
          </a:xfrm>
          <a:prstGeom prst="straightConnector1">
            <a:avLst/>
          </a:prstGeom>
          <a:noFill/>
          <a:ln w="9525" cap="flat" cmpd="sng">
            <a:solidFill>
              <a:schemeClr val="dk1"/>
            </a:solidFill>
            <a:prstDash val="solid"/>
            <a:miter lim="800000"/>
            <a:headEnd type="none" w="med" len="med"/>
            <a:tailEnd type="none" w="med" len="med"/>
          </a:ln>
        </p:spPr>
      </p:cxnSp>
      <p:cxnSp>
        <p:nvCxnSpPr>
          <p:cNvPr id="127" name="Google Shape;127;p30"/>
          <p:cNvCxnSpPr/>
          <p:nvPr/>
        </p:nvCxnSpPr>
        <p:spPr>
          <a:xfrm>
            <a:off x="0" y="7620000"/>
            <a:ext cx="254000" cy="0"/>
          </a:xfrm>
          <a:prstGeom prst="straightConnector1">
            <a:avLst/>
          </a:prstGeom>
          <a:noFill/>
          <a:ln w="9525" cap="flat" cmpd="sng">
            <a:solidFill>
              <a:schemeClr val="dk1"/>
            </a:solidFill>
            <a:prstDash val="solid"/>
            <a:miter lim="800000"/>
            <a:headEnd type="none" w="med" len="med"/>
            <a:tailEnd type="none" w="med" len="med"/>
          </a:ln>
        </p:spPr>
      </p:cxnSp>
      <p:sp>
        <p:nvSpPr>
          <p:cNvPr id="128" name="Google Shape;128;p30"/>
          <p:cNvSpPr txBox="1"/>
          <p:nvPr/>
        </p:nvSpPr>
        <p:spPr>
          <a:xfrm>
            <a:off x="677862" y="659605"/>
            <a:ext cx="5017634" cy="8318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4800"/>
              <a:buFont typeface="Impact"/>
              <a:buNone/>
            </a:pPr>
            <a:r>
              <a:rPr lang="en-US" sz="4800" b="1" i="0" u="none" strike="noStrike" cap="none" dirty="0">
                <a:solidFill>
                  <a:schemeClr val="accent1"/>
                </a:solidFill>
                <a:ea typeface="Impact"/>
                <a:cs typeface="Impact"/>
                <a:sym typeface="Impact"/>
              </a:rPr>
              <a:t>Getting Old…</a:t>
            </a:r>
            <a:endParaRPr b="1" dirty="0">
              <a:solidFill>
                <a:schemeClr val="accent1"/>
              </a:solidFill>
            </a:endParaRPr>
          </a:p>
        </p:txBody>
      </p:sp>
      <p:sp>
        <p:nvSpPr>
          <p:cNvPr id="129" name="Google Shape;129;p30"/>
          <p:cNvSpPr txBox="1"/>
          <p:nvPr/>
        </p:nvSpPr>
        <p:spPr>
          <a:xfrm>
            <a:off x="846137" y="2132012"/>
            <a:ext cx="9059862" cy="57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200" b="1" i="0" u="none">
              <a:latin typeface="Radley"/>
              <a:ea typeface="Radley"/>
              <a:cs typeface="Radley"/>
              <a:sym typeface="Radley"/>
            </a:endParaRPr>
          </a:p>
        </p:txBody>
      </p:sp>
      <p:sp>
        <p:nvSpPr>
          <p:cNvPr id="130" name="Google Shape;130;p30"/>
          <p:cNvSpPr txBox="1"/>
          <p:nvPr/>
        </p:nvSpPr>
        <p:spPr>
          <a:xfrm>
            <a:off x="389893" y="1704974"/>
            <a:ext cx="8720137" cy="1425575"/>
          </a:xfrm>
          <a:prstGeom prst="rect">
            <a:avLst/>
          </a:prstGeom>
          <a:noFill/>
          <a:ln>
            <a:noFill/>
          </a:ln>
        </p:spPr>
        <p:txBody>
          <a:bodyPr spcFirstLastPara="1" wrap="square" lIns="91425" tIns="45700" rIns="91425" bIns="45700" anchor="t" anchorCtr="0">
            <a:noAutofit/>
          </a:bodyPr>
          <a:lstStyle/>
          <a:p>
            <a:pPr marL="457200" marR="0" lvl="0" indent="-457200" algn="l" rtl="0">
              <a:lnSpc>
                <a:spcPct val="100000"/>
              </a:lnSpc>
              <a:spcBef>
                <a:spcPts val="0"/>
              </a:spcBef>
              <a:spcAft>
                <a:spcPts val="0"/>
              </a:spcAft>
              <a:buClr>
                <a:schemeClr val="tx1"/>
              </a:buClr>
              <a:buSzPts val="2800"/>
              <a:buFont typeface="Wingdings" panose="05000000000000000000" pitchFamily="2" charset="2"/>
              <a:buChar char="ü"/>
            </a:pPr>
            <a:r>
              <a:rPr lang="en-US" sz="2800" b="0" i="0" u="none" dirty="0">
                <a:ea typeface="Century Gothic"/>
                <a:cs typeface="Century Gothic"/>
                <a:sym typeface="Century Gothic"/>
              </a:rPr>
              <a:t>All cells are only allowed to complete a certain</a:t>
            </a:r>
            <a:r>
              <a:rPr lang="tr-TR" sz="2800" b="0" i="0" u="none" dirty="0">
                <a:ea typeface="Century Gothic"/>
                <a:cs typeface="Century Gothic"/>
                <a:sym typeface="Century Gothic"/>
              </a:rPr>
              <a:t> </a:t>
            </a:r>
            <a:r>
              <a:rPr lang="en-US" sz="2800" b="0" i="0" u="none" dirty="0">
                <a:ea typeface="Century Gothic"/>
                <a:cs typeface="Century Gothic"/>
                <a:sym typeface="Century Gothic"/>
              </a:rPr>
              <a:t>number of divisions</a:t>
            </a:r>
            <a:endParaRPr sz="2800" dirty="0"/>
          </a:p>
          <a:p>
            <a:pPr marL="457200" marR="0" lvl="0" indent="-457200" algn="l" rtl="0">
              <a:lnSpc>
                <a:spcPct val="100000"/>
              </a:lnSpc>
              <a:spcBef>
                <a:spcPts val="0"/>
              </a:spcBef>
              <a:spcAft>
                <a:spcPts val="0"/>
              </a:spcAft>
              <a:buClr>
                <a:schemeClr val="tx1"/>
              </a:buClr>
              <a:buSzPts val="2800"/>
              <a:buFont typeface="Wingdings" panose="05000000000000000000" pitchFamily="2" charset="2"/>
              <a:buChar char="ü"/>
            </a:pPr>
            <a:r>
              <a:rPr lang="en-US" sz="2800" b="0" i="0" u="none" dirty="0">
                <a:ea typeface="Century Gothic"/>
                <a:cs typeface="Century Gothic"/>
                <a:sym typeface="Century Gothic"/>
              </a:rPr>
              <a:t>Then they die (programmed cell death)</a:t>
            </a:r>
            <a:endParaRPr sz="2800" dirty="0"/>
          </a:p>
        </p:txBody>
      </p:sp>
      <p:sp>
        <p:nvSpPr>
          <p:cNvPr id="131" name="Google Shape;131;p30"/>
          <p:cNvSpPr txBox="1"/>
          <p:nvPr/>
        </p:nvSpPr>
        <p:spPr>
          <a:xfrm>
            <a:off x="389893" y="3810000"/>
            <a:ext cx="9380214" cy="2608249"/>
          </a:xfrm>
          <a:prstGeom prst="rect">
            <a:avLst/>
          </a:prstGeom>
          <a:noFill/>
          <a:ln>
            <a:noFill/>
          </a:ln>
        </p:spPr>
        <p:txBody>
          <a:bodyPr spcFirstLastPara="1" wrap="square" lIns="91425" tIns="45700" rIns="91425" bIns="45700" anchor="t" anchorCtr="0">
            <a:noAutofit/>
          </a:bodyPr>
          <a:lstStyle/>
          <a:p>
            <a:pPr marL="273050" marR="0" lvl="0" indent="-273050" algn="l" rtl="0">
              <a:lnSpc>
                <a:spcPct val="100000"/>
              </a:lnSpc>
              <a:spcBef>
                <a:spcPts val="0"/>
              </a:spcBef>
              <a:spcAft>
                <a:spcPts val="0"/>
              </a:spcAft>
              <a:buClr>
                <a:schemeClr val="lt2"/>
              </a:buClr>
              <a:buSzPts val="3600"/>
              <a:buFont typeface="Impact"/>
              <a:buNone/>
            </a:pPr>
            <a:r>
              <a:rPr lang="en-US" sz="3200" b="1" i="0" u="none" dirty="0">
                <a:solidFill>
                  <a:schemeClr val="accent1"/>
                </a:solidFill>
                <a:ea typeface="Impact"/>
                <a:cs typeface="Impact"/>
                <a:sym typeface="Impact"/>
              </a:rPr>
              <a:t>How does cell division change over a lifetime?</a:t>
            </a:r>
            <a:endParaRPr lang="tr-TR" sz="3200" b="1" i="0" u="none" dirty="0">
              <a:solidFill>
                <a:schemeClr val="accent1"/>
              </a:solidFill>
              <a:ea typeface="Impact"/>
              <a:cs typeface="Impact"/>
              <a:sym typeface="Impact"/>
            </a:endParaRPr>
          </a:p>
          <a:p>
            <a:pPr marL="273050" marR="0" lvl="0" indent="-273050" algn="l" rtl="0">
              <a:lnSpc>
                <a:spcPct val="100000"/>
              </a:lnSpc>
              <a:spcBef>
                <a:spcPts val="0"/>
              </a:spcBef>
              <a:spcAft>
                <a:spcPts val="0"/>
              </a:spcAft>
              <a:buClr>
                <a:schemeClr val="lt2"/>
              </a:buClr>
              <a:buSzPts val="3600"/>
              <a:buFont typeface="Impact"/>
              <a:buNone/>
            </a:pPr>
            <a:endParaRPr sz="3200" b="1" dirty="0">
              <a:solidFill>
                <a:schemeClr val="accent1"/>
              </a:solidFill>
            </a:endParaRPr>
          </a:p>
          <a:p>
            <a:pPr marL="457200" marR="0" lvl="0" indent="-457200" algn="l" rtl="0">
              <a:lnSpc>
                <a:spcPct val="100000"/>
              </a:lnSpc>
              <a:spcBef>
                <a:spcPts val="0"/>
              </a:spcBef>
              <a:spcAft>
                <a:spcPts val="0"/>
              </a:spcAft>
              <a:buClr>
                <a:schemeClr val="tx1"/>
              </a:buClr>
              <a:buSzPts val="2800"/>
              <a:buFont typeface="Wingdings" panose="05000000000000000000" pitchFamily="2" charset="2"/>
              <a:buChar char="q"/>
            </a:pPr>
            <a:r>
              <a:rPr lang="en-US" sz="2800" b="1" i="0" u="none" dirty="0">
                <a:ea typeface="Century Gothic"/>
                <a:cs typeface="Century Gothic"/>
                <a:sym typeface="Century Gothic"/>
              </a:rPr>
              <a:t>Childhood</a:t>
            </a:r>
            <a:r>
              <a:rPr lang="en-US" sz="2800" b="0" i="0" u="none" dirty="0">
                <a:ea typeface="Century Gothic"/>
                <a:cs typeface="Century Gothic"/>
                <a:sym typeface="Century Gothic"/>
              </a:rPr>
              <a:t> = cell division </a:t>
            </a:r>
            <a:r>
              <a:rPr lang="tr-TR" sz="2800" b="0" i="0" u="none" dirty="0">
                <a:ea typeface="Century Gothic"/>
                <a:cs typeface="Century Gothic"/>
                <a:sym typeface="Wingdings" panose="05000000000000000000" pitchFamily="2" charset="2"/>
              </a:rPr>
              <a:t>&gt;</a:t>
            </a:r>
            <a:r>
              <a:rPr lang="en-US" sz="2800" b="1" i="0" u="none" dirty="0">
                <a:ea typeface="Century Gothic"/>
                <a:cs typeface="Century Gothic"/>
                <a:sym typeface="Century Gothic"/>
              </a:rPr>
              <a:t> </a:t>
            </a:r>
            <a:r>
              <a:rPr lang="tr-TR" sz="2800" b="0" i="0" u="none" dirty="0">
                <a:ea typeface="Century Gothic"/>
                <a:cs typeface="Century Gothic"/>
                <a:sym typeface="Century Gothic"/>
              </a:rPr>
              <a:t>C</a:t>
            </a:r>
            <a:r>
              <a:rPr lang="en-US" sz="2800" b="0" i="0" u="none" dirty="0">
                <a:ea typeface="Century Gothic"/>
                <a:cs typeface="Century Gothic"/>
                <a:sym typeface="Century Gothic"/>
              </a:rPr>
              <a:t>ell death</a:t>
            </a:r>
            <a:endParaRPr dirty="0"/>
          </a:p>
          <a:p>
            <a:pPr marL="457200" marR="0" lvl="0" indent="-457200" algn="l" rtl="0">
              <a:lnSpc>
                <a:spcPct val="100000"/>
              </a:lnSpc>
              <a:spcBef>
                <a:spcPts val="0"/>
              </a:spcBef>
              <a:spcAft>
                <a:spcPts val="0"/>
              </a:spcAft>
              <a:buClr>
                <a:schemeClr val="tx1"/>
              </a:buClr>
              <a:buSzPts val="2800"/>
              <a:buFont typeface="Wingdings" panose="05000000000000000000" pitchFamily="2" charset="2"/>
              <a:buChar char="q"/>
            </a:pPr>
            <a:r>
              <a:rPr lang="en-US" sz="2800" b="1" i="0" u="none" dirty="0">
                <a:ea typeface="Century Gothic"/>
                <a:cs typeface="Century Gothic"/>
                <a:sym typeface="Century Gothic"/>
              </a:rPr>
              <a:t>Adulthood</a:t>
            </a:r>
            <a:r>
              <a:rPr lang="en-US" sz="2800" b="0" i="0" u="none" dirty="0">
                <a:ea typeface="Century Gothic"/>
                <a:cs typeface="Century Gothic"/>
                <a:sym typeface="Century Gothic"/>
              </a:rPr>
              <a:t> = cell division </a:t>
            </a:r>
            <a:r>
              <a:rPr lang="en-US" sz="2800" b="1" i="0" u="none" dirty="0">
                <a:ea typeface="Century Gothic"/>
                <a:cs typeface="Century Gothic"/>
                <a:sym typeface="Century Gothic"/>
              </a:rPr>
              <a:t>= </a:t>
            </a:r>
            <a:r>
              <a:rPr lang="tr-TR" sz="2800" b="0" i="0" u="none" dirty="0">
                <a:ea typeface="Century Gothic"/>
                <a:cs typeface="Century Gothic"/>
                <a:sym typeface="Century Gothic"/>
              </a:rPr>
              <a:t>C</a:t>
            </a:r>
            <a:r>
              <a:rPr lang="en-US" sz="2800" b="0" i="0" u="none" dirty="0">
                <a:ea typeface="Century Gothic"/>
                <a:cs typeface="Century Gothic"/>
                <a:sym typeface="Century Gothic"/>
              </a:rPr>
              <a:t>ell death</a:t>
            </a:r>
            <a:endParaRPr dirty="0"/>
          </a:p>
          <a:p>
            <a:pPr marL="457200" marR="0" lvl="0" indent="-457200" algn="l" rtl="0">
              <a:lnSpc>
                <a:spcPct val="100000"/>
              </a:lnSpc>
              <a:spcBef>
                <a:spcPts val="0"/>
              </a:spcBef>
              <a:spcAft>
                <a:spcPts val="0"/>
              </a:spcAft>
              <a:buClr>
                <a:schemeClr val="tx1"/>
              </a:buClr>
              <a:buSzPts val="2800"/>
              <a:buFont typeface="Wingdings" panose="05000000000000000000" pitchFamily="2" charset="2"/>
              <a:buChar char="q"/>
            </a:pPr>
            <a:r>
              <a:rPr lang="en-US" sz="2800" b="1" i="0" u="none" dirty="0">
                <a:ea typeface="Century Gothic"/>
                <a:cs typeface="Century Gothic"/>
                <a:sym typeface="Century Gothic"/>
              </a:rPr>
              <a:t>The Later Years </a:t>
            </a:r>
            <a:r>
              <a:rPr lang="en-US" sz="2800" b="0" i="0" u="none" dirty="0">
                <a:ea typeface="Century Gothic"/>
                <a:cs typeface="Century Gothic"/>
                <a:sym typeface="Century Gothic"/>
              </a:rPr>
              <a:t>= cell division </a:t>
            </a:r>
            <a:r>
              <a:rPr lang="tr-TR" sz="2800" b="1" dirty="0">
                <a:ea typeface="Century Gothic"/>
                <a:cs typeface="Century Gothic"/>
                <a:sym typeface="Wingdings" panose="05000000000000000000" pitchFamily="2" charset="2"/>
              </a:rPr>
              <a:t>&lt;</a:t>
            </a:r>
            <a:r>
              <a:rPr lang="en-US" sz="2800" b="0" i="0" u="none" dirty="0">
                <a:ea typeface="Century Gothic"/>
                <a:cs typeface="Century Gothic"/>
                <a:sym typeface="Century Gothic"/>
              </a:rPr>
              <a:t> </a:t>
            </a:r>
            <a:r>
              <a:rPr lang="tr-TR" sz="2800" b="0" i="0" u="none" dirty="0">
                <a:ea typeface="Century Gothic"/>
                <a:cs typeface="Century Gothic"/>
                <a:sym typeface="Century Gothic"/>
              </a:rPr>
              <a:t>C</a:t>
            </a:r>
            <a:r>
              <a:rPr lang="en-US" sz="2800" b="0" i="0" u="none" dirty="0">
                <a:ea typeface="Century Gothic"/>
                <a:cs typeface="Century Gothic"/>
                <a:sym typeface="Century Gothic"/>
              </a:rPr>
              <a:t>ell death</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1"/>
          <p:cNvSpPr txBox="1"/>
          <p:nvPr/>
        </p:nvSpPr>
        <p:spPr>
          <a:xfrm>
            <a:off x="934874" y="1262069"/>
            <a:ext cx="9123526" cy="1354202"/>
          </a:xfrm>
          <a:prstGeom prst="rect">
            <a:avLst/>
          </a:prstGeom>
          <a:noFill/>
          <a:ln>
            <a:noFill/>
          </a:ln>
        </p:spPr>
        <p:txBody>
          <a:bodyPr spcFirstLastPara="1" wrap="square" lIns="91425" tIns="45700" rIns="91425" bIns="45700" anchor="t" anchorCtr="0">
            <a:noAutofit/>
          </a:bodyPr>
          <a:lstStyle/>
          <a:p>
            <a:pPr marL="457200" marR="0" lvl="0" indent="-457200" algn="l" rtl="0">
              <a:lnSpc>
                <a:spcPct val="100000"/>
              </a:lnSpc>
              <a:spcBef>
                <a:spcPts val="1300"/>
              </a:spcBef>
              <a:spcAft>
                <a:spcPts val="0"/>
              </a:spcAft>
              <a:buClr>
                <a:srgbClr val="FFC000"/>
              </a:buClr>
              <a:buSzPts val="2600"/>
              <a:buFont typeface="Wingdings" panose="05000000000000000000" pitchFamily="2" charset="2"/>
              <a:buChar char="q"/>
            </a:pPr>
            <a:r>
              <a:rPr lang="tr-TR" sz="2600" b="1" i="0" u="none" dirty="0">
                <a:solidFill>
                  <a:srgbClr val="FFC000"/>
                </a:solidFill>
                <a:ea typeface="Century Gothic"/>
                <a:cs typeface="Century Gothic"/>
                <a:sym typeface="Century Gothic"/>
              </a:rPr>
              <a:t>I</a:t>
            </a:r>
            <a:r>
              <a:rPr lang="en-US" sz="2600" b="1" i="0" u="none" dirty="0">
                <a:solidFill>
                  <a:srgbClr val="FFC000"/>
                </a:solidFill>
                <a:ea typeface="Century Gothic"/>
                <a:cs typeface="Century Gothic"/>
                <a:sym typeface="Century Gothic"/>
              </a:rPr>
              <a:t>NTERPHASE </a:t>
            </a:r>
            <a:r>
              <a:rPr lang="en-US" sz="2600" b="1" i="0" u="none" dirty="0">
                <a:ea typeface="Century Gothic"/>
                <a:cs typeface="Century Gothic"/>
                <a:sym typeface="Century Gothic"/>
              </a:rPr>
              <a:t>(growth &amp; replication of DNA) </a:t>
            </a:r>
            <a:endParaRPr dirty="0"/>
          </a:p>
          <a:p>
            <a:pPr marL="457200" marR="0" lvl="0" indent="-457200" algn="l" rtl="0">
              <a:lnSpc>
                <a:spcPct val="100000"/>
              </a:lnSpc>
              <a:spcBef>
                <a:spcPts val="1300"/>
              </a:spcBef>
              <a:spcAft>
                <a:spcPts val="0"/>
              </a:spcAft>
              <a:buClr>
                <a:srgbClr val="00B050"/>
              </a:buClr>
              <a:buSzPts val="2600"/>
              <a:buFont typeface="Wingdings" panose="05000000000000000000" pitchFamily="2" charset="2"/>
              <a:buChar char="q"/>
            </a:pPr>
            <a:r>
              <a:rPr lang="tr-TR" sz="2600" b="1" i="0" u="none" dirty="0">
                <a:solidFill>
                  <a:srgbClr val="00B050"/>
                </a:solidFill>
                <a:ea typeface="Century Gothic"/>
                <a:cs typeface="Century Gothic"/>
                <a:sym typeface="Century Gothic"/>
              </a:rPr>
              <a:t>M</a:t>
            </a:r>
            <a:r>
              <a:rPr lang="en-US" sz="2600" b="1" i="0" u="none" dirty="0">
                <a:solidFill>
                  <a:srgbClr val="00B050"/>
                </a:solidFill>
                <a:ea typeface="Century Gothic"/>
                <a:cs typeface="Century Gothic"/>
                <a:sym typeface="Century Gothic"/>
              </a:rPr>
              <a:t>ITOTIC PHASE </a:t>
            </a:r>
            <a:r>
              <a:rPr lang="en-US" sz="2600" b="1" i="0" u="none" dirty="0">
                <a:ea typeface="Century Gothic"/>
                <a:cs typeface="Century Gothic"/>
                <a:sym typeface="Century Gothic"/>
              </a:rPr>
              <a:t>(division of cell into 2 daughter cells)</a:t>
            </a:r>
            <a:endParaRPr dirty="0"/>
          </a:p>
          <a:p>
            <a:pPr marL="0" marR="0" lvl="0" indent="0" algn="l" rtl="0">
              <a:lnSpc>
                <a:spcPct val="100000"/>
              </a:lnSpc>
              <a:spcBef>
                <a:spcPts val="0"/>
              </a:spcBef>
              <a:spcAft>
                <a:spcPts val="0"/>
              </a:spcAft>
              <a:buNone/>
            </a:pPr>
            <a:endParaRPr sz="2600" b="1" i="0" u="none" dirty="0">
              <a:ea typeface="Century Gothic"/>
              <a:cs typeface="Century Gothic"/>
              <a:sym typeface="Century Gothic"/>
            </a:endParaRPr>
          </a:p>
        </p:txBody>
      </p:sp>
      <p:sp>
        <p:nvSpPr>
          <p:cNvPr id="137" name="Google Shape;137;p31"/>
          <p:cNvSpPr txBox="1"/>
          <p:nvPr/>
        </p:nvSpPr>
        <p:spPr>
          <a:xfrm>
            <a:off x="774700" y="4119562"/>
            <a:ext cx="3048000" cy="1662112"/>
          </a:xfrm>
          <a:prstGeom prst="rect">
            <a:avLst/>
          </a:prstGeom>
          <a:noFill/>
          <a:ln>
            <a:noFill/>
          </a:ln>
        </p:spPr>
        <p:txBody>
          <a:bodyPr spcFirstLastPara="1" wrap="square" lIns="91425" tIns="45700" rIns="91425" bIns="45700" anchor="t" anchorCtr="0">
            <a:noAutofit/>
          </a:bodyPr>
          <a:lstStyle/>
          <a:p>
            <a:pPr marR="0" lvl="0" algn="l" rtl="0">
              <a:lnSpc>
                <a:spcPct val="100000"/>
              </a:lnSpc>
              <a:spcBef>
                <a:spcPts val="0"/>
              </a:spcBef>
              <a:spcAft>
                <a:spcPts val="0"/>
              </a:spcAft>
              <a:buClr>
                <a:schemeClr val="lt2"/>
              </a:buClr>
              <a:buSzPts val="2600"/>
            </a:pPr>
            <a:r>
              <a:rPr lang="en-US" sz="2600" b="1" i="0" u="none" dirty="0">
                <a:ea typeface="Century Gothic"/>
                <a:cs typeface="Century Gothic"/>
                <a:sym typeface="Century Gothic"/>
              </a:rPr>
              <a:t>Cell spends about 90% of the time in interphase</a:t>
            </a:r>
            <a:endParaRPr dirty="0"/>
          </a:p>
          <a:p>
            <a:pPr marL="0" marR="0" lvl="0" indent="0" algn="l" rtl="0">
              <a:lnSpc>
                <a:spcPct val="100000"/>
              </a:lnSpc>
              <a:spcBef>
                <a:spcPts val="0"/>
              </a:spcBef>
              <a:spcAft>
                <a:spcPts val="0"/>
              </a:spcAft>
              <a:buNone/>
            </a:pPr>
            <a:endParaRPr sz="2600" b="1" i="0" u="none" dirty="0">
              <a:ea typeface="Century Gothic"/>
              <a:cs typeface="Century Gothic"/>
              <a:sym typeface="Century Gothic"/>
            </a:endParaRPr>
          </a:p>
        </p:txBody>
      </p:sp>
      <p:sp>
        <p:nvSpPr>
          <p:cNvPr id="138" name="Google Shape;138;p31"/>
          <p:cNvSpPr txBox="1"/>
          <p:nvPr/>
        </p:nvSpPr>
        <p:spPr>
          <a:xfrm>
            <a:off x="494199" y="798569"/>
            <a:ext cx="6147900" cy="463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2"/>
              </a:buClr>
              <a:buSzPts val="2400"/>
              <a:buFont typeface="Century Gothic"/>
              <a:buNone/>
            </a:pPr>
            <a:r>
              <a:rPr lang="en-US" sz="2800" b="1" i="0" u="none" dirty="0">
                <a:ea typeface="Century Gothic"/>
                <a:cs typeface="Century Gothic"/>
                <a:sym typeface="Century Gothic"/>
              </a:rPr>
              <a:t>There are two stages </a:t>
            </a:r>
            <a:r>
              <a:rPr lang="en-US" sz="2800" b="1" dirty="0">
                <a:ea typeface="Century Gothic"/>
                <a:cs typeface="Century Gothic"/>
                <a:sym typeface="Century Gothic"/>
              </a:rPr>
              <a:t>in</a:t>
            </a:r>
            <a:r>
              <a:rPr lang="en-US" sz="2800" b="1" i="0" u="none" dirty="0">
                <a:ea typeface="Century Gothic"/>
                <a:cs typeface="Century Gothic"/>
                <a:sym typeface="Century Gothic"/>
              </a:rPr>
              <a:t> a cell</a:t>
            </a:r>
            <a:r>
              <a:rPr lang="en-US" sz="2800" b="1" dirty="0">
                <a:ea typeface="Century Gothic"/>
                <a:cs typeface="Century Gothic"/>
                <a:sym typeface="Century Gothic"/>
              </a:rPr>
              <a:t>’</a:t>
            </a:r>
            <a:r>
              <a:rPr lang="en-US" sz="2800" b="1" i="0" u="none" dirty="0">
                <a:ea typeface="Century Gothic"/>
                <a:cs typeface="Century Gothic"/>
                <a:sym typeface="Century Gothic"/>
              </a:rPr>
              <a:t>s life.</a:t>
            </a:r>
            <a:endParaRP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143"/>
        <p:cNvGrpSpPr/>
        <p:nvPr/>
      </p:nvGrpSpPr>
      <p:grpSpPr>
        <a:xfrm>
          <a:off x="0" y="0"/>
          <a:ext cx="0" cy="0"/>
          <a:chOff x="0" y="0"/>
          <a:chExt cx="0" cy="0"/>
        </a:xfrm>
      </p:grpSpPr>
      <p:sp>
        <p:nvSpPr>
          <p:cNvPr id="87" name="Freeform 6">
            <a:extLst>
              <a:ext uri="{FF2B5EF4-FFF2-40B4-BE49-F238E27FC236}">
                <a16:creationId xmlns:a16="http://schemas.microsoft.com/office/drawing/2014/main" id="{5E2BC01C-B0C3-4993-9915-3DEB5571E5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0160000" cy="6922004"/>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FFFFFF"/>
          </a:solidFill>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2" name="Google Shape;152;p33"/>
          <p:cNvSpPr txBox="1">
            <a:spLocks noGrp="1"/>
          </p:cNvSpPr>
          <p:nvPr>
            <p:ph idx="1"/>
          </p:nvPr>
        </p:nvSpPr>
        <p:spPr>
          <a:xfrm>
            <a:off x="280427" y="2433207"/>
            <a:ext cx="9144000" cy="4501425"/>
          </a:xfrm>
          <a:prstGeom prst="rect">
            <a:avLst/>
          </a:prstGeom>
          <a:noFill/>
          <a:ln>
            <a:noFill/>
          </a:ln>
        </p:spPr>
        <p:txBody>
          <a:bodyPr spcFirstLastPara="1" wrap="square" lIns="91425" tIns="45700" rIns="91425" bIns="45700" anchor="ctr" anchorCtr="0">
            <a:noAutofit/>
          </a:bodyPr>
          <a:lstStyle/>
          <a:p>
            <a:pPr marL="685800" indent="-533400">
              <a:buClr>
                <a:srgbClr val="C00000"/>
              </a:buClr>
              <a:buSzPts val="2156"/>
            </a:pPr>
            <a:r>
              <a:rPr lang="en-US" sz="2400" dirty="0"/>
              <a:t>At a point during </a:t>
            </a:r>
            <a:r>
              <a:rPr lang="en-US" sz="2400" b="1" dirty="0"/>
              <a:t>G1</a:t>
            </a:r>
            <a:r>
              <a:rPr lang="en-US" sz="2400" dirty="0"/>
              <a:t>, all cells follow one of two paths. </a:t>
            </a:r>
          </a:p>
          <a:p>
            <a:pPr marL="152400" indent="0">
              <a:buClr>
                <a:srgbClr val="C00000"/>
              </a:buClr>
              <a:buSzPts val="2156"/>
              <a:buNone/>
            </a:pPr>
            <a:r>
              <a:rPr lang="en-US" sz="2400" dirty="0"/>
              <a:t>		They either withdraw from the cycle, become quiescent, and enter the G0 stage</a:t>
            </a:r>
          </a:p>
          <a:p>
            <a:pPr marL="152400" indent="0">
              <a:buClr>
                <a:srgbClr val="C00000"/>
              </a:buClr>
              <a:buSzPts val="2156"/>
              <a:buNone/>
            </a:pPr>
            <a:r>
              <a:rPr lang="en-US" sz="2400" dirty="0"/>
              <a:t>		Or they become committed to proceed through G1, initiating DNA synthesis, and completing the cycle. </a:t>
            </a:r>
          </a:p>
          <a:p>
            <a:pPr marL="685800" marR="0" lvl="0" indent="-533400" algn="l" rtl="0">
              <a:lnSpc>
                <a:spcPct val="100000"/>
              </a:lnSpc>
              <a:spcBef>
                <a:spcPts val="0"/>
              </a:spcBef>
              <a:spcAft>
                <a:spcPts val="0"/>
              </a:spcAft>
              <a:buClr>
                <a:srgbClr val="C00000"/>
              </a:buClr>
              <a:buSzPts val="2156"/>
              <a:buFont typeface="Radley"/>
              <a:buChar char="•"/>
            </a:pPr>
            <a:endParaRPr lang="en-US" sz="2400" b="1" i="0" u="none" dirty="0">
              <a:ea typeface="Radley"/>
              <a:cs typeface="Radley"/>
              <a:sym typeface="Radley"/>
            </a:endParaRPr>
          </a:p>
          <a:p>
            <a:pPr marL="685800" marR="0" lvl="0" indent="-533400" algn="l" rtl="0">
              <a:lnSpc>
                <a:spcPct val="100000"/>
              </a:lnSpc>
              <a:spcBef>
                <a:spcPts val="0"/>
              </a:spcBef>
              <a:spcAft>
                <a:spcPts val="0"/>
              </a:spcAft>
              <a:buClr>
                <a:srgbClr val="C00000"/>
              </a:buClr>
              <a:buSzPts val="2156"/>
              <a:buFont typeface="Radley"/>
              <a:buChar char="•"/>
            </a:pPr>
            <a:r>
              <a:rPr lang="en-US" sz="2400" b="1" i="0" u="none" dirty="0">
                <a:ea typeface="Radley"/>
                <a:cs typeface="Radley"/>
                <a:sym typeface="Radley"/>
              </a:rPr>
              <a:t>G1 (1</a:t>
            </a:r>
            <a:r>
              <a:rPr lang="en-US" sz="2400" b="1" i="0" u="none" baseline="30000" dirty="0">
                <a:ea typeface="Radley"/>
                <a:cs typeface="Radley"/>
                <a:sym typeface="Radley"/>
              </a:rPr>
              <a:t>st</a:t>
            </a:r>
            <a:r>
              <a:rPr lang="en-US" sz="2400" b="1" i="0" u="none" dirty="0">
                <a:ea typeface="Radley"/>
                <a:cs typeface="Radley"/>
                <a:sym typeface="Radley"/>
              </a:rPr>
              <a:t> gap) = small cell absorbs the nutrients, synthesize proteins and ATP… growing &amp; doing its jo</a:t>
            </a:r>
            <a:r>
              <a:rPr lang="en-US" sz="2400" b="1" dirty="0"/>
              <a:t>b</a:t>
            </a:r>
            <a:endParaRPr sz="2400" b="1" dirty="0"/>
          </a:p>
          <a:p>
            <a:pPr marL="685800" marR="0" lvl="0" indent="-574294" algn="l" rtl="0">
              <a:lnSpc>
                <a:spcPct val="100000"/>
              </a:lnSpc>
              <a:spcBef>
                <a:spcPts val="0"/>
              </a:spcBef>
              <a:spcAft>
                <a:spcPts val="0"/>
              </a:spcAft>
              <a:buClr>
                <a:srgbClr val="C00000"/>
              </a:buClr>
              <a:buSzPts val="2800"/>
              <a:buFont typeface="Radley"/>
              <a:buChar char="•"/>
            </a:pPr>
            <a:r>
              <a:rPr lang="en-US" sz="2400" dirty="0"/>
              <a:t>All of the cellular contents are duplicated.</a:t>
            </a:r>
            <a:endParaRPr lang="tr-TR" sz="2400" dirty="0"/>
          </a:p>
          <a:p>
            <a:pPr marL="685800" indent="-574294">
              <a:buClr>
                <a:srgbClr val="C00000"/>
              </a:buClr>
              <a:buSzPts val="2800"/>
            </a:pPr>
            <a:r>
              <a:rPr lang="en-US" i="1" dirty="0"/>
              <a:t>Cytologically, interphase is characterized by the absence of visible chromosomes. </a:t>
            </a:r>
          </a:p>
        </p:txBody>
      </p:sp>
      <p:sp>
        <p:nvSpPr>
          <p:cNvPr id="153" name="Google Shape;153;p33"/>
          <p:cNvSpPr txBox="1"/>
          <p:nvPr/>
        </p:nvSpPr>
        <p:spPr>
          <a:xfrm>
            <a:off x="406989" y="454535"/>
            <a:ext cx="9446137" cy="144891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70C0"/>
              </a:buClr>
              <a:buSzPts val="4000"/>
              <a:buFont typeface="Radley"/>
              <a:buNone/>
            </a:pPr>
            <a:r>
              <a:rPr lang="en-US" sz="4400" b="1" i="0" u="none" dirty="0">
                <a:ea typeface="Radley"/>
                <a:cs typeface="Radley"/>
                <a:sym typeface="Radley"/>
              </a:rPr>
              <a:t>Interphase is divided into </a:t>
            </a:r>
            <a:br>
              <a:rPr lang="tr-TR" sz="4400" b="1" i="0" u="none" dirty="0">
                <a:ea typeface="Radley"/>
                <a:cs typeface="Radley"/>
                <a:sym typeface="Radley"/>
              </a:rPr>
            </a:br>
            <a:r>
              <a:rPr lang="en-US" sz="4400" b="1" i="0" u="none" dirty="0">
                <a:solidFill>
                  <a:schemeClr val="accent3"/>
                </a:solidFill>
                <a:ea typeface="Radley"/>
                <a:cs typeface="Radley"/>
                <a:sym typeface="Radley"/>
              </a:rPr>
              <a:t>3 PHASES</a:t>
            </a:r>
            <a:endParaRPr sz="2000" dirty="0">
              <a:solidFill>
                <a:schemeClr val="accent3"/>
              </a:solidFill>
            </a:endParaRPr>
          </a:p>
        </p:txBody>
      </p:sp>
      <p:sp>
        <p:nvSpPr>
          <p:cNvPr id="2" name="Dikdörtgen 1"/>
          <p:cNvSpPr/>
          <p:nvPr/>
        </p:nvSpPr>
        <p:spPr>
          <a:xfrm>
            <a:off x="2740193" y="6934632"/>
            <a:ext cx="5531322" cy="461665"/>
          </a:xfrm>
          <a:prstGeom prst="rect">
            <a:avLst/>
          </a:prstGeom>
        </p:spPr>
        <p:txBody>
          <a:bodyPr wrap="none">
            <a:spAutoFit/>
          </a:bodyPr>
          <a:lstStyle/>
          <a:p>
            <a:pPr marL="685800" lvl="0" indent="-574294">
              <a:buClr>
                <a:srgbClr val="C00000"/>
              </a:buClr>
              <a:buSzPts val="2800"/>
            </a:pPr>
            <a:r>
              <a:rPr lang="en-US" sz="2400" b="1" dirty="0"/>
              <a:t>G1 contains important checkpoints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2">
                                            <p:txEl>
                                              <p:pRg st="4" end="4"/>
                                            </p:txEl>
                                          </p:spTgt>
                                        </p:tgtEl>
                                        <p:attrNameLst>
                                          <p:attrName>style.visibility</p:attrName>
                                        </p:attrNameLst>
                                      </p:cBhvr>
                                      <p:to>
                                        <p:strVal val="visible"/>
                                      </p:to>
                                    </p:set>
                                    <p:animEffect transition="in" filter="fade">
                                      <p:cBhvr>
                                        <p:cTn id="7" dur="500"/>
                                        <p:tgtEl>
                                          <p:spTgt spid="15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2">
                                            <p:txEl>
                                              <p:pRg st="0" end="0"/>
                                            </p:txEl>
                                          </p:spTgt>
                                        </p:tgtEl>
                                        <p:attrNameLst>
                                          <p:attrName>style.visibility</p:attrName>
                                        </p:attrNameLst>
                                      </p:cBhvr>
                                      <p:to>
                                        <p:strVal val="visible"/>
                                      </p:to>
                                    </p:set>
                                    <p:animEffect transition="in" filter="fade">
                                      <p:cBhvr>
                                        <p:cTn id="12" dur="500"/>
                                        <p:tgtEl>
                                          <p:spTgt spid="15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2">
                                            <p:txEl>
                                              <p:pRg st="1" end="1"/>
                                            </p:txEl>
                                          </p:spTgt>
                                        </p:tgtEl>
                                        <p:attrNameLst>
                                          <p:attrName>style.visibility</p:attrName>
                                        </p:attrNameLst>
                                      </p:cBhvr>
                                      <p:to>
                                        <p:strVal val="visible"/>
                                      </p:to>
                                    </p:set>
                                    <p:animEffect transition="in" filter="fade">
                                      <p:cBhvr>
                                        <p:cTn id="17" dur="500"/>
                                        <p:tgtEl>
                                          <p:spTgt spid="15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2">
                                            <p:txEl>
                                              <p:pRg st="2" end="2"/>
                                            </p:txEl>
                                          </p:spTgt>
                                        </p:tgtEl>
                                        <p:attrNameLst>
                                          <p:attrName>style.visibility</p:attrName>
                                        </p:attrNameLst>
                                      </p:cBhvr>
                                      <p:to>
                                        <p:strVal val="visible"/>
                                      </p:to>
                                    </p:set>
                                    <p:animEffect transition="in" filter="fade">
                                      <p:cBhvr>
                                        <p:cTn id="22" dur="500"/>
                                        <p:tgtEl>
                                          <p:spTgt spid="15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2">
                                            <p:txEl>
                                              <p:pRg st="5" end="5"/>
                                            </p:txEl>
                                          </p:spTgt>
                                        </p:tgtEl>
                                        <p:attrNameLst>
                                          <p:attrName>style.visibility</p:attrName>
                                        </p:attrNameLst>
                                      </p:cBhvr>
                                      <p:to>
                                        <p:strVal val="visible"/>
                                      </p:to>
                                    </p:set>
                                    <p:animEffect transition="in" filter="fade">
                                      <p:cBhvr>
                                        <p:cTn id="27" dur="500"/>
                                        <p:tgtEl>
                                          <p:spTgt spid="15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2">
                                            <p:txEl>
                                              <p:pRg st="6" end="6"/>
                                            </p:txEl>
                                          </p:spTgt>
                                        </p:tgtEl>
                                        <p:attrNameLst>
                                          <p:attrName>style.visibility</p:attrName>
                                        </p:attrNameLst>
                                      </p:cBhvr>
                                      <p:to>
                                        <p:strVal val="visible"/>
                                      </p:to>
                                    </p:set>
                                    <p:animEffect transition="in" filter="fade">
                                      <p:cBhvr>
                                        <p:cTn id="32" dur="500"/>
                                        <p:tgtEl>
                                          <p:spTgt spid="15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ACECE1E4-636E-48DB-87ED-4A76DC93378F}"/>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TM03457503[[fn=Quotable]]</Template>
  <TotalTime>537</TotalTime>
  <Words>2191</Words>
  <Application>Microsoft Office PowerPoint</Application>
  <PresentationFormat>Custom</PresentationFormat>
  <Paragraphs>219</Paragraphs>
  <Slides>40</Slides>
  <Notes>35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Century Gothic</vt:lpstr>
      <vt:lpstr>Radley</vt:lpstr>
      <vt:lpstr>Impact</vt:lpstr>
      <vt:lpstr>Comic Sans MS</vt:lpstr>
      <vt:lpstr>Wingdings</vt:lpstr>
      <vt:lpstr>Wingdings 2</vt:lpstr>
      <vt:lpstr>Arial</vt:lpstr>
      <vt:lpstr>Quotable</vt:lpstr>
      <vt:lpstr>Cell Division</vt:lpstr>
      <vt:lpstr>PowerPoint Presentation</vt:lpstr>
      <vt:lpstr>PowerPoint Presentation</vt:lpstr>
      <vt:lpstr>PowerPoint Presentation</vt:lpstr>
      <vt:lpstr>Different cells divide at different rates: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Cell Division</dc:title>
  <dc:creator>Bengi</dc:creator>
  <cp:lastModifiedBy>Furkan KUTLU</cp:lastModifiedBy>
  <cp:revision>37</cp:revision>
  <dcterms:modified xsi:type="dcterms:W3CDTF">2021-11-09T10:10:10Z</dcterms:modified>
</cp:coreProperties>
</file>