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3002-AA39-4516-8A08-7D7BE8BCA60A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0BF2-2E27-4437-B6FD-64FABA263C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201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Süt ürünleri,</a:t>
            </a:r>
            <a:r>
              <a:rPr lang="tr-TR" baseline="0" dirty="0" smtClean="0"/>
              <a:t> mandıra ürünleri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3B84-11F1-4059-BF2E-E96CD145B1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254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Hububat, tahıl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73B84-11F1-4059-BF2E-E96CD145B1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5270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7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802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2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8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30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5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17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5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9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9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1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2. DAIRY PRODUCT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err="1"/>
              <a:t>Dairy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defined</a:t>
            </a:r>
            <a:r>
              <a:rPr lang="tr-TR" dirty="0"/>
              <a:t> as </a:t>
            </a:r>
            <a:r>
              <a:rPr lang="tr-TR" dirty="0" err="1"/>
              <a:t>foodstuffs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produced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milk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Clotted</a:t>
            </a:r>
            <a:r>
              <a:rPr lang="tr-TR" dirty="0" smtClean="0"/>
              <a:t> </a:t>
            </a:r>
            <a:r>
              <a:rPr lang="tr-TR" dirty="0" err="1" smtClean="0"/>
              <a:t>Cream</a:t>
            </a:r>
            <a:r>
              <a:rPr lang="tr-TR" dirty="0" smtClean="0"/>
              <a:t>/</a:t>
            </a:r>
            <a:r>
              <a:rPr lang="tr-TR" dirty="0" err="1"/>
              <a:t>H</a:t>
            </a:r>
            <a:r>
              <a:rPr lang="tr-TR" dirty="0" err="1" smtClean="0"/>
              <a:t>eavy</a:t>
            </a:r>
            <a:r>
              <a:rPr lang="tr-TR" dirty="0" smtClean="0"/>
              <a:t> </a:t>
            </a:r>
            <a:r>
              <a:rPr lang="tr-TR" dirty="0" err="1" smtClean="0"/>
              <a:t>Cream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Ice</a:t>
            </a:r>
            <a:r>
              <a:rPr lang="tr-TR" dirty="0" smtClean="0"/>
              <a:t> </a:t>
            </a:r>
            <a:r>
              <a:rPr lang="tr-TR" dirty="0" err="1" smtClean="0"/>
              <a:t>Cream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Yogurt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Butter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Cheese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Sour</a:t>
            </a:r>
            <a:r>
              <a:rPr lang="tr-TR" dirty="0" smtClean="0"/>
              <a:t> </a:t>
            </a:r>
            <a:r>
              <a:rPr lang="tr-TR" dirty="0" err="1" smtClean="0"/>
              <a:t>Cream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Powder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Kephir</a:t>
            </a:r>
            <a:r>
              <a:rPr lang="tr-TR" dirty="0" smtClean="0"/>
              <a:t>/Kefir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puddings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7474" y="2375259"/>
            <a:ext cx="6109606" cy="42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77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3. GRAINS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Wheat</a:t>
            </a:r>
            <a:r>
              <a:rPr lang="en-US" dirty="0"/>
              <a:t>, barley and rye are used in bread making.</a:t>
            </a:r>
            <a:endParaRPr lang="tr-TR" dirty="0" smtClean="0"/>
          </a:p>
          <a:p>
            <a:r>
              <a:rPr lang="tr-TR" dirty="0" err="1" smtClean="0"/>
              <a:t>Wheat</a:t>
            </a:r>
            <a:endParaRPr lang="tr-TR" dirty="0" smtClean="0"/>
          </a:p>
          <a:p>
            <a:r>
              <a:rPr lang="tr-TR" dirty="0" err="1" smtClean="0"/>
              <a:t>Barley</a:t>
            </a:r>
            <a:endParaRPr lang="tr-TR" dirty="0" smtClean="0"/>
          </a:p>
          <a:p>
            <a:r>
              <a:rPr lang="tr-TR" dirty="0" err="1" smtClean="0"/>
              <a:t>Oat</a:t>
            </a:r>
            <a:endParaRPr lang="tr-TR" dirty="0" smtClean="0"/>
          </a:p>
          <a:p>
            <a:r>
              <a:rPr lang="tr-TR" dirty="0" err="1" smtClean="0"/>
              <a:t>Corn</a:t>
            </a:r>
            <a:endParaRPr lang="tr-TR" dirty="0" smtClean="0"/>
          </a:p>
          <a:p>
            <a:r>
              <a:rPr lang="tr-TR" dirty="0" err="1" smtClean="0"/>
              <a:t>Rye</a:t>
            </a:r>
            <a:endParaRPr lang="tr-TR" dirty="0" smtClean="0"/>
          </a:p>
          <a:p>
            <a:r>
              <a:rPr lang="tr-TR" dirty="0" smtClean="0"/>
              <a:t>Rice</a:t>
            </a:r>
          </a:p>
          <a:p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kinds</a:t>
            </a:r>
            <a:r>
              <a:rPr lang="tr-TR" dirty="0" smtClean="0"/>
              <a:t> of </a:t>
            </a:r>
            <a:r>
              <a:rPr lang="tr-TR" dirty="0" err="1" smtClean="0"/>
              <a:t>bread</a:t>
            </a:r>
            <a:endParaRPr lang="tr-TR" dirty="0" smtClean="0"/>
          </a:p>
          <a:p>
            <a:r>
              <a:rPr lang="tr-TR" dirty="0" err="1" smtClean="0"/>
              <a:t>Macaroni</a:t>
            </a:r>
            <a:r>
              <a:rPr lang="tr-TR" dirty="0" smtClean="0"/>
              <a:t>/Pasta </a:t>
            </a:r>
          </a:p>
          <a:p>
            <a:r>
              <a:rPr lang="tr-TR" dirty="0" err="1" smtClean="0"/>
              <a:t>Cracked</a:t>
            </a:r>
            <a:r>
              <a:rPr lang="tr-TR" dirty="0" smtClean="0"/>
              <a:t> </a:t>
            </a:r>
            <a:r>
              <a:rPr lang="tr-TR" dirty="0" err="1" smtClean="0"/>
              <a:t>Wheat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106" y="2429691"/>
            <a:ext cx="6742394" cy="42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11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1263" y="792775"/>
            <a:ext cx="10515600" cy="58118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Grains are divided into 2 subgroups, Whole Grains and Refined Grains.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Whole </a:t>
            </a:r>
            <a:r>
              <a:rPr lang="en-US" dirty="0"/>
              <a:t>grains contain the entire grain </a:t>
            </a:r>
            <a:r>
              <a:rPr lang="en-US" dirty="0" smtClean="0"/>
              <a:t>kernel</a:t>
            </a:r>
            <a:r>
              <a:rPr lang="tr-TR" dirty="0" smtClean="0"/>
              <a:t> (tüm tahıl tanesi)</a:t>
            </a:r>
            <a:r>
              <a:rPr lang="en-US" dirty="0" smtClean="0"/>
              <a:t> </a:t>
            </a:r>
            <a:r>
              <a:rPr lang="en-US" dirty="0"/>
              <a:t>― the </a:t>
            </a:r>
            <a:r>
              <a:rPr lang="en-US" dirty="0" smtClean="0"/>
              <a:t>bran</a:t>
            </a:r>
            <a:r>
              <a:rPr lang="tr-TR" dirty="0" smtClean="0"/>
              <a:t> (kepek)</a:t>
            </a:r>
            <a:r>
              <a:rPr lang="en-US" dirty="0" smtClean="0"/>
              <a:t>, germ</a:t>
            </a:r>
            <a:r>
              <a:rPr lang="tr-TR" dirty="0" smtClean="0"/>
              <a:t> (rüşeym)</a:t>
            </a:r>
            <a:r>
              <a:rPr lang="en-US" dirty="0" smtClean="0"/>
              <a:t>, </a:t>
            </a:r>
            <a:r>
              <a:rPr lang="en-US" dirty="0"/>
              <a:t>and endosperm. </a:t>
            </a:r>
            <a:endParaRPr lang="tr-TR" dirty="0"/>
          </a:p>
          <a:p>
            <a:endParaRPr lang="tr-TR" dirty="0" smtClean="0"/>
          </a:p>
          <a:p>
            <a:r>
              <a:rPr lang="en-US" dirty="0" smtClean="0"/>
              <a:t>Examples </a:t>
            </a:r>
            <a:r>
              <a:rPr lang="en-US" dirty="0"/>
              <a:t>of whole grains include whole-wheat flour, bulgur (cracked wheat), </a:t>
            </a:r>
            <a:r>
              <a:rPr lang="en-US" dirty="0" smtClean="0"/>
              <a:t>oatmeal</a:t>
            </a:r>
            <a:r>
              <a:rPr lang="tr-TR" dirty="0" smtClean="0"/>
              <a:t> (yulaf ezmesi)</a:t>
            </a:r>
            <a:r>
              <a:rPr lang="en-US" dirty="0" smtClean="0"/>
              <a:t>, </a:t>
            </a:r>
            <a:r>
              <a:rPr lang="en-US" dirty="0"/>
              <a:t>whole </a:t>
            </a:r>
            <a:r>
              <a:rPr lang="en-US" dirty="0" smtClean="0"/>
              <a:t>cornmeal</a:t>
            </a:r>
            <a:r>
              <a:rPr lang="tr-TR" dirty="0" smtClean="0"/>
              <a:t> (iri taneli mısır unu)</a:t>
            </a:r>
            <a:r>
              <a:rPr lang="en-US" dirty="0" smtClean="0"/>
              <a:t>, </a:t>
            </a:r>
            <a:r>
              <a:rPr lang="en-US" dirty="0"/>
              <a:t>and brown </a:t>
            </a:r>
            <a:r>
              <a:rPr lang="en-US" dirty="0" smtClean="0"/>
              <a:t>rice.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Refined </a:t>
            </a:r>
            <a:r>
              <a:rPr lang="en-US" dirty="0"/>
              <a:t>grains have been </a:t>
            </a:r>
            <a:r>
              <a:rPr lang="en-US" dirty="0" smtClean="0"/>
              <a:t>milled</a:t>
            </a:r>
            <a:r>
              <a:rPr lang="tr-TR" dirty="0" smtClean="0"/>
              <a:t> (öğütülmüş)</a:t>
            </a:r>
            <a:r>
              <a:rPr lang="en-US" dirty="0" smtClean="0"/>
              <a:t>, </a:t>
            </a:r>
            <a:r>
              <a:rPr lang="en-US" dirty="0"/>
              <a:t>a process that removes the bran and germ. This is done to give grains a finer texture and improve their shelf life, but it also removes dietary fiber, iron, and many B vitamins. </a:t>
            </a:r>
            <a:endParaRPr lang="tr-TR" dirty="0" smtClean="0"/>
          </a:p>
          <a:p>
            <a:endParaRPr lang="tr-TR" i="1" dirty="0" smtClean="0"/>
          </a:p>
          <a:p>
            <a:r>
              <a:rPr lang="en-US" i="1" dirty="0" smtClean="0"/>
              <a:t>Some </a:t>
            </a:r>
            <a:r>
              <a:rPr lang="en-US" i="1" dirty="0"/>
              <a:t>examples of refined grain products</a:t>
            </a:r>
            <a:r>
              <a:rPr lang="en-US" dirty="0"/>
              <a:t> are white flour, </a:t>
            </a:r>
            <a:r>
              <a:rPr lang="en-US" dirty="0" err="1" smtClean="0"/>
              <a:t>degermed</a:t>
            </a:r>
            <a:r>
              <a:rPr lang="en-US" dirty="0" smtClean="0"/>
              <a:t> </a:t>
            </a:r>
            <a:r>
              <a:rPr lang="en-US" dirty="0"/>
              <a:t>cornmeal, white bread, and white rice.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540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pPr algn="ctr"/>
            <a:r>
              <a:rPr lang="tr-TR" dirty="0" smtClean="0"/>
              <a:t>4. VEGETABLE AND FRUITS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29096" y="1494745"/>
            <a:ext cx="9324704" cy="52270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dirty="0" smtClean="0">
                <a:solidFill>
                  <a:srgbClr val="7030A0"/>
                </a:solidFill>
              </a:rPr>
              <a:t>Okra / </a:t>
            </a:r>
            <a:r>
              <a:rPr lang="tr-TR" dirty="0" err="1" smtClean="0">
                <a:solidFill>
                  <a:srgbClr val="7030A0"/>
                </a:solidFill>
              </a:rPr>
              <a:t>Gombo</a:t>
            </a:r>
            <a:r>
              <a:rPr lang="tr-TR" dirty="0" smtClean="0">
                <a:solidFill>
                  <a:srgbClr val="7030A0"/>
                </a:solidFill>
              </a:rPr>
              <a:t> / </a:t>
            </a:r>
            <a:r>
              <a:rPr lang="tr-TR" dirty="0" err="1" smtClean="0">
                <a:solidFill>
                  <a:srgbClr val="7030A0"/>
                </a:solidFill>
              </a:rPr>
              <a:t>Lady’s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finger</a:t>
            </a:r>
            <a:r>
              <a:rPr lang="tr-TR" dirty="0" smtClean="0">
                <a:solidFill>
                  <a:srgbClr val="7030A0"/>
                </a:solidFill>
              </a:rPr>
              <a:t>       </a:t>
            </a:r>
            <a:r>
              <a:rPr lang="tr-TR" dirty="0" smtClean="0"/>
              <a:t>: </a:t>
            </a:r>
            <a:r>
              <a:rPr lang="tr-TR" dirty="0" smtClean="0">
                <a:solidFill>
                  <a:srgbClr val="FFC000"/>
                </a:solidFill>
              </a:rPr>
              <a:t>Bamya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tr-TR" dirty="0" err="1" smtClean="0">
                <a:solidFill>
                  <a:srgbClr val="7030A0"/>
                </a:solidFill>
              </a:rPr>
              <a:t>Zucchini</a:t>
            </a:r>
            <a:r>
              <a:rPr lang="tr-TR" dirty="0" smtClean="0">
                <a:solidFill>
                  <a:srgbClr val="7030A0"/>
                </a:solidFill>
              </a:rPr>
              <a:t> / </a:t>
            </a:r>
            <a:r>
              <a:rPr lang="tr-TR" dirty="0" err="1" smtClean="0">
                <a:solidFill>
                  <a:srgbClr val="7030A0"/>
                </a:solidFill>
              </a:rPr>
              <a:t>Marrow</a:t>
            </a:r>
            <a:r>
              <a:rPr lang="tr-TR" dirty="0" smtClean="0">
                <a:solidFill>
                  <a:srgbClr val="7030A0"/>
                </a:solidFill>
              </a:rPr>
              <a:t> / </a:t>
            </a:r>
            <a:r>
              <a:rPr lang="tr-TR" dirty="0" err="1" smtClean="0">
                <a:solidFill>
                  <a:srgbClr val="7030A0"/>
                </a:solidFill>
              </a:rPr>
              <a:t>Corugette</a:t>
            </a:r>
            <a:r>
              <a:rPr lang="tr-TR" dirty="0" smtClean="0"/>
              <a:t>    : </a:t>
            </a:r>
            <a:r>
              <a:rPr lang="tr-TR" dirty="0" smtClean="0">
                <a:solidFill>
                  <a:srgbClr val="FFC000"/>
                </a:solidFill>
              </a:rPr>
              <a:t>Sakız Kabağı /Yeşil Kabak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smtClean="0">
                <a:solidFill>
                  <a:srgbClr val="7030A0"/>
                </a:solidFill>
              </a:rPr>
              <a:t>(</a:t>
            </a:r>
            <a:r>
              <a:rPr lang="tr-TR" dirty="0" err="1" smtClean="0">
                <a:solidFill>
                  <a:srgbClr val="7030A0"/>
                </a:solidFill>
              </a:rPr>
              <a:t>Zukini</a:t>
            </a:r>
            <a:r>
              <a:rPr lang="tr-TR" dirty="0" smtClean="0">
                <a:solidFill>
                  <a:srgbClr val="7030A0"/>
                </a:solidFill>
              </a:rPr>
              <a:t>/</a:t>
            </a:r>
            <a:r>
              <a:rPr lang="tr-TR" dirty="0" err="1" smtClean="0">
                <a:solidFill>
                  <a:srgbClr val="7030A0"/>
                </a:solidFill>
              </a:rPr>
              <a:t>Merovv</a:t>
            </a:r>
            <a:r>
              <a:rPr lang="tr-TR" dirty="0" smtClean="0">
                <a:solidFill>
                  <a:srgbClr val="7030A0"/>
                </a:solidFill>
              </a:rPr>
              <a:t>/</a:t>
            </a:r>
            <a:r>
              <a:rPr lang="tr-TR" dirty="0" err="1" smtClean="0">
                <a:solidFill>
                  <a:srgbClr val="7030A0"/>
                </a:solidFill>
              </a:rPr>
              <a:t>Korjeet</a:t>
            </a:r>
            <a:r>
              <a:rPr lang="tr-TR" dirty="0" smtClean="0">
                <a:solidFill>
                  <a:srgbClr val="7030A0"/>
                </a:solidFill>
              </a:rPr>
              <a:t>)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tr-TR" dirty="0" err="1" smtClean="0">
                <a:solidFill>
                  <a:srgbClr val="7030A0"/>
                </a:solidFill>
              </a:rPr>
              <a:t>Eggplant</a:t>
            </a:r>
            <a:r>
              <a:rPr lang="tr-TR" dirty="0" smtClean="0">
                <a:solidFill>
                  <a:srgbClr val="7030A0"/>
                </a:solidFill>
              </a:rPr>
              <a:t>/</a:t>
            </a:r>
            <a:r>
              <a:rPr lang="tr-TR" dirty="0" err="1" smtClean="0">
                <a:solidFill>
                  <a:srgbClr val="7030A0"/>
                </a:solidFill>
              </a:rPr>
              <a:t>Aubergine</a:t>
            </a:r>
            <a:r>
              <a:rPr lang="tr-TR" dirty="0" smtClean="0">
                <a:solidFill>
                  <a:srgbClr val="7030A0"/>
                </a:solidFill>
              </a:rPr>
              <a:t> (</a:t>
            </a:r>
            <a:r>
              <a:rPr lang="tr-TR" dirty="0" err="1" smtClean="0">
                <a:solidFill>
                  <a:srgbClr val="7030A0"/>
                </a:solidFill>
              </a:rPr>
              <a:t>Abırciin</a:t>
            </a:r>
            <a:r>
              <a:rPr lang="tr-TR" dirty="0" smtClean="0">
                <a:solidFill>
                  <a:srgbClr val="7030A0"/>
                </a:solidFill>
              </a:rPr>
              <a:t>) </a:t>
            </a:r>
            <a:r>
              <a:rPr lang="tr-TR" dirty="0" smtClean="0"/>
              <a:t>    : </a:t>
            </a:r>
            <a:r>
              <a:rPr lang="tr-TR" dirty="0" smtClean="0">
                <a:solidFill>
                  <a:srgbClr val="FFC000"/>
                </a:solidFill>
              </a:rPr>
              <a:t>Patlıcan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tr-TR" dirty="0" err="1" smtClean="0">
                <a:solidFill>
                  <a:srgbClr val="7030A0"/>
                </a:solidFill>
              </a:rPr>
              <a:t>Cauliflower</a:t>
            </a:r>
            <a:r>
              <a:rPr lang="tr-TR" dirty="0" smtClean="0"/>
              <a:t>                                      : </a:t>
            </a:r>
            <a:r>
              <a:rPr lang="tr-TR" dirty="0" smtClean="0">
                <a:solidFill>
                  <a:srgbClr val="FFC000"/>
                </a:solidFill>
              </a:rPr>
              <a:t>Karnabahar (</a:t>
            </a:r>
            <a:r>
              <a:rPr lang="tr-TR" dirty="0" err="1" smtClean="0">
                <a:solidFill>
                  <a:srgbClr val="FFC000"/>
                </a:solidFill>
              </a:rPr>
              <a:t>Kalığfılava</a:t>
            </a:r>
            <a:r>
              <a:rPr lang="tr-TR" dirty="0" smtClean="0">
                <a:solidFill>
                  <a:srgbClr val="FFC000"/>
                </a:solidFill>
              </a:rPr>
              <a:t>)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tr-TR" dirty="0" err="1" smtClean="0">
                <a:solidFill>
                  <a:srgbClr val="7030A0"/>
                </a:solidFill>
              </a:rPr>
              <a:t>Broccoli</a:t>
            </a:r>
            <a:r>
              <a:rPr lang="tr-TR" dirty="0" smtClean="0">
                <a:solidFill>
                  <a:srgbClr val="7030A0"/>
                </a:solidFill>
              </a:rPr>
              <a:t>  </a:t>
            </a:r>
            <a:r>
              <a:rPr lang="tr-TR" dirty="0" smtClean="0"/>
              <a:t>                                          : </a:t>
            </a:r>
            <a:r>
              <a:rPr lang="tr-TR" dirty="0" smtClean="0">
                <a:solidFill>
                  <a:srgbClr val="FFC000"/>
                </a:solidFill>
              </a:rPr>
              <a:t>Brokoli (</a:t>
            </a:r>
            <a:r>
              <a:rPr lang="tr-TR" dirty="0" err="1" smtClean="0">
                <a:solidFill>
                  <a:srgbClr val="FFC000"/>
                </a:solidFill>
              </a:rPr>
              <a:t>Bırakıliiğğ</a:t>
            </a:r>
            <a:r>
              <a:rPr lang="tr-TR" dirty="0" smtClean="0">
                <a:solidFill>
                  <a:srgbClr val="FFC000"/>
                </a:solidFill>
              </a:rPr>
              <a:t>/</a:t>
            </a:r>
            <a:r>
              <a:rPr lang="tr-TR" dirty="0" err="1" smtClean="0">
                <a:solidFill>
                  <a:srgbClr val="FFC000"/>
                </a:solidFill>
              </a:rPr>
              <a:t>Brokliiy</a:t>
            </a:r>
            <a:r>
              <a:rPr lang="tr-TR" dirty="0" smtClean="0">
                <a:solidFill>
                  <a:srgbClr val="FFC000"/>
                </a:solidFill>
              </a:rPr>
              <a:t>)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9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4. </a:t>
            </a:r>
            <a:r>
              <a:rPr lang="tr-TR" dirty="0" smtClean="0"/>
              <a:t>VEGETABLE (HERB) </a:t>
            </a:r>
            <a:r>
              <a:rPr lang="tr-TR" dirty="0"/>
              <a:t>AND FRUITS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14748" y="1851750"/>
            <a:ext cx="9376954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rgbClr val="7030A0"/>
                </a:solidFill>
              </a:rPr>
              <a:t>Cayenne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Pepper</a:t>
            </a:r>
            <a:r>
              <a:rPr lang="tr-TR" dirty="0">
                <a:solidFill>
                  <a:srgbClr val="7030A0"/>
                </a:solidFill>
              </a:rPr>
              <a:t> (</a:t>
            </a:r>
            <a:r>
              <a:rPr lang="tr-TR" dirty="0" err="1">
                <a:solidFill>
                  <a:srgbClr val="7030A0"/>
                </a:solidFill>
              </a:rPr>
              <a:t>Keyeeğn</a:t>
            </a:r>
            <a:r>
              <a:rPr lang="tr-TR" dirty="0">
                <a:solidFill>
                  <a:srgbClr val="7030A0"/>
                </a:solidFill>
              </a:rPr>
              <a:t>)           </a:t>
            </a:r>
            <a:r>
              <a:rPr lang="tr-TR" dirty="0"/>
              <a:t>: </a:t>
            </a:r>
            <a:r>
              <a:rPr lang="tr-TR" dirty="0">
                <a:solidFill>
                  <a:srgbClr val="FFC000"/>
                </a:solidFill>
              </a:rPr>
              <a:t>Kırmızı Biber</a:t>
            </a:r>
          </a:p>
          <a:p>
            <a:pPr marL="0" indent="0">
              <a:buNone/>
            </a:pPr>
            <a:r>
              <a:rPr lang="tr-TR" dirty="0">
                <a:solidFill>
                  <a:srgbClr val="7030A0"/>
                </a:solidFill>
              </a:rPr>
              <a:t>   </a:t>
            </a:r>
            <a:r>
              <a:rPr lang="tr-TR" dirty="0" err="1">
                <a:solidFill>
                  <a:srgbClr val="7030A0"/>
                </a:solidFill>
              </a:rPr>
              <a:t>Chili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Pepper</a:t>
            </a:r>
            <a:endParaRPr lang="tr-TR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7030A0"/>
                </a:solidFill>
              </a:rPr>
              <a:t>Bell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Pepper</a:t>
            </a:r>
            <a:r>
              <a:rPr lang="tr-TR" dirty="0">
                <a:solidFill>
                  <a:srgbClr val="7030A0"/>
                </a:solidFill>
              </a:rPr>
              <a:t>                                      </a:t>
            </a:r>
            <a:r>
              <a:rPr lang="tr-TR" dirty="0"/>
              <a:t>: </a:t>
            </a:r>
            <a:r>
              <a:rPr lang="tr-TR" dirty="0">
                <a:solidFill>
                  <a:srgbClr val="FFC000"/>
                </a:solidFill>
              </a:rPr>
              <a:t>Dolma Biber</a:t>
            </a:r>
          </a:p>
          <a:p>
            <a:pPr marL="0" indent="0">
              <a:buNone/>
            </a:pPr>
            <a:endParaRPr lang="tr-TR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7030A0"/>
                </a:solidFill>
              </a:rPr>
              <a:t>Artichoke</a:t>
            </a:r>
            <a:r>
              <a:rPr lang="tr-TR" dirty="0"/>
              <a:t>                                         : </a:t>
            </a:r>
            <a:r>
              <a:rPr lang="tr-TR" dirty="0">
                <a:solidFill>
                  <a:srgbClr val="FFC000"/>
                </a:solidFill>
              </a:rPr>
              <a:t>Enginar (</a:t>
            </a:r>
            <a:r>
              <a:rPr lang="tr-TR" dirty="0" err="1">
                <a:solidFill>
                  <a:srgbClr val="FFC000"/>
                </a:solidFill>
              </a:rPr>
              <a:t>Artiçuğk</a:t>
            </a:r>
            <a:r>
              <a:rPr lang="tr-TR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tr-TR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7030A0"/>
                </a:solidFill>
              </a:rPr>
              <a:t>Leek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/>
              <a:t>                                                 : </a:t>
            </a:r>
            <a:r>
              <a:rPr lang="tr-TR" dirty="0">
                <a:solidFill>
                  <a:srgbClr val="FFC000"/>
                </a:solidFill>
              </a:rPr>
              <a:t>Pırasa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5271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9514" y="861513"/>
            <a:ext cx="10056224" cy="552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>
                <a:solidFill>
                  <a:srgbClr val="00B050"/>
                </a:solidFill>
              </a:rPr>
              <a:t>Sorrel</a:t>
            </a:r>
            <a:r>
              <a:rPr lang="tr-TR" dirty="0" smtClean="0">
                <a:solidFill>
                  <a:srgbClr val="00B050"/>
                </a:solidFill>
              </a:rPr>
              <a:t>		</a:t>
            </a:r>
            <a:r>
              <a:rPr lang="tr-TR" dirty="0" smtClean="0"/>
              <a:t>	: </a:t>
            </a:r>
            <a:r>
              <a:rPr lang="tr-TR" dirty="0" smtClean="0">
                <a:solidFill>
                  <a:srgbClr val="FFC000"/>
                </a:solidFill>
              </a:rPr>
              <a:t>Kuzukulağı</a:t>
            </a:r>
          </a:p>
          <a:p>
            <a:pPr marL="0" indent="0">
              <a:buNone/>
            </a:pP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00B050"/>
                </a:solidFill>
              </a:rPr>
              <a:t>Lettuce</a:t>
            </a:r>
            <a:r>
              <a:rPr lang="tr-TR" dirty="0" smtClean="0"/>
              <a:t>		: </a:t>
            </a:r>
            <a:r>
              <a:rPr lang="tr-TR" dirty="0" smtClean="0">
                <a:solidFill>
                  <a:srgbClr val="FFC000"/>
                </a:solidFill>
              </a:rPr>
              <a:t>Marul</a:t>
            </a:r>
          </a:p>
          <a:p>
            <a:pPr marL="0" indent="0">
              <a:buNone/>
            </a:pP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00B050"/>
                </a:solidFill>
              </a:rPr>
              <a:t>Iceberg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Lettuce</a:t>
            </a:r>
            <a:r>
              <a:rPr lang="tr-TR" dirty="0" smtClean="0"/>
              <a:t>	: </a:t>
            </a:r>
            <a:r>
              <a:rPr lang="tr-TR" dirty="0" smtClean="0">
                <a:solidFill>
                  <a:srgbClr val="FFC000"/>
                </a:solidFill>
              </a:rPr>
              <a:t>Göbek (</a:t>
            </a:r>
            <a:r>
              <a:rPr lang="tr-TR" dirty="0" err="1" smtClean="0">
                <a:solidFill>
                  <a:srgbClr val="FFC000"/>
                </a:solidFill>
              </a:rPr>
              <a:t>Letıss</a:t>
            </a:r>
            <a:r>
              <a:rPr lang="tr-TR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00B050"/>
                </a:solidFill>
              </a:rPr>
              <a:t>Arugula</a:t>
            </a:r>
            <a:r>
              <a:rPr lang="tr-TR" dirty="0" smtClean="0">
                <a:solidFill>
                  <a:srgbClr val="00B050"/>
                </a:solidFill>
              </a:rPr>
              <a:t> (</a:t>
            </a:r>
            <a:r>
              <a:rPr lang="tr-TR" dirty="0" err="1" smtClean="0">
                <a:solidFill>
                  <a:srgbClr val="00B050"/>
                </a:solidFill>
              </a:rPr>
              <a:t>İrügüla</a:t>
            </a:r>
            <a:r>
              <a:rPr lang="tr-TR" dirty="0" smtClean="0">
                <a:solidFill>
                  <a:srgbClr val="00B050"/>
                </a:solidFill>
              </a:rPr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>
                <a:solidFill>
                  <a:srgbClr val="00B050"/>
                </a:solidFill>
              </a:rPr>
              <a:t>Rocket</a:t>
            </a:r>
            <a:r>
              <a:rPr lang="tr-TR" dirty="0" smtClean="0">
                <a:solidFill>
                  <a:srgbClr val="00B050"/>
                </a:solidFill>
              </a:rPr>
              <a:t>	</a:t>
            </a:r>
            <a:r>
              <a:rPr lang="tr-TR" dirty="0" smtClean="0"/>
              <a:t>	: </a:t>
            </a:r>
            <a:r>
              <a:rPr lang="tr-TR" dirty="0" smtClean="0">
                <a:solidFill>
                  <a:srgbClr val="FFC000"/>
                </a:solidFill>
              </a:rPr>
              <a:t>Roka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>
                <a:solidFill>
                  <a:srgbClr val="00B050"/>
                </a:solidFill>
              </a:rPr>
              <a:t>Garden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Rocket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00B050"/>
                </a:solidFill>
              </a:rPr>
              <a:t>Watercress</a:t>
            </a:r>
            <a:r>
              <a:rPr lang="tr-TR" dirty="0" smtClean="0"/>
              <a:t>		: </a:t>
            </a:r>
            <a:r>
              <a:rPr lang="tr-TR" dirty="0" smtClean="0">
                <a:solidFill>
                  <a:srgbClr val="FFC000"/>
                </a:solidFill>
              </a:rPr>
              <a:t>Tere/Su Teresi</a:t>
            </a:r>
          </a:p>
          <a:p>
            <a:pPr marL="0" indent="0">
              <a:buNone/>
            </a:pPr>
            <a:endParaRPr lang="tr-TR" dirty="0" smtClean="0">
              <a:solidFill>
                <a:srgbClr val="00B050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4769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2577" y="1690688"/>
            <a:ext cx="10515600" cy="4892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>
                <a:solidFill>
                  <a:srgbClr val="00B050"/>
                </a:solidFill>
              </a:rPr>
              <a:t>Dill</a:t>
            </a:r>
            <a:r>
              <a:rPr lang="tr-TR" dirty="0"/>
              <a:t>			: </a:t>
            </a:r>
            <a:r>
              <a:rPr lang="tr-TR" dirty="0">
                <a:solidFill>
                  <a:srgbClr val="FFC000"/>
                </a:solidFill>
              </a:rPr>
              <a:t>Dereotu</a:t>
            </a:r>
          </a:p>
          <a:p>
            <a:pPr marL="0" indent="0">
              <a:buNone/>
            </a:pPr>
            <a:endParaRPr lang="tr-T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00B050"/>
                </a:solidFill>
              </a:rPr>
              <a:t>Parsley</a:t>
            </a:r>
            <a:r>
              <a:rPr lang="tr-TR" dirty="0"/>
              <a:t>		: </a:t>
            </a:r>
            <a:r>
              <a:rPr lang="tr-TR" dirty="0">
                <a:solidFill>
                  <a:srgbClr val="FFC000"/>
                </a:solidFill>
              </a:rPr>
              <a:t>Maydanoz</a:t>
            </a:r>
          </a:p>
          <a:p>
            <a:pPr marL="0" indent="0">
              <a:buNone/>
            </a:pP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</a:rPr>
              <a:t>Basil</a:t>
            </a:r>
            <a:r>
              <a:rPr lang="tr-TR" dirty="0">
                <a:solidFill>
                  <a:srgbClr val="00B050"/>
                </a:solidFill>
              </a:rPr>
              <a:t>	</a:t>
            </a:r>
            <a:r>
              <a:rPr lang="tr-TR" dirty="0"/>
              <a:t>		: </a:t>
            </a:r>
            <a:r>
              <a:rPr lang="tr-TR" dirty="0">
                <a:solidFill>
                  <a:srgbClr val="FFC000"/>
                </a:solidFill>
              </a:rPr>
              <a:t>Fesleğen</a:t>
            </a:r>
          </a:p>
          <a:p>
            <a:pPr marL="0" indent="0">
              <a:buNone/>
            </a:pPr>
            <a:endParaRPr lang="tr-T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00B050"/>
                </a:solidFill>
              </a:rPr>
              <a:t>Purple</a:t>
            </a:r>
            <a:r>
              <a:rPr lang="tr-TR" dirty="0">
                <a:solidFill>
                  <a:srgbClr val="00B050"/>
                </a:solidFill>
              </a:rPr>
              <a:t> Basil	</a:t>
            </a:r>
            <a:r>
              <a:rPr lang="tr-TR" dirty="0"/>
              <a:t>	: </a:t>
            </a:r>
            <a:r>
              <a:rPr lang="tr-TR" dirty="0">
                <a:solidFill>
                  <a:srgbClr val="FFC000"/>
                </a:solidFill>
              </a:rPr>
              <a:t>Reyhan</a:t>
            </a:r>
          </a:p>
          <a:p>
            <a:pPr marL="0" indent="0">
              <a:buNone/>
            </a:pPr>
            <a:endParaRPr lang="tr-TR" dirty="0">
              <a:solidFill>
                <a:srgbClr val="00B050"/>
              </a:solidFill>
            </a:endParaRPr>
          </a:p>
          <a:p>
            <a:pPr lvl="1"/>
            <a:r>
              <a:rPr lang="tr-TR" dirty="0" err="1" smtClean="0"/>
              <a:t>Bunch</a:t>
            </a:r>
            <a:r>
              <a:rPr lang="tr-TR" dirty="0"/>
              <a:t>: Demet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846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271</Words>
  <Application>Microsoft Office PowerPoint</Application>
  <PresentationFormat>Özel</PresentationFormat>
  <Paragraphs>76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Teması</vt:lpstr>
      <vt:lpstr>Mesleki Yabancı Dil 2</vt:lpstr>
      <vt:lpstr>2. DAIRY PRODUCT</vt:lpstr>
      <vt:lpstr>3. GRAINS</vt:lpstr>
      <vt:lpstr>Slayt 4</vt:lpstr>
      <vt:lpstr>4. VEGETABLE AND FRUITS</vt:lpstr>
      <vt:lpstr>4. VEGETABLE (HERB) AND FRUITS</vt:lpstr>
      <vt:lpstr>Slayt 7</vt:lpstr>
      <vt:lpstr>Slayt 8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Behiyenur</dc:creator>
  <cp:lastModifiedBy>güneş</cp:lastModifiedBy>
  <cp:revision>22</cp:revision>
  <dcterms:created xsi:type="dcterms:W3CDTF">2018-10-03T20:34:23Z</dcterms:created>
  <dcterms:modified xsi:type="dcterms:W3CDTF">2020-03-13T12:24:48Z</dcterms:modified>
</cp:coreProperties>
</file>