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791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61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740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167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498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422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805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798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58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413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980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4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04814"/>
            <a:ext cx="7772400" cy="1368425"/>
          </a:xfrm>
        </p:spPr>
        <p:txBody>
          <a:bodyPr/>
          <a:lstStyle/>
          <a:p>
            <a:pPr algn="ctr" eaLnBrk="1" hangingPunct="1"/>
            <a:r>
              <a:rPr lang="tr-TR" altLang="tr-TR" sz="3200" b="1">
                <a:solidFill>
                  <a:srgbClr val="FFFF00"/>
                </a:solidFill>
              </a:rPr>
              <a:t>EPİDEMİYOLOJİ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11450" y="1844675"/>
            <a:ext cx="6400800" cy="3073400"/>
          </a:xfrm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FF00"/>
                </a:solidFill>
              </a:rPr>
              <a:t> </a:t>
            </a:r>
          </a:p>
          <a:p>
            <a:pPr eaLnBrk="1" hangingPunct="1"/>
            <a:r>
              <a:rPr lang="tr-TR" altLang="tr-TR" sz="2800" b="1">
                <a:solidFill>
                  <a:srgbClr val="FFFF00"/>
                </a:solidFill>
              </a:rPr>
              <a:t>Prof. Dr. Hakan Yardımcı</a:t>
            </a:r>
          </a:p>
          <a:p>
            <a:pPr eaLnBrk="1" hangingPunct="1"/>
            <a:endParaRPr lang="tr-TR" altLang="tr-TR" smtClean="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Ankara Üniversitesi Veteriner Fakültesi</a:t>
            </a:r>
          </a:p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Mikrobiyoloji Anabilim Dalı</a:t>
            </a:r>
          </a:p>
          <a:p>
            <a:pPr eaLnBrk="1" hangingPunct="1"/>
            <a:endParaRPr lang="tr-TR" altLang="tr-TR" sz="2800">
              <a:solidFill>
                <a:srgbClr val="FFFF00"/>
              </a:solidFill>
            </a:endParaRPr>
          </a:p>
          <a:p>
            <a:pPr eaLnBrk="1" hangingPunct="1"/>
            <a:endParaRPr lang="tr-TR" altLang="tr-TR" sz="160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1200">
                <a:solidFill>
                  <a:srgbClr val="FFFF00"/>
                </a:solidFill>
              </a:rPr>
              <a:t>Kaynak: Prof. Dr. K.Serdar  DİKER, </a:t>
            </a:r>
          </a:p>
          <a:p>
            <a:pPr eaLnBrk="1" hangingPunct="1"/>
            <a:r>
              <a:rPr lang="tr-TR" altLang="tr-TR" sz="1200">
                <a:solidFill>
                  <a:srgbClr val="FFFF00"/>
                </a:solidFill>
              </a:rPr>
              <a:t>Veteriner Epidemiyoloji,</a:t>
            </a:r>
          </a:p>
          <a:p>
            <a:pPr eaLnBrk="1" hangingPunct="1"/>
            <a:r>
              <a:rPr lang="tr-TR" altLang="tr-TR" sz="1200">
                <a:solidFill>
                  <a:srgbClr val="FFFF00"/>
                </a:solidFill>
              </a:rPr>
              <a:t> Öğrenci Ders Notları, Ankara 1993</a:t>
            </a:r>
          </a:p>
          <a:p>
            <a:pPr eaLnBrk="1" hangingPunct="1"/>
            <a:endParaRPr lang="tr-TR" altLang="tr-TR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4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Epidemiyoloji. Kelime anlamı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rgbClr val="FFFF00"/>
                </a:solidFill>
              </a:rPr>
              <a:t>Hekimlik biliminin, çok sayıda bireyi etkileyen epidemi veya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FFFF00"/>
                </a:solidFill>
              </a:rPr>
              <a:t>salgın hastalıklar ile ilgilenen bölümü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FFFF00"/>
                </a:solidFill>
              </a:rPr>
              <a:t>	Epidemiology = Epidemia (epidemic) + logy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rgbClr val="FFFF00"/>
                </a:solidFill>
              </a:rPr>
              <a:t>Epidemic (sıfat)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tr-TR" altLang="tr-TR" sz="2000">
                <a:solidFill>
                  <a:srgbClr val="FFFF00"/>
                </a:solidFill>
              </a:rPr>
              <a:t>İnfeksiyon yoluyla hızlı ve yaygın bir şekilde dağılım gösteren ve bir bölge veya popülasyonda aynı anda bir çok bireyi etkileyen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tr-TR" altLang="tr-TR" sz="2000">
                <a:solidFill>
                  <a:srgbClr val="FFFF00"/>
                </a:solidFill>
              </a:rPr>
              <a:t>Yaygın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rgbClr val="FFFF00"/>
                </a:solidFill>
              </a:rPr>
              <a:t>Epidemic (isim)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tr-TR" altLang="tr-TR" sz="2000">
                <a:solidFill>
                  <a:srgbClr val="FFFF00"/>
                </a:solidFill>
              </a:rPr>
              <a:t>Hızlı ve yaygın bir şekilde dağılım gösteren bulaşıcı hastalık salgını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tr-TR" altLang="tr-TR" sz="2000">
                <a:solidFill>
                  <a:srgbClr val="FFFF00"/>
                </a:solidFill>
              </a:rPr>
              <a:t>Hızlı yayılma, üreme, büyüme veya gelişme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847850" y="620713"/>
            <a:ext cx="388778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69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Epidemiyoloji. Kelime anlamı</a:t>
            </a:r>
          </a:p>
        </p:txBody>
      </p:sp>
      <p:sp>
        <p:nvSpPr>
          <p:cNvPr id="634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rgbClr val="FFFF00"/>
                </a:solidFill>
              </a:rPr>
              <a:t>Etimolojik olarak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tr-TR" altLang="tr-TR" sz="240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FFFF00"/>
                </a:solidFill>
              </a:rPr>
              <a:t>		Epi-demio-logy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FFFF00"/>
                </a:solidFill>
              </a:rPr>
              <a:t>		Epi = üzerinde, içinde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FFFF00"/>
                </a:solidFill>
              </a:rPr>
              <a:t>		Demos = topluluk, popülasyon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FFFF00"/>
                </a:solidFill>
              </a:rPr>
              <a:t>		Logos = bir konuyu işlemek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rgbClr val="FFFF00"/>
                </a:solidFill>
              </a:rPr>
              <a:t>Epidemiyoloji (beşeri)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rgbClr val="FFFF00"/>
                </a:solidFill>
              </a:rPr>
              <a:t>Veteriner epidemiyoloji (epizootiyoloji)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rgbClr val="FFFF00"/>
                </a:solidFill>
              </a:rPr>
              <a:t>Günümüzde her ikisi de eş anlamlı olarak kullanılmaktadır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1847850" y="620713"/>
            <a:ext cx="388778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201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34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34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4"/>
            <a:ext cx="7477125" cy="568325"/>
          </a:xfrm>
        </p:spPr>
        <p:txBody>
          <a:bodyPr/>
          <a:lstStyle/>
          <a:p>
            <a:pPr algn="ctr" eaLnBrk="1" hangingPunct="1"/>
            <a:r>
              <a:rPr lang="tr-TR" altLang="tr-TR" sz="2400">
                <a:solidFill>
                  <a:srgbClr val="FFFF00"/>
                </a:solidFill>
              </a:rPr>
              <a:t>EPİDEMİYOLOJİNİN TANIMI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6"/>
            <a:ext cx="8229600" cy="5661025"/>
          </a:xfrm>
        </p:spPr>
        <p:txBody>
          <a:bodyPr/>
          <a:lstStyle/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Popülasyonda 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Hastalıkların sıklığını,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Hastalıkların dağılımını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Hastalık oluşumunu etkileyen faktörleri inceleyen,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Bu hastalıkların kontrolüne ve korunmasına yönelik hedefleri ve yöntemleri belirleyen bilim dalı</a:t>
            </a:r>
          </a:p>
          <a:p>
            <a:pPr lvl="1" eaLnBrk="1" hangingPunct="1">
              <a:buFontTx/>
              <a:buNone/>
            </a:pPr>
            <a:r>
              <a:rPr lang="tr-TR" altLang="tr-TR" sz="2400">
                <a:solidFill>
                  <a:srgbClr val="FFFF00"/>
                </a:solidFill>
              </a:rPr>
              <a:t> </a:t>
            </a:r>
          </a:p>
          <a:p>
            <a:pPr lvl="1" eaLnBrk="1" hangingPunct="1">
              <a:buFontTx/>
              <a:buNone/>
            </a:pPr>
            <a:endParaRPr lang="tr-TR" altLang="tr-TR" smtClean="0">
              <a:solidFill>
                <a:srgbClr val="FFFF00"/>
              </a:solidFill>
            </a:endParaRP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2063750" y="908050"/>
            <a:ext cx="80645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8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Bir epidemiyolog neler yapar?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2400">
                <a:solidFill>
                  <a:srgbClr val="FFFF00"/>
                </a:solidFill>
              </a:rPr>
              <a:t>Saha araştırması,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2400">
                <a:solidFill>
                  <a:srgbClr val="FFFF00"/>
                </a:solidFill>
              </a:rPr>
              <a:t>Karmaşık laboratuvar teknikleri, ve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2400">
                <a:solidFill>
                  <a:srgbClr val="FFFF00"/>
                </a:solidFill>
              </a:rPr>
              <a:t>Gelişmiş istatistiki yöntemler kullanarak,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tr-TR" altLang="tr-TR" sz="240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2400">
                <a:solidFill>
                  <a:srgbClr val="FFFF00"/>
                </a:solidFill>
              </a:rPr>
              <a:t>Hastalığın etkenini,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2400">
                <a:solidFill>
                  <a:srgbClr val="FFFF00"/>
                </a:solidFill>
              </a:rPr>
              <a:t>Hastalığın yayılışını (coğrafik, ekolojik, vs.),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2400">
                <a:solidFill>
                  <a:srgbClr val="FFFF00"/>
                </a:solidFill>
              </a:rPr>
              <a:t>Hastalığın bulaşma yollarını, ve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2400">
                <a:solidFill>
                  <a:srgbClr val="FFFF00"/>
                </a:solidFill>
              </a:rPr>
              <a:t>Hastalığın korunma ve kontrol yöntemlerini belirler.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FFFF00"/>
                </a:solidFill>
              </a:rPr>
              <a:t>Önceleri; tüberküloz, influenza (grip) ve kolera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FFFF00"/>
                </a:solidFill>
              </a:rPr>
              <a:t>Günümüzde; kanser, kalp hastalıkları, kitleleri etkileyen diğer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FFFF00"/>
                </a:solidFill>
              </a:rPr>
              <a:t>hastalıklar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>
              <a:solidFill>
                <a:srgbClr val="FFFF00"/>
              </a:solidFill>
            </a:endParaRPr>
          </a:p>
        </p:txBody>
      </p:sp>
      <p:sp>
        <p:nvSpPr>
          <p:cNvPr id="17412" name="Line 6"/>
          <p:cNvSpPr>
            <a:spLocks noChangeShapeType="1"/>
          </p:cNvSpPr>
          <p:nvPr/>
        </p:nvSpPr>
        <p:spPr bwMode="auto">
          <a:xfrm>
            <a:off x="1774826" y="620713"/>
            <a:ext cx="4105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23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148</Words>
  <Application>Microsoft Office PowerPoint</Application>
  <PresentationFormat>Widescreen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Kimono</vt:lpstr>
      <vt:lpstr>EPİDEMİYOLOJİ</vt:lpstr>
      <vt:lpstr>Epidemiyoloji. Kelime anlamı</vt:lpstr>
      <vt:lpstr>Epidemiyoloji. Kelime anlamı</vt:lpstr>
      <vt:lpstr>EPİDEMİYOLOJİNİN TANIMI</vt:lpstr>
      <vt:lpstr>Bir epidemiyolog neler yapar?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EPİDEMİYOLOJİ</dc:title>
  <dc:creator>Windows Kullanıcısı</dc:creator>
  <cp:lastModifiedBy>Windows Kullanıcısı</cp:lastModifiedBy>
  <cp:revision>1</cp:revision>
  <dcterms:created xsi:type="dcterms:W3CDTF">2018-02-14T08:00:17Z</dcterms:created>
  <dcterms:modified xsi:type="dcterms:W3CDTF">2018-02-14T08:01:21Z</dcterms:modified>
</cp:coreProperties>
</file>