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76" r:id="rId2"/>
    <p:sldId id="279" r:id="rId3"/>
    <p:sldId id="277" r:id="rId4"/>
    <p:sldId id="278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85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3B063-3703-418D-8B7B-F1569655356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06976A-A0B1-4CEF-850A-44D2263B9436}">
      <dgm:prSet/>
      <dgm:spPr/>
      <dgm:t>
        <a:bodyPr/>
        <a:lstStyle/>
        <a:p>
          <a:r>
            <a:rPr lang="en-US" b="1" u="sng" dirty="0"/>
            <a:t>intrusive fantasies</a:t>
          </a:r>
          <a:r>
            <a:rPr lang="en-US" b="1" u="none" dirty="0"/>
            <a:t>: </a:t>
          </a:r>
          <a:r>
            <a:rPr lang="en-US" dirty="0"/>
            <a:t>the magic leaks into this world</a:t>
          </a:r>
        </a:p>
      </dgm:t>
    </dgm:pt>
    <dgm:pt modelId="{0CBD0086-CBE2-4AFD-9305-43A348B043E1}" type="parTrans" cxnId="{73276877-9732-4BDC-BC2B-1AC52C407E8C}">
      <dgm:prSet/>
      <dgm:spPr/>
      <dgm:t>
        <a:bodyPr/>
        <a:lstStyle/>
        <a:p>
          <a:endParaRPr lang="en-US"/>
        </a:p>
      </dgm:t>
    </dgm:pt>
    <dgm:pt modelId="{6DEDD288-6C22-43EE-90E4-13DDEF3F396D}" type="sibTrans" cxnId="{73276877-9732-4BDC-BC2B-1AC52C407E8C}">
      <dgm:prSet/>
      <dgm:spPr/>
      <dgm:t>
        <a:bodyPr/>
        <a:lstStyle/>
        <a:p>
          <a:endParaRPr lang="en-US"/>
        </a:p>
      </dgm:t>
    </dgm:pt>
    <dgm:pt modelId="{DE9A1EB8-E2AB-42F8-AB4D-D4EEE5A72F6C}">
      <dgm:prSet/>
      <dgm:spPr/>
      <dgm:t>
        <a:bodyPr/>
        <a:lstStyle/>
        <a:p>
          <a:r>
            <a:rPr lang="en-US" b="1" u="sng" dirty="0"/>
            <a:t>portal fantasies</a:t>
          </a:r>
          <a:r>
            <a:rPr lang="en-US" b="1" u="none" dirty="0"/>
            <a:t>: </a:t>
          </a:r>
          <a:r>
            <a:rPr lang="en-US" dirty="0"/>
            <a:t>you enter the secondary world through a portal</a:t>
          </a:r>
        </a:p>
      </dgm:t>
    </dgm:pt>
    <dgm:pt modelId="{6BC1DDF7-EB63-4CD0-B7F4-1AA785811016}" type="parTrans" cxnId="{B0E8CB0D-3BF9-495C-8165-E832B00D53E8}">
      <dgm:prSet/>
      <dgm:spPr/>
      <dgm:t>
        <a:bodyPr/>
        <a:lstStyle/>
        <a:p>
          <a:endParaRPr lang="en-US"/>
        </a:p>
      </dgm:t>
    </dgm:pt>
    <dgm:pt modelId="{A7956786-B6AC-4073-9BD5-098650423F85}" type="sibTrans" cxnId="{B0E8CB0D-3BF9-495C-8165-E832B00D53E8}">
      <dgm:prSet/>
      <dgm:spPr/>
      <dgm:t>
        <a:bodyPr/>
        <a:lstStyle/>
        <a:p>
          <a:endParaRPr lang="en-US"/>
        </a:p>
      </dgm:t>
    </dgm:pt>
    <dgm:pt modelId="{B2B65F9F-493A-4468-9062-E0A55F6E3D6F}">
      <dgm:prSet/>
      <dgm:spPr/>
      <dgm:t>
        <a:bodyPr/>
        <a:lstStyle/>
        <a:p>
          <a:r>
            <a:rPr lang="en-US" b="1" u="sng" dirty="0"/>
            <a:t>immersive fantasies</a:t>
          </a:r>
          <a:r>
            <a:rPr lang="en-US" b="1" u="none" dirty="0"/>
            <a:t>: </a:t>
          </a:r>
          <a:r>
            <a:rPr lang="en-US" dirty="0"/>
            <a:t>an entirely alternative world is created</a:t>
          </a:r>
        </a:p>
      </dgm:t>
    </dgm:pt>
    <dgm:pt modelId="{7849F134-A05D-45D6-B9BB-5E4219C56A9C}" type="parTrans" cxnId="{97BA2F87-C452-4DBF-A3CE-85E340478B9B}">
      <dgm:prSet/>
      <dgm:spPr/>
      <dgm:t>
        <a:bodyPr/>
        <a:lstStyle/>
        <a:p>
          <a:endParaRPr lang="en-US"/>
        </a:p>
      </dgm:t>
    </dgm:pt>
    <dgm:pt modelId="{6DA68F59-ED08-475D-806E-8ED27490092B}" type="sibTrans" cxnId="{97BA2F87-C452-4DBF-A3CE-85E340478B9B}">
      <dgm:prSet/>
      <dgm:spPr/>
      <dgm:t>
        <a:bodyPr/>
        <a:lstStyle/>
        <a:p>
          <a:endParaRPr lang="en-US"/>
        </a:p>
      </dgm:t>
    </dgm:pt>
    <dgm:pt modelId="{68DDC28B-E6AB-1A47-B292-A347325F0846}" type="pres">
      <dgm:prSet presAssocID="{C3F3B063-3703-418D-8B7B-F1569655356C}" presName="linear" presStyleCnt="0">
        <dgm:presLayoutVars>
          <dgm:animLvl val="lvl"/>
          <dgm:resizeHandles val="exact"/>
        </dgm:presLayoutVars>
      </dgm:prSet>
      <dgm:spPr/>
    </dgm:pt>
    <dgm:pt modelId="{CC902D6B-5992-DC4C-A232-6EDC69C39DEF}" type="pres">
      <dgm:prSet presAssocID="{DD06976A-A0B1-4CEF-850A-44D2263B94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741CB9-579C-A747-9C29-D425C8D34733}" type="pres">
      <dgm:prSet presAssocID="{6DEDD288-6C22-43EE-90E4-13DDEF3F396D}" presName="spacer" presStyleCnt="0"/>
      <dgm:spPr/>
    </dgm:pt>
    <dgm:pt modelId="{6F7E3B9A-0AFF-4E4C-B804-813A9D77C710}" type="pres">
      <dgm:prSet presAssocID="{DE9A1EB8-E2AB-42F8-AB4D-D4EEE5A72F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71033F-495C-DA46-9C03-84C3AC07461C}" type="pres">
      <dgm:prSet presAssocID="{A7956786-B6AC-4073-9BD5-098650423F85}" presName="spacer" presStyleCnt="0"/>
      <dgm:spPr/>
    </dgm:pt>
    <dgm:pt modelId="{D585062C-6D67-A746-AE55-188C11A84930}" type="pres">
      <dgm:prSet presAssocID="{B2B65F9F-493A-4468-9062-E0A55F6E3D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E8CB0D-3BF9-495C-8165-E832B00D53E8}" srcId="{C3F3B063-3703-418D-8B7B-F1569655356C}" destId="{DE9A1EB8-E2AB-42F8-AB4D-D4EEE5A72F6C}" srcOrd="1" destOrd="0" parTransId="{6BC1DDF7-EB63-4CD0-B7F4-1AA785811016}" sibTransId="{A7956786-B6AC-4073-9BD5-098650423F85}"/>
    <dgm:cxn modelId="{73276877-9732-4BDC-BC2B-1AC52C407E8C}" srcId="{C3F3B063-3703-418D-8B7B-F1569655356C}" destId="{DD06976A-A0B1-4CEF-850A-44D2263B9436}" srcOrd="0" destOrd="0" parTransId="{0CBD0086-CBE2-4AFD-9305-43A348B043E1}" sibTransId="{6DEDD288-6C22-43EE-90E4-13DDEF3F396D}"/>
    <dgm:cxn modelId="{97BA2F87-C452-4DBF-A3CE-85E340478B9B}" srcId="{C3F3B063-3703-418D-8B7B-F1569655356C}" destId="{B2B65F9F-493A-4468-9062-E0A55F6E3D6F}" srcOrd="2" destOrd="0" parTransId="{7849F134-A05D-45D6-B9BB-5E4219C56A9C}" sibTransId="{6DA68F59-ED08-475D-806E-8ED27490092B}"/>
    <dgm:cxn modelId="{165A73AC-4DEC-8E45-85D0-8547784012A3}" type="presOf" srcId="{B2B65F9F-493A-4468-9062-E0A55F6E3D6F}" destId="{D585062C-6D67-A746-AE55-188C11A84930}" srcOrd="0" destOrd="0" presId="urn:microsoft.com/office/officeart/2005/8/layout/vList2"/>
    <dgm:cxn modelId="{538E6EB6-40D0-1E46-98D7-5C4A4524B687}" type="presOf" srcId="{DE9A1EB8-E2AB-42F8-AB4D-D4EEE5A72F6C}" destId="{6F7E3B9A-0AFF-4E4C-B804-813A9D77C710}" srcOrd="0" destOrd="0" presId="urn:microsoft.com/office/officeart/2005/8/layout/vList2"/>
    <dgm:cxn modelId="{241019E1-AAB6-074A-AB14-5D551D98CEF5}" type="presOf" srcId="{DD06976A-A0B1-4CEF-850A-44D2263B9436}" destId="{CC902D6B-5992-DC4C-A232-6EDC69C39DEF}" srcOrd="0" destOrd="0" presId="urn:microsoft.com/office/officeart/2005/8/layout/vList2"/>
    <dgm:cxn modelId="{DD0BC2FA-B8B7-A644-A0F1-65D47F64F633}" type="presOf" srcId="{C3F3B063-3703-418D-8B7B-F1569655356C}" destId="{68DDC28B-E6AB-1A47-B292-A347325F0846}" srcOrd="0" destOrd="0" presId="urn:microsoft.com/office/officeart/2005/8/layout/vList2"/>
    <dgm:cxn modelId="{83CCEE84-B2C8-984B-969E-459023A724AB}" type="presParOf" srcId="{68DDC28B-E6AB-1A47-B292-A347325F0846}" destId="{CC902D6B-5992-DC4C-A232-6EDC69C39DEF}" srcOrd="0" destOrd="0" presId="urn:microsoft.com/office/officeart/2005/8/layout/vList2"/>
    <dgm:cxn modelId="{FBE741E8-A266-EB46-A2EE-A7710D1F8832}" type="presParOf" srcId="{68DDC28B-E6AB-1A47-B292-A347325F0846}" destId="{30741CB9-579C-A747-9C29-D425C8D34733}" srcOrd="1" destOrd="0" presId="urn:microsoft.com/office/officeart/2005/8/layout/vList2"/>
    <dgm:cxn modelId="{DBE6E99A-D9B5-8547-91CF-27BBB4C7DC3D}" type="presParOf" srcId="{68DDC28B-E6AB-1A47-B292-A347325F0846}" destId="{6F7E3B9A-0AFF-4E4C-B804-813A9D77C710}" srcOrd="2" destOrd="0" presId="urn:microsoft.com/office/officeart/2005/8/layout/vList2"/>
    <dgm:cxn modelId="{20390E88-D181-2949-A158-FBA549B7772C}" type="presParOf" srcId="{68DDC28B-E6AB-1A47-B292-A347325F0846}" destId="{A871033F-495C-DA46-9C03-84C3AC07461C}" srcOrd="3" destOrd="0" presId="urn:microsoft.com/office/officeart/2005/8/layout/vList2"/>
    <dgm:cxn modelId="{17BC16ED-270E-9947-86C8-452737DC6CBE}" type="presParOf" srcId="{68DDC28B-E6AB-1A47-B292-A347325F0846}" destId="{D585062C-6D67-A746-AE55-188C11A849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02D6B-5992-DC4C-A232-6EDC69C39DEF}">
      <dsp:nvSpPr>
        <dsp:cNvPr id="0" name=""/>
        <dsp:cNvSpPr/>
      </dsp:nvSpPr>
      <dsp:spPr>
        <a:xfrm>
          <a:off x="0" y="401458"/>
          <a:ext cx="10363200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/>
            <a:t>intrusive fantasies</a:t>
          </a:r>
          <a:r>
            <a:rPr lang="en-US" sz="3000" b="1" u="none" kern="1200" dirty="0"/>
            <a:t>: </a:t>
          </a:r>
          <a:r>
            <a:rPr lang="en-US" sz="3000" kern="1200" dirty="0"/>
            <a:t>the magic leaks into this world</a:t>
          </a:r>
        </a:p>
      </dsp:txBody>
      <dsp:txXfrm>
        <a:off x="33412" y="434870"/>
        <a:ext cx="10296376" cy="617626"/>
      </dsp:txXfrm>
    </dsp:sp>
    <dsp:sp modelId="{6F7E3B9A-0AFF-4E4C-B804-813A9D77C710}">
      <dsp:nvSpPr>
        <dsp:cNvPr id="0" name=""/>
        <dsp:cNvSpPr/>
      </dsp:nvSpPr>
      <dsp:spPr>
        <a:xfrm>
          <a:off x="0" y="1172308"/>
          <a:ext cx="10363200" cy="684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/>
            <a:t>portal fantasies</a:t>
          </a:r>
          <a:r>
            <a:rPr lang="en-US" sz="3000" b="1" u="none" kern="1200" dirty="0"/>
            <a:t>: </a:t>
          </a:r>
          <a:r>
            <a:rPr lang="en-US" sz="3000" kern="1200" dirty="0"/>
            <a:t>you enter the secondary world through a portal</a:t>
          </a:r>
        </a:p>
      </dsp:txBody>
      <dsp:txXfrm>
        <a:off x="33412" y="1205720"/>
        <a:ext cx="10296376" cy="617626"/>
      </dsp:txXfrm>
    </dsp:sp>
    <dsp:sp modelId="{D585062C-6D67-A746-AE55-188C11A84930}">
      <dsp:nvSpPr>
        <dsp:cNvPr id="0" name=""/>
        <dsp:cNvSpPr/>
      </dsp:nvSpPr>
      <dsp:spPr>
        <a:xfrm>
          <a:off x="0" y="1943158"/>
          <a:ext cx="10363200" cy="684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/>
            <a:t>immersive fantasies</a:t>
          </a:r>
          <a:r>
            <a:rPr lang="en-US" sz="3000" b="1" u="none" kern="1200" dirty="0"/>
            <a:t>: </a:t>
          </a:r>
          <a:r>
            <a:rPr lang="en-US" sz="3000" kern="1200" dirty="0"/>
            <a:t>an entirely alternative world is created</a:t>
          </a:r>
        </a:p>
      </dsp:txBody>
      <dsp:txXfrm>
        <a:off x="33412" y="1976570"/>
        <a:ext cx="10296376" cy="61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7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88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7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04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95A0-DE1A-2543-9E1F-7586152A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Primary and Secondary Worlds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43BC05-FB96-4356-9911-CCDBB4B7C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87895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79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21D447-E8B9-9741-AF30-863EE103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970308"/>
            <a:ext cx="11026588" cy="2172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1ED22D-B0B4-3A4F-BFE2-7F971F48706E}"/>
              </a:ext>
            </a:extLst>
          </p:cNvPr>
          <p:cNvSpPr txBox="1"/>
          <p:nvPr/>
        </p:nvSpPr>
        <p:spPr>
          <a:xfrm>
            <a:off x="8148918" y="5029200"/>
            <a:ext cx="220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400" b="1" dirty="0"/>
              <a:t>Clute and Grant</a:t>
            </a:r>
          </a:p>
        </p:txBody>
      </p:sp>
    </p:spTree>
    <p:extLst>
      <p:ext uri="{BB962C8B-B14F-4D97-AF65-F5344CB8AC3E}">
        <p14:creationId xmlns:p14="http://schemas.microsoft.com/office/powerpoint/2010/main" val="267992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232D-13C5-EE4C-BBEF-7B48DAF2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Reading the Fantastic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655D-BC47-3E48-A4D7-CF258B740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/>
              <a:t>Samuel taylor coleridge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F709B-779D-5147-A232-D9F2978FFC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R" sz="2400" dirty="0"/>
              <a:t>“</a:t>
            </a:r>
            <a:r>
              <a:rPr lang="en-TR" sz="2400" cap="none" dirty="0"/>
              <a:t>the willing suspension of disbelief</a:t>
            </a:r>
            <a:r>
              <a:rPr lang="en-TR" sz="2400" dirty="0"/>
              <a:t>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A4086-EBC5-9B47-AB30-815D854FE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R" dirty="0"/>
              <a:t>j. r. r. Tolkien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C9CB4-D07A-A542-8E90-90D46FA9BF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TR" dirty="0"/>
              <a:t>“</a:t>
            </a:r>
            <a:r>
              <a:rPr lang="en-TR" sz="2400" cap="none" dirty="0"/>
              <a:t>secondary belief”</a:t>
            </a:r>
          </a:p>
          <a:p>
            <a:pPr marL="0" indent="0">
              <a:buNone/>
            </a:pPr>
            <a:r>
              <a:rPr lang="en-TR" sz="2400" cap="none" dirty="0"/>
              <a:t>“enchantment</a:t>
            </a:r>
            <a:r>
              <a:rPr lang="en-TR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023AD-88E0-C743-A66E-DC7ED5C460BF}"/>
              </a:ext>
            </a:extLst>
          </p:cNvPr>
          <p:cNvSpPr txBox="1"/>
          <p:nvPr/>
        </p:nvSpPr>
        <p:spPr>
          <a:xfrm>
            <a:off x="554815" y="4761338"/>
            <a:ext cx="1038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TR" sz="2400" b="1" dirty="0"/>
              <a:t>* as part of the debate concerning fantasy or fantastic elements in literature being ”only suitable for children.”</a:t>
            </a:r>
          </a:p>
        </p:txBody>
      </p:sp>
    </p:spTree>
    <p:extLst>
      <p:ext uri="{BB962C8B-B14F-4D97-AF65-F5344CB8AC3E}">
        <p14:creationId xmlns:p14="http://schemas.microsoft.com/office/powerpoint/2010/main" val="371722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document, crowd&#10;&#10;Description automatically generated">
            <a:extLst>
              <a:ext uri="{FF2B5EF4-FFF2-40B4-BE49-F238E27FC236}">
                <a16:creationId xmlns:a16="http://schemas.microsoft.com/office/drawing/2014/main" id="{67FDC4D1-7F44-174A-AD50-887291C5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" y="1309346"/>
            <a:ext cx="11196775" cy="37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C28E-586B-F040-9990-9812AA7F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from </a:t>
            </a:r>
            <a:r>
              <a:rPr lang="en-TR" b="1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Terry Pratchett</a:t>
            </a:r>
            <a:endParaRPr lang="en-TR" b="1" dirty="0">
              <a:solidFill>
                <a:srgbClr val="0070C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BD07-FE07-8542-AD59-503AEF35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R" cap="none" dirty="0"/>
              <a:t>“Fantasy should present t</a:t>
            </a:r>
            <a:r>
              <a:rPr lang="en-US" cap="none" dirty="0"/>
              <a:t>he</a:t>
            </a:r>
            <a:r>
              <a:rPr lang="en-TR" cap="none" dirty="0"/>
              <a:t> familiar in a new light.”</a:t>
            </a:r>
          </a:p>
          <a:p>
            <a:r>
              <a:rPr lang="en-TR" cap="none" dirty="0"/>
              <a:t>“Fantasy is the Ur-literature, from which everything else sprang.”</a:t>
            </a:r>
          </a:p>
          <a:p>
            <a:r>
              <a:rPr lang="en-TR" cap="none" dirty="0"/>
              <a:t>“The point about escaping is that you should escape to, as well as from. You should go somewhere worthwhile, and come back the better for the experience.”</a:t>
            </a:r>
          </a:p>
          <a:p>
            <a:r>
              <a:rPr lang="en-TR" cap="none" dirty="0"/>
              <a:t>“The best stuff does take you somewhere. It takes you to a new place from which to see the world.”</a:t>
            </a:r>
          </a:p>
          <a:p>
            <a:r>
              <a:rPr lang="en-TR" cap="none" dirty="0"/>
              <a:t>“The fantasy books led me on to mythology, the mythology led painlessly to ancient history … and I quietly got an education, courtesy of the public library.”</a:t>
            </a:r>
          </a:p>
        </p:txBody>
      </p:sp>
    </p:spTree>
    <p:extLst>
      <p:ext uri="{BB962C8B-B14F-4D97-AF65-F5344CB8AC3E}">
        <p14:creationId xmlns:p14="http://schemas.microsoft.com/office/powerpoint/2010/main" val="96212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9005-0AF2-EA4E-92DF-06E28329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Pratchett on </a:t>
            </a:r>
            <a:r>
              <a:rPr lang="en-TR" b="1" i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LOTR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08F1-16DB-3E4F-9D1C-33A0A34B8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TR" sz="2400" cap="none" dirty="0"/>
              <a:t>“I can’t remember where I was when JFK was shot, but I can remember exactly where and when I was when I first read J. R. R. Tolkien … Boys at school had told me about it. It had maps in it, they said. This struck me at the time as a pretty good indicator of quality … Enthralled I was. To the library I went back, and spake thusly: ‘Have you got any more books like these? Maybe with maps in? And runes?”</a:t>
            </a:r>
          </a:p>
        </p:txBody>
      </p:sp>
    </p:spTree>
    <p:extLst>
      <p:ext uri="{BB962C8B-B14F-4D97-AF65-F5344CB8AC3E}">
        <p14:creationId xmlns:p14="http://schemas.microsoft.com/office/powerpoint/2010/main" val="338356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71B99956-EE19-A749-957C-0E00CE99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0682"/>
            <a:ext cx="6257564" cy="66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779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{EFFC2980-7EA4-9046-B322-8258079B733A}tf10001073</Template>
  <TotalTime>2018</TotalTime>
  <Words>298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APPLE CHANCERY</vt:lpstr>
      <vt:lpstr>Arial</vt:lpstr>
      <vt:lpstr>Tw Cen MT</vt:lpstr>
      <vt:lpstr>Droplet</vt:lpstr>
      <vt:lpstr>Primary and Secondary Worlds</vt:lpstr>
      <vt:lpstr>PowerPoint Presentation</vt:lpstr>
      <vt:lpstr>Reading the Fantastic</vt:lpstr>
      <vt:lpstr>PowerPoint Presentation</vt:lpstr>
      <vt:lpstr>from Terry Pratchett</vt:lpstr>
      <vt:lpstr>Pratchett on LOTR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Fiction</dc:title>
  <dc:creator>Seda.Peksen</dc:creator>
  <cp:lastModifiedBy>Seda.Peksen</cp:lastModifiedBy>
  <cp:revision>55</cp:revision>
  <dcterms:created xsi:type="dcterms:W3CDTF">2021-03-16T11:00:13Z</dcterms:created>
  <dcterms:modified xsi:type="dcterms:W3CDTF">2022-04-20T17:44:12Z</dcterms:modified>
</cp:coreProperties>
</file>