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62"/>
  </p:normalViewPr>
  <p:slideViewPr>
    <p:cSldViewPr snapToGrid="0" snapToObjects="1">
      <p:cViewPr varScale="1">
        <p:scale>
          <a:sx n="73" d="100"/>
          <a:sy n="73" d="100"/>
        </p:scale>
        <p:origin x="5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58055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437724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414021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569837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298273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202680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660448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323719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739938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5487925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63203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52423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53180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97235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79100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82727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8182167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4582FA9-7A3A-9C45-867E-1A7EAD8F6FD5}"/>
              </a:ext>
            </a:extLst>
          </p:cNvPr>
          <p:cNvSpPr>
            <a:spLocks noGrp="1"/>
          </p:cNvSpPr>
          <p:nvPr>
            <p:ph type="ctrTitle"/>
          </p:nvPr>
        </p:nvSpPr>
        <p:spPr/>
        <p:txBody>
          <a:bodyPr/>
          <a:lstStyle/>
          <a:p>
            <a:r>
              <a:rPr lang="tr-TR" dirty="0"/>
              <a:t>Miras Hukuku</a:t>
            </a:r>
          </a:p>
        </p:txBody>
      </p:sp>
      <p:sp>
        <p:nvSpPr>
          <p:cNvPr id="3" name="Alt Başlık 2">
            <a:extLst>
              <a:ext uri="{FF2B5EF4-FFF2-40B4-BE49-F238E27FC236}">
                <a16:creationId xmlns:a16="http://schemas.microsoft.com/office/drawing/2014/main" id="{7EA22BD0-4F3D-D04B-9958-B0D7D773D5E6}"/>
              </a:ext>
            </a:extLst>
          </p:cNvPr>
          <p:cNvSpPr>
            <a:spLocks noGrp="1"/>
          </p:cNvSpPr>
          <p:nvPr>
            <p:ph type="subTitle" idx="1"/>
          </p:nvPr>
        </p:nvSpPr>
        <p:spPr/>
        <p:txBody>
          <a:bodyPr/>
          <a:lstStyle/>
          <a:p>
            <a:r>
              <a:rPr lang="tr-TR" dirty="0" smtClean="0"/>
              <a:t>Mirasın </a:t>
            </a:r>
            <a:r>
              <a:rPr lang="tr-TR" dirty="0" smtClean="0"/>
              <a:t>Kazanılması</a:t>
            </a:r>
            <a:endParaRPr lang="tr-TR" dirty="0"/>
          </a:p>
        </p:txBody>
      </p:sp>
    </p:spTree>
    <p:extLst>
      <p:ext uri="{BB962C8B-B14F-4D97-AF65-F5344CB8AC3E}">
        <p14:creationId xmlns:p14="http://schemas.microsoft.com/office/powerpoint/2010/main" val="24097957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3D1A4A4-B2BC-274F-921B-4AC7C9FF3036}"/>
              </a:ext>
            </a:extLst>
          </p:cNvPr>
          <p:cNvSpPr>
            <a:spLocks noGrp="1"/>
          </p:cNvSpPr>
          <p:nvPr>
            <p:ph type="title"/>
          </p:nvPr>
        </p:nvSpPr>
        <p:spPr/>
        <p:txBody>
          <a:bodyPr/>
          <a:lstStyle/>
          <a:p>
            <a:r>
              <a:rPr lang="tr-TR" dirty="0"/>
              <a:t>Mirasın </a:t>
            </a:r>
            <a:r>
              <a:rPr lang="tr-TR" dirty="0" smtClean="0"/>
              <a:t>Kazanılması</a:t>
            </a:r>
            <a:endParaRPr lang="tr-TR" dirty="0"/>
          </a:p>
        </p:txBody>
      </p:sp>
      <p:sp>
        <p:nvSpPr>
          <p:cNvPr id="3" name="İçerik Yer Tutucusu 2">
            <a:extLst>
              <a:ext uri="{FF2B5EF4-FFF2-40B4-BE49-F238E27FC236}">
                <a16:creationId xmlns:a16="http://schemas.microsoft.com/office/drawing/2014/main" id="{7635BD92-7644-C441-A57F-3488564B5898}"/>
              </a:ext>
            </a:extLst>
          </p:cNvPr>
          <p:cNvSpPr>
            <a:spLocks noGrp="1"/>
          </p:cNvSpPr>
          <p:nvPr>
            <p:ph idx="1"/>
          </p:nvPr>
        </p:nvSpPr>
        <p:spPr/>
        <p:txBody>
          <a:bodyPr/>
          <a:lstStyle/>
          <a:p>
            <a:r>
              <a:rPr lang="tr-TR" dirty="0"/>
              <a:t>Bazı özel durumlarda (intifa/irat vasiyeti gibi) vasiyet alacaklısının talep hakkı, aksi öngörülmedikçe, eşya-borçlar hukukuna göre değerlendirilir.</a:t>
            </a:r>
          </a:p>
          <a:p>
            <a:r>
              <a:rPr lang="tr-TR" dirty="0"/>
              <a:t>Sigorta vasiyetinde ise sigortalının yerine bir düzenleme getirilmiş, doğrudan sigortacıya karşı ileri sürülebilir vasiyet alacağı. Sigorta alacağı 10 yıllık zamanaşımına tabidir, ölüme bağlı kazandırmayı öğrenme anından/</a:t>
            </a:r>
            <a:r>
              <a:rPr lang="tr-TR" dirty="0" err="1"/>
              <a:t>muacceliyet</a:t>
            </a:r>
            <a:r>
              <a:rPr lang="tr-TR" dirty="0"/>
              <a:t> anından itibaren muaccel olur.</a:t>
            </a:r>
          </a:p>
        </p:txBody>
      </p:sp>
    </p:spTree>
    <p:extLst>
      <p:ext uri="{BB962C8B-B14F-4D97-AF65-F5344CB8AC3E}">
        <p14:creationId xmlns:p14="http://schemas.microsoft.com/office/powerpoint/2010/main" val="3839763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6BC4708-083C-3B4F-BA2A-87B0D520ABA8}"/>
              </a:ext>
            </a:extLst>
          </p:cNvPr>
          <p:cNvSpPr>
            <a:spLocks noGrp="1"/>
          </p:cNvSpPr>
          <p:nvPr>
            <p:ph type="title"/>
          </p:nvPr>
        </p:nvSpPr>
        <p:spPr/>
        <p:txBody>
          <a:bodyPr/>
          <a:lstStyle/>
          <a:p>
            <a:r>
              <a:rPr lang="tr-TR" dirty="0"/>
              <a:t>Mirasın </a:t>
            </a:r>
            <a:r>
              <a:rPr lang="tr-TR" dirty="0" smtClean="0"/>
              <a:t>Kazanılması</a:t>
            </a:r>
            <a:endParaRPr lang="tr-TR" dirty="0"/>
          </a:p>
        </p:txBody>
      </p:sp>
      <p:sp>
        <p:nvSpPr>
          <p:cNvPr id="3" name="İçerik Yer Tutucusu 2">
            <a:extLst>
              <a:ext uri="{FF2B5EF4-FFF2-40B4-BE49-F238E27FC236}">
                <a16:creationId xmlns:a16="http://schemas.microsoft.com/office/drawing/2014/main" id="{B37661EF-BF76-9744-B622-91A5D3B2DE53}"/>
              </a:ext>
            </a:extLst>
          </p:cNvPr>
          <p:cNvSpPr>
            <a:spLocks noGrp="1"/>
          </p:cNvSpPr>
          <p:nvPr>
            <p:ph idx="1"/>
          </p:nvPr>
        </p:nvSpPr>
        <p:spPr/>
        <p:txBody>
          <a:bodyPr/>
          <a:lstStyle/>
          <a:p>
            <a:r>
              <a:rPr lang="tr-TR" dirty="0"/>
              <a:t>TMK m. 603: </a:t>
            </a:r>
            <a:r>
              <a:rPr lang="tr-TR" dirty="0" err="1"/>
              <a:t>Mirasbırakanın</a:t>
            </a:r>
            <a:r>
              <a:rPr lang="tr-TR" dirty="0"/>
              <a:t> alacaklılarının hakları, vasiyet alacaklılarının haklarından, vasiyet alacaklılarının hakları da mirasçıların alacaklılarının haklarından önce gelir. Mirası kayıtsız şartsız kabul eden mirasçıların alacaklıları ile </a:t>
            </a:r>
            <a:r>
              <a:rPr lang="tr-TR" dirty="0" err="1"/>
              <a:t>mirasbırakanın</a:t>
            </a:r>
            <a:r>
              <a:rPr lang="tr-TR" dirty="0"/>
              <a:t> alacaklıları aynı haklara sahiptirler.</a:t>
            </a:r>
          </a:p>
          <a:p>
            <a:r>
              <a:rPr lang="tr-TR" dirty="0"/>
              <a:t>TMK m. 604: Mirasçılar, vasiyet yükümlülüğünü yerine getirdikten sonra </a:t>
            </a:r>
            <a:r>
              <a:rPr lang="tr-TR" u="sng" dirty="0" err="1"/>
              <a:t>mirasbırakanın</a:t>
            </a:r>
            <a:r>
              <a:rPr lang="tr-TR" u="sng" dirty="0"/>
              <a:t> daha önce bilmedikleri borçlarını öderlerse</a:t>
            </a:r>
            <a:r>
              <a:rPr lang="tr-TR" dirty="0"/>
              <a:t>, vasiyet alacaklısından vasiyetin tenkisini isteyebilecekleri oranda verileni geri isteme hakkına sahiptirler. Vasiyet alacaklısı, ancak geri isteme zamanında var olan zenginleşmesi ölçüsünde sorumlu tutulabilir.</a:t>
            </a:r>
          </a:p>
        </p:txBody>
      </p:sp>
    </p:spTree>
    <p:extLst>
      <p:ext uri="{BB962C8B-B14F-4D97-AF65-F5344CB8AC3E}">
        <p14:creationId xmlns:p14="http://schemas.microsoft.com/office/powerpoint/2010/main" val="39196665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FEC5D1B-856E-0F43-AF75-2E78668EE772}"/>
              </a:ext>
            </a:extLst>
          </p:cNvPr>
          <p:cNvSpPr>
            <a:spLocks noGrp="1"/>
          </p:cNvSpPr>
          <p:nvPr>
            <p:ph type="title"/>
          </p:nvPr>
        </p:nvSpPr>
        <p:spPr/>
        <p:txBody>
          <a:bodyPr>
            <a:normAutofit/>
          </a:bodyPr>
          <a:lstStyle/>
          <a:p>
            <a:r>
              <a:rPr lang="tr-TR" dirty="0"/>
              <a:t>Gaiplik Halinde Mirasın Geçmesi</a:t>
            </a:r>
            <a:br>
              <a:rPr lang="tr-TR" dirty="0"/>
            </a:br>
            <a:endParaRPr lang="tr-TR" dirty="0"/>
          </a:p>
        </p:txBody>
      </p:sp>
      <p:sp>
        <p:nvSpPr>
          <p:cNvPr id="3" name="İçerik Yer Tutucusu 2">
            <a:extLst>
              <a:ext uri="{FF2B5EF4-FFF2-40B4-BE49-F238E27FC236}">
                <a16:creationId xmlns:a16="http://schemas.microsoft.com/office/drawing/2014/main" id="{FBD3B6B0-9118-D94E-9AFD-34202CE28E59}"/>
              </a:ext>
            </a:extLst>
          </p:cNvPr>
          <p:cNvSpPr>
            <a:spLocks noGrp="1"/>
          </p:cNvSpPr>
          <p:nvPr>
            <p:ph idx="1"/>
          </p:nvPr>
        </p:nvSpPr>
        <p:spPr/>
        <p:txBody>
          <a:bodyPr/>
          <a:lstStyle/>
          <a:p>
            <a:r>
              <a:rPr lang="tr-TR" dirty="0"/>
              <a:t>Gaiplik kararı verilmesi MK m. 32’de şu şekilde düzenlenmiştir:</a:t>
            </a:r>
          </a:p>
          <a:p>
            <a:pPr marL="0" indent="0">
              <a:buNone/>
            </a:pPr>
            <a:r>
              <a:rPr lang="tr-TR" dirty="0"/>
              <a:t>III. Gaiplik kararı 1. Genel olarak Madde 32- Ölüm tehlikesi içinde kaybolan veya kendisinden uzun zamandan beri haber alınamayan bir kimsenin ölümü hakkında kuvvetli olasılık varsa, hakları bu ölüme bağlı olanların başvurusu üzerine mahkeme bu kişinin gaipliğine karar verebilir. Yetkili mahkeme, kişinin Türkiye'deki son yerleşim yeri; eğer Türkiye'de hiç yerleşmemişse nüfus sicilinde kayıtlı olduğu yer; böyle bir kayıt da yoksa anasının veya babasının kayıtlı bulunduğu yer mahkemesidir.</a:t>
            </a:r>
          </a:p>
        </p:txBody>
      </p:sp>
    </p:spTree>
    <p:extLst>
      <p:ext uri="{BB962C8B-B14F-4D97-AF65-F5344CB8AC3E}">
        <p14:creationId xmlns:p14="http://schemas.microsoft.com/office/powerpoint/2010/main" val="35297621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58F714B-A651-7846-8E36-F0DBA4726E0A}"/>
              </a:ext>
            </a:extLst>
          </p:cNvPr>
          <p:cNvSpPr>
            <a:spLocks noGrp="1"/>
          </p:cNvSpPr>
          <p:nvPr>
            <p:ph type="title"/>
          </p:nvPr>
        </p:nvSpPr>
        <p:spPr/>
        <p:txBody>
          <a:bodyPr/>
          <a:lstStyle/>
          <a:p>
            <a:r>
              <a:rPr lang="tr-TR" dirty="0"/>
              <a:t>Gaiplik </a:t>
            </a:r>
            <a:r>
              <a:rPr lang="tr-TR" dirty="0" smtClean="0"/>
              <a:t>Halinde </a:t>
            </a:r>
            <a:r>
              <a:rPr lang="tr-TR" dirty="0"/>
              <a:t>Mirasın </a:t>
            </a:r>
            <a:r>
              <a:rPr lang="tr-TR" dirty="0" smtClean="0"/>
              <a:t>Geçmesi</a:t>
            </a:r>
            <a:endParaRPr lang="tr-TR" dirty="0"/>
          </a:p>
        </p:txBody>
      </p:sp>
      <p:sp>
        <p:nvSpPr>
          <p:cNvPr id="3" name="İçerik Yer Tutucusu 2">
            <a:extLst>
              <a:ext uri="{FF2B5EF4-FFF2-40B4-BE49-F238E27FC236}">
                <a16:creationId xmlns:a16="http://schemas.microsoft.com/office/drawing/2014/main" id="{34AFA2A9-267A-154C-81C5-A39D85A1DBA2}"/>
              </a:ext>
            </a:extLst>
          </p:cNvPr>
          <p:cNvSpPr>
            <a:spLocks noGrp="1"/>
          </p:cNvSpPr>
          <p:nvPr>
            <p:ph idx="1"/>
          </p:nvPr>
        </p:nvSpPr>
        <p:spPr/>
        <p:txBody>
          <a:bodyPr/>
          <a:lstStyle/>
          <a:p>
            <a:r>
              <a:rPr lang="tr-TR" dirty="0"/>
              <a:t>Gaiplik halinde mirasın geçmesinin özellik arz ettiği üç ayrı durum söz konusu olmaktadır. Bunlar:</a:t>
            </a:r>
          </a:p>
          <a:p>
            <a:r>
              <a:rPr lang="tr-TR" dirty="0" err="1"/>
              <a:t>Mirasbırakanın</a:t>
            </a:r>
            <a:r>
              <a:rPr lang="tr-TR" dirty="0"/>
              <a:t> gaipliği</a:t>
            </a:r>
          </a:p>
          <a:p>
            <a:r>
              <a:rPr lang="tr-TR" dirty="0"/>
              <a:t>Mirasçılardan birisinin gaipliği</a:t>
            </a:r>
          </a:p>
          <a:p>
            <a:r>
              <a:rPr lang="tr-TR" dirty="0"/>
              <a:t>Gaibin hem </a:t>
            </a:r>
            <a:r>
              <a:rPr lang="tr-TR" dirty="0" err="1"/>
              <a:t>mirasbırakan</a:t>
            </a:r>
            <a:r>
              <a:rPr lang="tr-TR" dirty="0"/>
              <a:t> hem de mirasçı olması</a:t>
            </a:r>
          </a:p>
        </p:txBody>
      </p:sp>
    </p:spTree>
    <p:extLst>
      <p:ext uri="{BB962C8B-B14F-4D97-AF65-F5344CB8AC3E}">
        <p14:creationId xmlns:p14="http://schemas.microsoft.com/office/powerpoint/2010/main" val="9568533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7D4AC43-A42E-914F-9A89-F9880095813F}"/>
              </a:ext>
            </a:extLst>
          </p:cNvPr>
          <p:cNvSpPr>
            <a:spLocks noGrp="1"/>
          </p:cNvSpPr>
          <p:nvPr>
            <p:ph type="title"/>
          </p:nvPr>
        </p:nvSpPr>
        <p:spPr/>
        <p:txBody>
          <a:bodyPr/>
          <a:lstStyle/>
          <a:p>
            <a:r>
              <a:rPr lang="tr-TR" dirty="0" err="1" smtClean="0"/>
              <a:t>Mirasbırakanın</a:t>
            </a:r>
            <a:r>
              <a:rPr lang="tr-TR" dirty="0" smtClean="0"/>
              <a:t> Gaipliği Halinde Mirasın Geçmesi</a:t>
            </a:r>
            <a:endParaRPr lang="tr-TR" dirty="0"/>
          </a:p>
        </p:txBody>
      </p:sp>
      <p:sp>
        <p:nvSpPr>
          <p:cNvPr id="3" name="İçerik Yer Tutucusu 2">
            <a:extLst>
              <a:ext uri="{FF2B5EF4-FFF2-40B4-BE49-F238E27FC236}">
                <a16:creationId xmlns:a16="http://schemas.microsoft.com/office/drawing/2014/main" id="{776F5D8B-0942-784C-A43F-BFB00148D116}"/>
              </a:ext>
            </a:extLst>
          </p:cNvPr>
          <p:cNvSpPr>
            <a:spLocks noGrp="1"/>
          </p:cNvSpPr>
          <p:nvPr>
            <p:ph idx="1"/>
          </p:nvPr>
        </p:nvSpPr>
        <p:spPr/>
        <p:txBody>
          <a:bodyPr>
            <a:normAutofit/>
          </a:bodyPr>
          <a:lstStyle/>
          <a:p>
            <a:r>
              <a:rPr lang="tr-TR" dirty="0"/>
              <a:t>Mirasçılar, gaiplik kararı anındaki duruma göre tespit edilir.</a:t>
            </a:r>
          </a:p>
          <a:p>
            <a:r>
              <a:rPr lang="tr-TR" dirty="0"/>
              <a:t>TMK m. 584’e göre teminat gösterilmesi gerekir: Madde 584- Hakkında gaiplik kararı verilmiş bir kimsenin mirasçıları veya mirasında hak sahibi olan kişiler, tereke malları kendilerine teslim edilmeden önce bu malları ileride ortaya çıkabilecek üstün hak sahiplerine veya gaibin kendisine geri vereceklerine ilişkin güvence göstermek zorundadırlar. Bu güvence, ölüm tehlikesi içinde kaybolma durumunda beş yıl, uzun zamandan beri haber alınamama durumunda </a:t>
            </a:r>
            <a:r>
              <a:rPr lang="tr-TR" dirty="0" err="1"/>
              <a:t>onbeş</a:t>
            </a:r>
            <a:r>
              <a:rPr lang="tr-TR" dirty="0"/>
              <a:t> yıl ve her hâlde en çok gaibin yüz yaşına varmasına kadar geçecek süre için gösterilir. Beş yıl, tereke mallarının tesliminden; </a:t>
            </a:r>
            <a:r>
              <a:rPr lang="tr-TR" dirty="0" err="1"/>
              <a:t>onbeş</a:t>
            </a:r>
            <a:r>
              <a:rPr lang="tr-TR" dirty="0"/>
              <a:t> yıl, son haber tarihinden başlayarak hesaplanır.</a:t>
            </a:r>
          </a:p>
        </p:txBody>
      </p:sp>
    </p:spTree>
    <p:extLst>
      <p:ext uri="{BB962C8B-B14F-4D97-AF65-F5344CB8AC3E}">
        <p14:creationId xmlns:p14="http://schemas.microsoft.com/office/powerpoint/2010/main" val="26213031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9563EEE-A668-0045-8428-8EF0047C2A3C}"/>
              </a:ext>
            </a:extLst>
          </p:cNvPr>
          <p:cNvSpPr>
            <a:spLocks noGrp="1"/>
          </p:cNvSpPr>
          <p:nvPr>
            <p:ph type="title"/>
          </p:nvPr>
        </p:nvSpPr>
        <p:spPr/>
        <p:txBody>
          <a:bodyPr/>
          <a:lstStyle/>
          <a:p>
            <a:r>
              <a:rPr lang="tr-TR" dirty="0" err="1" smtClean="0"/>
              <a:t>Mirasbırakanın</a:t>
            </a:r>
            <a:r>
              <a:rPr lang="tr-TR" dirty="0" smtClean="0"/>
              <a:t> Gaipliği Halinde Mirasın Geçmesi</a:t>
            </a:r>
            <a:endParaRPr lang="tr-TR" dirty="0"/>
          </a:p>
        </p:txBody>
      </p:sp>
      <p:sp>
        <p:nvSpPr>
          <p:cNvPr id="3" name="İçerik Yer Tutucusu 2">
            <a:extLst>
              <a:ext uri="{FF2B5EF4-FFF2-40B4-BE49-F238E27FC236}">
                <a16:creationId xmlns:a16="http://schemas.microsoft.com/office/drawing/2014/main" id="{3114C150-2DDA-B348-A1E1-9F5F9C9A8E7F}"/>
              </a:ext>
            </a:extLst>
          </p:cNvPr>
          <p:cNvSpPr>
            <a:spLocks noGrp="1"/>
          </p:cNvSpPr>
          <p:nvPr>
            <p:ph idx="1"/>
          </p:nvPr>
        </p:nvSpPr>
        <p:spPr/>
        <p:txBody>
          <a:bodyPr/>
          <a:lstStyle/>
          <a:p>
            <a:r>
              <a:rPr lang="tr-TR" dirty="0"/>
              <a:t>Teminat gösterilmesi ile amaçlanan husus, gaip olan </a:t>
            </a:r>
            <a:r>
              <a:rPr lang="tr-TR" dirty="0" err="1"/>
              <a:t>mirasbırakanın</a:t>
            </a:r>
            <a:r>
              <a:rPr lang="tr-TR" dirty="0"/>
              <a:t> çıkıp gelmesi halinde, mağdur duruma düşmemesidir. </a:t>
            </a:r>
          </a:p>
          <a:p>
            <a:r>
              <a:rPr lang="tr-TR" dirty="0" err="1"/>
              <a:t>Mirasbırakan</a:t>
            </a:r>
            <a:r>
              <a:rPr lang="tr-TR" dirty="0"/>
              <a:t> lehine getirilmiş tek koruma bu değildir. Ayrıca mirasçıların iade yükümlülüğü de doğmaktadır. Bu iade yükümlülüğü, mirasçıların iyi niyetli ya da kötü niyetli olmalarına göre değişecektir. İyi niyet ve kötü niyet, bu noktada, terekeden pay almış olan mirasçının, </a:t>
            </a:r>
            <a:r>
              <a:rPr lang="tr-TR" dirty="0" err="1"/>
              <a:t>mirasbırakan</a:t>
            </a:r>
            <a:r>
              <a:rPr lang="tr-TR" dirty="0"/>
              <a:t> hakkındaki gaiplik kararına rağmen onun gaip olmadığını bilip bilmemesine göre tespit edilecektir.</a:t>
            </a:r>
          </a:p>
        </p:txBody>
      </p:sp>
    </p:spTree>
    <p:extLst>
      <p:ext uri="{BB962C8B-B14F-4D97-AF65-F5344CB8AC3E}">
        <p14:creationId xmlns:p14="http://schemas.microsoft.com/office/powerpoint/2010/main" val="18210847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80AD7B8-1533-6147-AD9D-EEC7ED79111C}"/>
              </a:ext>
            </a:extLst>
          </p:cNvPr>
          <p:cNvSpPr>
            <a:spLocks noGrp="1"/>
          </p:cNvSpPr>
          <p:nvPr>
            <p:ph type="title"/>
          </p:nvPr>
        </p:nvSpPr>
        <p:spPr/>
        <p:txBody>
          <a:bodyPr/>
          <a:lstStyle/>
          <a:p>
            <a:r>
              <a:rPr lang="tr-TR" dirty="0" smtClean="0"/>
              <a:t>Mirasçılardan Birinin Gaip Olması</a:t>
            </a:r>
            <a:endParaRPr lang="tr-TR" dirty="0"/>
          </a:p>
        </p:txBody>
      </p:sp>
      <p:sp>
        <p:nvSpPr>
          <p:cNvPr id="3" name="İçerik Yer Tutucusu 2">
            <a:extLst>
              <a:ext uri="{FF2B5EF4-FFF2-40B4-BE49-F238E27FC236}">
                <a16:creationId xmlns:a16="http://schemas.microsoft.com/office/drawing/2014/main" id="{597EB209-D860-4A47-BAB0-C60EFCBB7CF4}"/>
              </a:ext>
            </a:extLst>
          </p:cNvPr>
          <p:cNvSpPr>
            <a:spLocks noGrp="1"/>
          </p:cNvSpPr>
          <p:nvPr>
            <p:ph idx="1"/>
          </p:nvPr>
        </p:nvSpPr>
        <p:spPr/>
        <p:txBody>
          <a:bodyPr/>
          <a:lstStyle/>
          <a:p>
            <a:r>
              <a:rPr lang="tr-TR" dirty="0"/>
              <a:t>Bu ihtimal </a:t>
            </a:r>
            <a:r>
              <a:rPr lang="tr-TR" dirty="0" err="1"/>
              <a:t>TMK’da</a:t>
            </a:r>
            <a:r>
              <a:rPr lang="tr-TR" dirty="0"/>
              <a:t> şu şekilde düzenlenmiştir: II. Gaibe düşen miras Madde 586- Ortada bulunmayan ve mirasın açıldığı anda sağ olup olmadığı ispat edilemeyen mirasçının miras payı resmen yönetilir. Mirasın açıldığı anda ortada bulunmayanın sağ olmaması hâlinde onun miras payı kendilerine kalacak olanlar, gaipliğe ilişkin sürelere ve usule uyarak o kimsenin gaipliğine karar verilmesini ve miras payının kendilerine teslimini isteyebilirler. Miras payının teslimi, gaipliğine karar verilen kimsenin mirasının mirasçılara teslimine ilişkin kurallara tâbidir.</a:t>
            </a:r>
          </a:p>
        </p:txBody>
      </p:sp>
    </p:spTree>
    <p:extLst>
      <p:ext uri="{BB962C8B-B14F-4D97-AF65-F5344CB8AC3E}">
        <p14:creationId xmlns:p14="http://schemas.microsoft.com/office/powerpoint/2010/main" val="114219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3DC00A4-3EC6-7E44-97DF-333B7CA57E7C}"/>
              </a:ext>
            </a:extLst>
          </p:cNvPr>
          <p:cNvSpPr>
            <a:spLocks noGrp="1"/>
          </p:cNvSpPr>
          <p:nvPr>
            <p:ph type="title"/>
          </p:nvPr>
        </p:nvSpPr>
        <p:spPr/>
        <p:txBody>
          <a:bodyPr/>
          <a:lstStyle/>
          <a:p>
            <a:r>
              <a:rPr lang="tr-TR" dirty="0" smtClean="0"/>
              <a:t>Mirasçılardan Birinin Gaip Olması</a:t>
            </a:r>
            <a:endParaRPr lang="tr-TR" dirty="0"/>
          </a:p>
        </p:txBody>
      </p:sp>
      <p:sp>
        <p:nvSpPr>
          <p:cNvPr id="3" name="İçerik Yer Tutucusu 2">
            <a:extLst>
              <a:ext uri="{FF2B5EF4-FFF2-40B4-BE49-F238E27FC236}">
                <a16:creationId xmlns:a16="http://schemas.microsoft.com/office/drawing/2014/main" id="{56CE37C5-B0EB-2844-AD78-4ABADC6BFCCA}"/>
              </a:ext>
            </a:extLst>
          </p:cNvPr>
          <p:cNvSpPr>
            <a:spLocks noGrp="1"/>
          </p:cNvSpPr>
          <p:nvPr>
            <p:ph idx="1"/>
          </p:nvPr>
        </p:nvSpPr>
        <p:spPr/>
        <p:txBody>
          <a:bodyPr/>
          <a:lstStyle/>
          <a:p>
            <a:r>
              <a:rPr lang="tr-TR" dirty="0"/>
              <a:t>Resmen yönetilmenin ne kadar süreceğine ilişkin düzenleme TMK m. 588’de yer almaktadır: Sağ olup olmadığı bilinmeyen bir kimsenin malvarlığı veya ona düşen miras payı on yıl resmen yönetilirse ya da malvarlığı böyle yönetilenin yüz yaşını dolduracağı süre geçerse, Hazinenin istemi üzerine o kimsenin gaipliğine karar verilir. Gaiplik kararı verilebilmesi için gerekli ilân süresinde hiçbir hak sahibi ortaya çıkmazsa, aksine hüküm bulunmadıkça, gaibin mirası Devlete geçer. Devlet, gaibe veya üstün hak sahiplerine karşı, aynen gaibin mirasını teslim alanlar gibi geri vermekle yükümlüdür</a:t>
            </a:r>
          </a:p>
        </p:txBody>
      </p:sp>
    </p:spTree>
    <p:extLst>
      <p:ext uri="{BB962C8B-B14F-4D97-AF65-F5344CB8AC3E}">
        <p14:creationId xmlns:p14="http://schemas.microsoft.com/office/powerpoint/2010/main" val="3885174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DFBCC01-F5E3-FA48-A023-ADA9E64AE336}"/>
              </a:ext>
            </a:extLst>
          </p:cNvPr>
          <p:cNvSpPr>
            <a:spLocks noGrp="1"/>
          </p:cNvSpPr>
          <p:nvPr>
            <p:ph type="title"/>
          </p:nvPr>
        </p:nvSpPr>
        <p:spPr/>
        <p:txBody>
          <a:bodyPr/>
          <a:lstStyle/>
          <a:p>
            <a:r>
              <a:rPr lang="tr-TR" dirty="0" smtClean="0"/>
              <a:t>Hem Mirasçının Hem de </a:t>
            </a:r>
            <a:r>
              <a:rPr lang="tr-TR" dirty="0" err="1" smtClean="0"/>
              <a:t>Mirasbırakanın</a:t>
            </a:r>
            <a:r>
              <a:rPr lang="tr-TR" dirty="0" smtClean="0"/>
              <a:t> Gaip Olması</a:t>
            </a:r>
            <a:endParaRPr lang="tr-TR" dirty="0"/>
          </a:p>
        </p:txBody>
      </p:sp>
      <p:sp>
        <p:nvSpPr>
          <p:cNvPr id="3" name="İçerik Yer Tutucusu 2">
            <a:extLst>
              <a:ext uri="{FF2B5EF4-FFF2-40B4-BE49-F238E27FC236}">
                <a16:creationId xmlns:a16="http://schemas.microsoft.com/office/drawing/2014/main" id="{1002959F-4CB6-1E40-A354-5F199979D351}"/>
              </a:ext>
            </a:extLst>
          </p:cNvPr>
          <p:cNvSpPr>
            <a:spLocks noGrp="1"/>
          </p:cNvSpPr>
          <p:nvPr>
            <p:ph idx="1"/>
          </p:nvPr>
        </p:nvSpPr>
        <p:spPr/>
        <p:txBody>
          <a:bodyPr/>
          <a:lstStyle/>
          <a:p>
            <a:r>
              <a:rPr lang="tr-TR" dirty="0"/>
              <a:t>Bu ihtimal ise TMK 587’de düzenlenmiştir: m. III. Gaibin hem </a:t>
            </a:r>
            <a:r>
              <a:rPr lang="tr-TR" dirty="0" err="1"/>
              <a:t>mirasbırakan</a:t>
            </a:r>
            <a:r>
              <a:rPr lang="tr-TR" dirty="0"/>
              <a:t>, hem mirasçı olması Madde 587- Gaibin mirasçıları tereke mallarını teslim aldıktan sonra gaibe bir miras düşerse, ona düşen miras payı gaiplik sebebiyle kendilerine kalacak olanlar, ayrıca bir gaiplik kararı almak zorunda kalmaksızın bu miras payının teslimini isteyebilirler. Gaibe düşen miras payını teslim alanların elde ettikleri gaiplik kararına aynı şekilde gaibin mirasçıları da dayanabilirler.</a:t>
            </a:r>
          </a:p>
        </p:txBody>
      </p:sp>
    </p:spTree>
    <p:extLst>
      <p:ext uri="{BB962C8B-B14F-4D97-AF65-F5344CB8AC3E}">
        <p14:creationId xmlns:p14="http://schemas.microsoft.com/office/powerpoint/2010/main" val="25940691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FA8E67E-3EA5-F040-A3D6-0C25D37C188B}"/>
              </a:ext>
            </a:extLst>
          </p:cNvPr>
          <p:cNvSpPr>
            <a:spLocks noGrp="1"/>
          </p:cNvSpPr>
          <p:nvPr>
            <p:ph type="title"/>
          </p:nvPr>
        </p:nvSpPr>
        <p:spPr/>
        <p:txBody>
          <a:bodyPr/>
          <a:lstStyle/>
          <a:p>
            <a:r>
              <a:rPr lang="tr-TR" dirty="0"/>
              <a:t>Mirasın </a:t>
            </a:r>
            <a:r>
              <a:rPr lang="tr-TR" dirty="0" smtClean="0"/>
              <a:t>Kazanılması</a:t>
            </a:r>
            <a:endParaRPr lang="tr-TR" dirty="0"/>
          </a:p>
        </p:txBody>
      </p:sp>
      <p:sp>
        <p:nvSpPr>
          <p:cNvPr id="3" name="İçerik Yer Tutucusu 2">
            <a:extLst>
              <a:ext uri="{FF2B5EF4-FFF2-40B4-BE49-F238E27FC236}">
                <a16:creationId xmlns:a16="http://schemas.microsoft.com/office/drawing/2014/main" id="{6058255C-B61B-AD4D-A2D5-575FC9158ABA}"/>
              </a:ext>
            </a:extLst>
          </p:cNvPr>
          <p:cNvSpPr>
            <a:spLocks noGrp="1"/>
          </p:cNvSpPr>
          <p:nvPr>
            <p:ph idx="1"/>
          </p:nvPr>
        </p:nvSpPr>
        <p:spPr/>
        <p:txBody>
          <a:bodyPr>
            <a:normAutofit/>
          </a:bodyPr>
          <a:lstStyle/>
          <a:p>
            <a:r>
              <a:rPr lang="tr-TR" dirty="0"/>
              <a:t>Yasal veya atanmış mirasçılar, herhangi bir irade beyanı gerekmeksizin, mirası kendiliklerinden kazanırlar. </a:t>
            </a:r>
            <a:r>
              <a:rPr lang="tr-TR" dirty="0" err="1"/>
              <a:t>Mirasbırakandan</a:t>
            </a:r>
            <a:r>
              <a:rPr lang="tr-TR" dirty="0"/>
              <a:t>, miras yolu ile intikale elverişli olan bütün hakları ve borçları, doğrudan doğruya, herhangi bir işlem gerekmeksizin, ölüm ile kazanırlar. Buna </a:t>
            </a:r>
            <a:r>
              <a:rPr lang="tr-TR" dirty="0" err="1"/>
              <a:t>ırsi</a:t>
            </a:r>
            <a:r>
              <a:rPr lang="tr-TR" dirty="0"/>
              <a:t> yoldan (</a:t>
            </a:r>
            <a:r>
              <a:rPr lang="tr-TR" dirty="0" err="1"/>
              <a:t>ırsen</a:t>
            </a:r>
            <a:r>
              <a:rPr lang="tr-TR" dirty="0"/>
              <a:t>) kazanma denilir. Bu </a:t>
            </a:r>
            <a:r>
              <a:rPr lang="tr-TR" dirty="0" err="1"/>
              <a:t>noktaada</a:t>
            </a:r>
            <a:r>
              <a:rPr lang="tr-TR" dirty="0"/>
              <a:t> yasal mirasçıların, zilyetlik hükümlerine göre atanmış mirasçılara malları teslim etme yükümlülüğü vardır.</a:t>
            </a:r>
          </a:p>
          <a:p>
            <a:r>
              <a:rPr lang="tr-TR" dirty="0"/>
              <a:t>Bir de vasiyet alacaklıları vardır, bunlar mirasçı değillerdir, cüzi haleflerdir. Sadece kişisel hakkının sahibidir. Dolayısıyla, onun vasiyeti ifa yükümlüsü kimse ona başvurarak alacağını talep etmesi gerekiyor. Eğer böyle birisi belirlenmemişse, yasal/atanmış mirasçılara karşı bu hakkını ileri sürebilir. Bu alacak, aksi kararlaştırılmadıkça, vasiyet yükümlüsünün mirasçılık sıfatını elde etmiş olması anında muaccel olur. </a:t>
            </a:r>
          </a:p>
        </p:txBody>
      </p:sp>
    </p:spTree>
    <p:extLst>
      <p:ext uri="{BB962C8B-B14F-4D97-AF65-F5344CB8AC3E}">
        <p14:creationId xmlns:p14="http://schemas.microsoft.com/office/powerpoint/2010/main" val="2583417365"/>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1245</TotalTime>
  <Words>847</Words>
  <Application>Microsoft Office PowerPoint</Application>
  <PresentationFormat>Geniş ekran</PresentationFormat>
  <Paragraphs>31</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Century Gothic</vt:lpstr>
      <vt:lpstr>Wingdings 3</vt:lpstr>
      <vt:lpstr>Duman</vt:lpstr>
      <vt:lpstr>Miras Hukuku</vt:lpstr>
      <vt:lpstr>Gaiplik Halinde Mirasın Geçmesi </vt:lpstr>
      <vt:lpstr>Gaiplik Halinde Mirasın Geçmesi</vt:lpstr>
      <vt:lpstr>Mirasbırakanın Gaipliği Halinde Mirasın Geçmesi</vt:lpstr>
      <vt:lpstr>Mirasbırakanın Gaipliği Halinde Mirasın Geçmesi</vt:lpstr>
      <vt:lpstr>Mirasçılardan Birinin Gaip Olması</vt:lpstr>
      <vt:lpstr>Mirasçılardan Birinin Gaip Olması</vt:lpstr>
      <vt:lpstr>Hem Mirasçının Hem de Mirasbırakanın Gaip Olması</vt:lpstr>
      <vt:lpstr>Mirasın Kazanılması</vt:lpstr>
      <vt:lpstr>Mirasın Kazanılması</vt:lpstr>
      <vt:lpstr>Mirasın Kazanılması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Miras Hukuku</dc:title>
  <dc:creator>Harun Kılıç</dc:creator>
  <cp:lastModifiedBy>pc1</cp:lastModifiedBy>
  <cp:revision>38</cp:revision>
  <dcterms:created xsi:type="dcterms:W3CDTF">2020-04-08T14:54:51Z</dcterms:created>
  <dcterms:modified xsi:type="dcterms:W3CDTF">2021-03-26T13:17:23Z</dcterms:modified>
</cp:coreProperties>
</file>