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84" r:id="rId1"/>
  </p:sldMasterIdLst>
  <p:notesMasterIdLst>
    <p:notesMasterId r:id="rId11"/>
  </p:notesMasterIdLst>
  <p:sldIdLst>
    <p:sldId id="256" r:id="rId2"/>
    <p:sldId id="265" r:id="rId3"/>
    <p:sldId id="257" r:id="rId4"/>
    <p:sldId id="259" r:id="rId5"/>
    <p:sldId id="284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56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42" d="100"/>
          <a:sy n="42" d="100"/>
        </p:scale>
        <p:origin x="157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0CA08-7A56-4B58-863D-6A02BE8C253E}" type="datetimeFigureOut">
              <a:rPr lang="tr-TR" smtClean="0"/>
              <a:pPr/>
              <a:t>17.06.2020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CADC7-1537-4DD0-8C05-002C06F0054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CADC7-1537-4DD0-8C05-002C06F00546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66C48F-A731-40FB-81DE-D0F0C96C4EFF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91FFE-98A8-4C56-91AB-3B3020A45A14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02B1A-C59B-4D02-9C4C-A7B502E21B01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Küçük Resim Yer Tutucusu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99961-A5E5-43F1-B2A8-611026C418F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796401-CC4C-4EEF-AC64-C3C4594C237B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A74DF-F65D-4CBE-9F9B-62C4C848B1AC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A2646-222B-46F4-877B-DC5047FD3458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A1140B-663A-4F7C-9E2D-6188BE02BCA4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6F396E-3138-4B2C-AE3A-66D01805103F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3C2651-5216-46DE-B0A1-6B52A34FB112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C3D41-0E6C-47F6-96BD-262BC789A694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A8964C-C56C-4CC2-ABE7-04391F4ACFA3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5A2E843-A8EA-4F9A-8291-DD61E4769BF8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0544" y="2463031"/>
            <a:ext cx="8062912" cy="1470025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lnSpc>
                <a:spcPct val="140000"/>
              </a:lnSpc>
              <a:spcAft>
                <a:spcPts val="0"/>
              </a:spcAft>
              <a:defRPr/>
            </a:pPr>
            <a:r>
              <a:rPr lang="en-AU" sz="3600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ANTİMİKROBİYAL TEDAVİNİN</a:t>
            </a:r>
            <a:br>
              <a:rPr lang="en-AU" sz="3600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AU" sz="3600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TEMEL PRENSİPLERİ</a:t>
            </a:r>
            <a:endParaRPr lang="en-AU" sz="3600" dirty="0">
              <a:solidFill>
                <a:schemeClr val="accent1">
                  <a:tint val="83000"/>
                  <a:satMod val="15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331640" y="457200"/>
            <a:ext cx="7507560" cy="5638800"/>
          </a:xfrm>
        </p:spPr>
        <p:txBody>
          <a:bodyPr/>
          <a:lstStyle/>
          <a:p>
            <a:pPr marL="82296" indent="0" eaLnBrk="1" hangingPunct="1">
              <a:lnSpc>
                <a:spcPct val="150000"/>
              </a:lnSpc>
              <a:buNone/>
            </a:pPr>
            <a:endParaRPr lang="tr-TR" sz="2800" dirty="0"/>
          </a:p>
          <a:p>
            <a:pPr marL="82296" indent="0" eaLnBrk="1" hangingPunct="1">
              <a:lnSpc>
                <a:spcPct val="150000"/>
              </a:lnSpc>
              <a:buNone/>
            </a:pPr>
            <a:endParaRPr lang="tr-TR" sz="2800" dirty="0" smtClean="0"/>
          </a:p>
          <a:p>
            <a:pPr marL="82296" indent="0" eaLnBrk="1" hangingPunct="1">
              <a:lnSpc>
                <a:spcPct val="150000"/>
              </a:lnSpc>
              <a:buNone/>
            </a:pPr>
            <a:r>
              <a:rPr lang="en-AU" sz="2800" dirty="0" err="1" smtClean="0"/>
              <a:t>Antibiyotik</a:t>
            </a:r>
            <a:r>
              <a:rPr lang="en-AU" sz="2800" dirty="0" smtClean="0"/>
              <a:t> </a:t>
            </a:r>
            <a:r>
              <a:rPr lang="en-AU" sz="2800" dirty="0" err="1" smtClean="0"/>
              <a:t>başlamak</a:t>
            </a:r>
            <a:r>
              <a:rPr lang="en-AU" sz="2800" dirty="0" smtClean="0"/>
              <a:t> </a:t>
            </a:r>
            <a:r>
              <a:rPr lang="en-AU" sz="2800" dirty="0" err="1" smtClean="0"/>
              <a:t>için</a:t>
            </a:r>
            <a:r>
              <a:rPr lang="en-AU" sz="2800" dirty="0" smtClean="0"/>
              <a:t> </a:t>
            </a:r>
            <a:r>
              <a:rPr lang="en-AU" sz="2800" dirty="0" err="1" smtClean="0"/>
              <a:t>bakteriyel</a:t>
            </a:r>
            <a:r>
              <a:rPr lang="en-AU" sz="2800" dirty="0" smtClean="0"/>
              <a:t> </a:t>
            </a:r>
            <a:r>
              <a:rPr lang="en-AU" sz="2800" dirty="0" err="1" smtClean="0"/>
              <a:t>bir</a:t>
            </a:r>
            <a:r>
              <a:rPr lang="en-AU" sz="2800" dirty="0" smtClean="0"/>
              <a:t> </a:t>
            </a:r>
            <a:r>
              <a:rPr lang="en-AU" sz="2800" dirty="0" err="1" smtClean="0"/>
              <a:t>infeksiyonun</a:t>
            </a:r>
            <a:r>
              <a:rPr lang="en-AU" sz="2800" dirty="0" smtClean="0"/>
              <a:t> </a:t>
            </a:r>
            <a:r>
              <a:rPr lang="en-AU" sz="2800" dirty="0" err="1" smtClean="0"/>
              <a:t>varlığı</a:t>
            </a:r>
            <a:r>
              <a:rPr lang="en-AU" sz="2800" dirty="0" smtClean="0"/>
              <a:t>, </a:t>
            </a:r>
            <a:r>
              <a:rPr lang="en-AU" sz="2800" dirty="0" err="1" smtClean="0"/>
              <a:t>klinik</a:t>
            </a:r>
            <a:r>
              <a:rPr lang="en-AU" sz="2800" dirty="0" smtClean="0"/>
              <a:t> </a:t>
            </a:r>
            <a:r>
              <a:rPr lang="en-AU" sz="2800" dirty="0" err="1" smtClean="0"/>
              <a:t>olarak</a:t>
            </a:r>
            <a:r>
              <a:rPr lang="en-AU" sz="2800" dirty="0" smtClean="0"/>
              <a:t> </a:t>
            </a:r>
            <a:r>
              <a:rPr lang="en-AU" sz="2800" dirty="0" err="1" smtClean="0"/>
              <a:t>düşünülmeli</a:t>
            </a:r>
            <a:r>
              <a:rPr lang="en-AU" sz="2800" dirty="0" smtClean="0"/>
              <a:t> </a:t>
            </a:r>
            <a:r>
              <a:rPr lang="tr-TR" sz="2800" dirty="0" smtClean="0"/>
              <a:t>ya da </a:t>
            </a:r>
            <a:r>
              <a:rPr lang="en-AU" sz="2800" dirty="0" err="1" smtClean="0"/>
              <a:t>mikrobiyolojik</a:t>
            </a:r>
            <a:r>
              <a:rPr lang="en-AU" sz="2800" dirty="0" smtClean="0"/>
              <a:t> </a:t>
            </a:r>
            <a:r>
              <a:rPr lang="en-AU" sz="2800" dirty="0" err="1" smtClean="0"/>
              <a:t>olarak</a:t>
            </a:r>
            <a:r>
              <a:rPr lang="en-AU" sz="2800" dirty="0" smtClean="0"/>
              <a:t> </a:t>
            </a:r>
            <a:r>
              <a:rPr lang="en-AU" sz="2800" dirty="0" err="1" smtClean="0"/>
              <a:t>gösterilmelidir</a:t>
            </a:r>
            <a:endParaRPr lang="en-AU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120080" y="1772816"/>
            <a:ext cx="7772400" cy="2540496"/>
          </a:xfrm>
          <a:ln w="12700">
            <a:noFill/>
          </a:ln>
        </p:spPr>
        <p:txBody>
          <a:bodyPr>
            <a:normAutofit/>
          </a:bodyPr>
          <a:lstStyle/>
          <a:p>
            <a:pPr marL="82296" indent="0" algn="just" eaLnBrk="1" hangingPunct="1">
              <a:buNone/>
            </a:pPr>
            <a:endParaRPr lang="tr-TR" sz="2800" dirty="0" smtClean="0"/>
          </a:p>
          <a:p>
            <a:pPr marL="82296" indent="0" algn="just" eaLnBrk="1" hangingPunct="1">
              <a:buNone/>
            </a:pPr>
            <a:r>
              <a:rPr lang="tr-TR" sz="2800" dirty="0" smtClean="0"/>
              <a:t>Antibiyotikler etkenin  ve antibiyotik duyarlılığının bilindiği durumlarda etkene yönelik olarak kullanılabileceği gibi, etkenin henüz bilinmediği dönemde ampirik olarak da kullanılabilir</a:t>
            </a:r>
            <a:endParaRPr lang="en-A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123728" y="1772816"/>
            <a:ext cx="540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latin typeface="+mn-lt"/>
              </a:rPr>
              <a:t>Bazen de antibiyotikler </a:t>
            </a:r>
            <a:r>
              <a:rPr lang="tr-TR" sz="2800" dirty="0" err="1">
                <a:latin typeface="+mn-lt"/>
              </a:rPr>
              <a:t>profilaktik</a:t>
            </a:r>
            <a:r>
              <a:rPr lang="tr-TR" sz="2800" dirty="0">
                <a:latin typeface="+mn-lt"/>
              </a:rPr>
              <a:t> amaçla kullanılırlar. Örneğin; cerrahi alan enfeksiyonlarının önlenmesi, </a:t>
            </a:r>
            <a:r>
              <a:rPr lang="tr-TR" sz="2800" dirty="0" err="1">
                <a:latin typeface="+mn-lt"/>
              </a:rPr>
              <a:t>enfektif</a:t>
            </a:r>
            <a:r>
              <a:rPr lang="tr-TR" sz="2800" dirty="0">
                <a:latin typeface="+mn-lt"/>
              </a:rPr>
              <a:t> </a:t>
            </a:r>
            <a:r>
              <a:rPr lang="tr-TR" sz="2800" dirty="0" err="1">
                <a:latin typeface="+mn-lt"/>
              </a:rPr>
              <a:t>endokardit</a:t>
            </a:r>
            <a:r>
              <a:rPr lang="tr-TR" sz="2800" dirty="0">
                <a:latin typeface="+mn-lt"/>
              </a:rPr>
              <a:t> </a:t>
            </a:r>
            <a:r>
              <a:rPr lang="tr-TR" sz="2800" dirty="0" err="1">
                <a:latin typeface="+mn-lt"/>
              </a:rPr>
              <a:t>profilaksisi</a:t>
            </a:r>
            <a:r>
              <a:rPr lang="tr-TR" sz="2800" dirty="0">
                <a:latin typeface="+mn-lt"/>
              </a:rPr>
              <a:t>, </a:t>
            </a:r>
            <a:r>
              <a:rPr lang="tr-TR" sz="2800" dirty="0" err="1">
                <a:latin typeface="+mn-lt"/>
              </a:rPr>
              <a:t>menengokoksik</a:t>
            </a:r>
            <a:r>
              <a:rPr lang="tr-TR" sz="2800" dirty="0">
                <a:latin typeface="+mn-lt"/>
              </a:rPr>
              <a:t>  menenjit </a:t>
            </a:r>
            <a:r>
              <a:rPr lang="tr-TR" sz="2800" dirty="0" err="1">
                <a:latin typeface="+mn-lt"/>
              </a:rPr>
              <a:t>profilaksisi</a:t>
            </a:r>
            <a:r>
              <a:rPr lang="tr-TR" sz="2800" dirty="0">
                <a:latin typeface="+mn-lt"/>
              </a:rPr>
              <a:t> gibi.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123728" y="1196752"/>
            <a:ext cx="55446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+mn-lt"/>
              </a:rPr>
              <a:t>Bazı durumlarda da antibiyotiklerin kombine kullanılması tercih edilir. Örneğin ciddi bazı enfeksiyonlarda </a:t>
            </a:r>
            <a:r>
              <a:rPr lang="tr-TR" dirty="0" err="1">
                <a:latin typeface="+mn-lt"/>
              </a:rPr>
              <a:t>sinerjistik</a:t>
            </a:r>
            <a:r>
              <a:rPr lang="tr-TR" dirty="0">
                <a:latin typeface="+mn-lt"/>
              </a:rPr>
              <a:t> etkili </a:t>
            </a:r>
            <a:r>
              <a:rPr lang="tr-TR" dirty="0" smtClean="0">
                <a:latin typeface="+mn-lt"/>
              </a:rPr>
              <a:t>antibiyotikler </a:t>
            </a:r>
            <a:r>
              <a:rPr lang="tr-TR" dirty="0">
                <a:latin typeface="+mn-lt"/>
              </a:rPr>
              <a:t>kombine </a:t>
            </a:r>
            <a:r>
              <a:rPr lang="tr-TR" dirty="0" smtClean="0">
                <a:latin typeface="+mn-lt"/>
              </a:rPr>
              <a:t>kullanılabilir</a:t>
            </a:r>
          </a:p>
          <a:p>
            <a:endParaRPr lang="tr-TR" dirty="0">
              <a:latin typeface="+mn-lt"/>
            </a:endParaRPr>
          </a:p>
          <a:p>
            <a:r>
              <a:rPr lang="tr-TR" dirty="0" smtClean="0">
                <a:latin typeface="+mn-lt"/>
              </a:rPr>
              <a:t>Enfeksiyon </a:t>
            </a:r>
            <a:r>
              <a:rPr lang="tr-TR" dirty="0">
                <a:latin typeface="+mn-lt"/>
              </a:rPr>
              <a:t>bölgesinde birden fazla farklı nitelikte bakteri etken </a:t>
            </a:r>
            <a:r>
              <a:rPr lang="tr-TR" dirty="0" smtClean="0">
                <a:latin typeface="+mn-lt"/>
              </a:rPr>
              <a:t>olduğunda </a:t>
            </a:r>
            <a:r>
              <a:rPr lang="tr-TR" dirty="0">
                <a:latin typeface="+mn-lt"/>
              </a:rPr>
              <a:t>yine kombine antibiyotik kullanmak </a:t>
            </a:r>
            <a:r>
              <a:rPr lang="tr-TR" dirty="0" smtClean="0">
                <a:latin typeface="+mn-lt"/>
              </a:rPr>
              <a:t>gerekebilir </a:t>
            </a:r>
          </a:p>
          <a:p>
            <a:endParaRPr lang="tr-TR" dirty="0">
              <a:latin typeface="+mn-lt"/>
            </a:endParaRPr>
          </a:p>
          <a:p>
            <a:r>
              <a:rPr lang="tr-TR" dirty="0" smtClean="0">
                <a:latin typeface="+mn-lt"/>
              </a:rPr>
              <a:t>Tüberküloz </a:t>
            </a:r>
            <a:r>
              <a:rPr lang="tr-TR" dirty="0">
                <a:latin typeface="+mn-lt"/>
              </a:rPr>
              <a:t>tedavisinde direnç gelişimini önlemek için kombine antibiyotik </a:t>
            </a:r>
            <a:r>
              <a:rPr lang="tr-TR" dirty="0" smtClean="0">
                <a:latin typeface="+mn-lt"/>
              </a:rPr>
              <a:t>kullanılmaktadır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91680" y="836712"/>
            <a:ext cx="67687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+mn-lt"/>
              </a:rPr>
              <a:t>Enfeksiyon </a:t>
            </a:r>
            <a:r>
              <a:rPr lang="tr-TR" sz="2800" dirty="0">
                <a:latin typeface="+mn-lt"/>
              </a:rPr>
              <a:t>etkeninin belirlenmesine yönelik olarak </a:t>
            </a:r>
            <a:r>
              <a:rPr lang="tr-TR" sz="2800" dirty="0" err="1">
                <a:latin typeface="+mn-lt"/>
              </a:rPr>
              <a:t>kulanılan</a:t>
            </a:r>
            <a:r>
              <a:rPr lang="tr-TR" sz="2800" dirty="0">
                <a:latin typeface="+mn-lt"/>
              </a:rPr>
              <a:t> temel mikrobiyolojik yöntemlerden birisi Gram boyasıdır.  Ucuz olması ve hızlı sonuç vermesi nedeniyle oldukça </a:t>
            </a:r>
            <a:r>
              <a:rPr lang="tr-TR" sz="2800" dirty="0" smtClean="0">
                <a:latin typeface="+mn-lt"/>
              </a:rPr>
              <a:t>kullanışlıdır</a:t>
            </a:r>
            <a:endParaRPr lang="tr-TR" sz="2800" dirty="0" smtClean="0">
              <a:latin typeface="+mn-lt"/>
            </a:endParaRPr>
          </a:p>
          <a:p>
            <a:endParaRPr lang="tr-TR" sz="2800" dirty="0">
              <a:latin typeface="+mn-lt"/>
            </a:endParaRPr>
          </a:p>
          <a:p>
            <a:r>
              <a:rPr lang="tr-TR" sz="2800" dirty="0">
                <a:latin typeface="+mn-lt"/>
              </a:rPr>
              <a:t>Enfeksiyon etkeninin belirlenmesinde en güvenilir yöntem kültür yöntemleridir. Ancak kültür alırken örneklemenin uygun yerden, doğru zamanda yapılması, tekniğine uygun alınması, laboratuvara uygun koşullarda gönderilmesi gerekir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91680" y="1332051"/>
            <a:ext cx="5976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latin typeface="+mn-lt"/>
              </a:rPr>
              <a:t>Antibiyotik duyarlılık testi </a:t>
            </a:r>
            <a:r>
              <a:rPr lang="tr-TR" sz="2800" dirty="0" smtClean="0">
                <a:latin typeface="+mn-lt"/>
              </a:rPr>
              <a:t>rutinde disk </a:t>
            </a:r>
            <a:r>
              <a:rPr lang="tr-TR" sz="2800" dirty="0">
                <a:latin typeface="+mn-lt"/>
              </a:rPr>
              <a:t>difüzyon </a:t>
            </a:r>
            <a:r>
              <a:rPr lang="tr-TR" sz="2800" dirty="0" smtClean="0">
                <a:latin typeface="+mn-lt"/>
              </a:rPr>
              <a:t>testi ile çalışılmaktadır</a:t>
            </a:r>
            <a:endParaRPr lang="tr-TR" sz="2800" dirty="0">
              <a:latin typeface="+mn-lt"/>
            </a:endParaRPr>
          </a:p>
          <a:p>
            <a:r>
              <a:rPr lang="tr-TR" sz="2800" dirty="0">
                <a:latin typeface="+mn-lt"/>
              </a:rPr>
              <a:t> </a:t>
            </a:r>
            <a:endParaRPr lang="tr-TR" sz="2800" dirty="0" smtClean="0">
              <a:latin typeface="+mn-lt"/>
            </a:endParaRPr>
          </a:p>
          <a:p>
            <a:r>
              <a:rPr lang="tr-TR" sz="2800" dirty="0" smtClean="0">
                <a:latin typeface="+mn-lt"/>
              </a:rPr>
              <a:t>Gereken durumlarda MİK </a:t>
            </a:r>
            <a:r>
              <a:rPr lang="tr-TR" sz="2800" dirty="0">
                <a:latin typeface="+mn-lt"/>
              </a:rPr>
              <a:t>(Minimum İnhibitör Konsantrasyon</a:t>
            </a:r>
            <a:r>
              <a:rPr lang="tr-TR" sz="2800" dirty="0" smtClean="0">
                <a:latin typeface="+mn-lt"/>
              </a:rPr>
              <a:t>) tayini de yapılabilir. Özellikle dirençli mikroorganizmaların antibiyotik duyarlılığının MİK tayini ile belirlenmesi tercih edilir</a:t>
            </a:r>
            <a:endParaRPr lang="tr-TR" sz="2800" dirty="0">
              <a:latin typeface="+mn-lt"/>
            </a:endParaRPr>
          </a:p>
          <a:p>
            <a:r>
              <a:rPr lang="tr-TR" sz="2800" dirty="0">
                <a:latin typeface="+mn-lt"/>
              </a:rPr>
              <a:t>     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051720" y="1268760"/>
            <a:ext cx="55446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latin typeface="+mn-lt"/>
              </a:rPr>
              <a:t>Antibiyotik seçimi yaparken konak faktörünü de unutmamak gerekir. Tedavi edeceğimiz konağın; yaşı, </a:t>
            </a:r>
            <a:r>
              <a:rPr lang="tr-TR" sz="2800" dirty="0" err="1">
                <a:latin typeface="+mn-lt"/>
              </a:rPr>
              <a:t>hipersensitivitesi</a:t>
            </a:r>
            <a:r>
              <a:rPr lang="tr-TR" sz="2800" dirty="0">
                <a:latin typeface="+mn-lt"/>
              </a:rPr>
              <a:t>, </a:t>
            </a:r>
            <a:r>
              <a:rPr lang="tr-TR" sz="2800" dirty="0" err="1">
                <a:latin typeface="+mn-lt"/>
              </a:rPr>
              <a:t>renal</a:t>
            </a:r>
            <a:r>
              <a:rPr lang="tr-TR" sz="2800" dirty="0">
                <a:latin typeface="+mn-lt"/>
              </a:rPr>
              <a:t>/</a:t>
            </a:r>
            <a:r>
              <a:rPr lang="tr-TR" sz="2800" dirty="0" err="1">
                <a:latin typeface="+mn-lt"/>
              </a:rPr>
              <a:t>hepatik</a:t>
            </a:r>
            <a:r>
              <a:rPr lang="tr-TR" sz="2800" dirty="0">
                <a:latin typeface="+mn-lt"/>
              </a:rPr>
              <a:t> fonksiyonları, </a:t>
            </a:r>
            <a:r>
              <a:rPr lang="tr-TR" sz="2800" dirty="0" smtClean="0">
                <a:latin typeface="+mn-lt"/>
              </a:rPr>
              <a:t>gebelik durumu, </a:t>
            </a:r>
            <a:r>
              <a:rPr lang="tr-TR" sz="2800" dirty="0" err="1" smtClean="0">
                <a:latin typeface="+mn-lt"/>
              </a:rPr>
              <a:t>immunsupresyonu</a:t>
            </a:r>
            <a:r>
              <a:rPr lang="tr-TR" sz="2800" dirty="0" smtClean="0">
                <a:latin typeface="+mn-lt"/>
              </a:rPr>
              <a:t> </a:t>
            </a:r>
            <a:r>
              <a:rPr lang="tr-TR" sz="2800" dirty="0">
                <a:latin typeface="+mn-lt"/>
              </a:rPr>
              <a:t>gibi bazı özellikler seçeceğimiz antibiyotiğin hangisi olacağını belirler.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979712" y="1402898"/>
            <a:ext cx="60486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latin typeface="+mn-lt"/>
              </a:rPr>
              <a:t>Enfeksiyon bölgesi ve antibiyotiklerin enfeksiyon bölgesindeki konsantrasyonu da </a:t>
            </a:r>
            <a:r>
              <a:rPr lang="tr-TR" sz="2800" dirty="0" smtClean="0">
                <a:latin typeface="+mn-lt"/>
              </a:rPr>
              <a:t>antibiyotik seçimimizi </a:t>
            </a:r>
            <a:r>
              <a:rPr lang="tr-TR" sz="2800" dirty="0">
                <a:latin typeface="+mn-lt"/>
              </a:rPr>
              <a:t>etkileyen önemli faktörlerdendir. Bunun en klasik örneği menenjitlerdir. Menenjit tedavisinde kullanılacak antibiyotiğin; menenjit etkeni mikroorganizmaya etkinliği </a:t>
            </a:r>
            <a:r>
              <a:rPr lang="tr-TR" sz="2800" dirty="0" err="1">
                <a:latin typeface="+mn-lt"/>
              </a:rPr>
              <a:t>yanısıra</a:t>
            </a:r>
            <a:r>
              <a:rPr lang="tr-TR" sz="2800" dirty="0">
                <a:latin typeface="+mn-lt"/>
              </a:rPr>
              <a:t>, mutlaka beyin-omurilik sıvısına geçiyor olması gerekir.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967</TotalTime>
  <Words>260</Words>
  <Application>Microsoft Office PowerPoint</Application>
  <PresentationFormat>Ekran Gösterisi (4:3)</PresentationFormat>
  <Paragraphs>22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Gill Sans MT</vt:lpstr>
      <vt:lpstr>Times New Roman</vt:lpstr>
      <vt:lpstr>Verdana</vt:lpstr>
      <vt:lpstr>Wingdings 2</vt:lpstr>
      <vt:lpstr>Gündönümü</vt:lpstr>
      <vt:lpstr>ANTİMİKROBİYAL TEDAVİNİN  TEMEL PRENSİPLERİ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ANTİMİKROBİYAL TEDAVİNİN  TEMEL PRENSİPLERİ</dc:title>
  <dc:creator>FUGEN COKCA</dc:creator>
  <cp:lastModifiedBy>Windows Kullanıcısı</cp:lastModifiedBy>
  <cp:revision>112</cp:revision>
  <dcterms:created xsi:type="dcterms:W3CDTF">2001-01-02T12:58:41Z</dcterms:created>
  <dcterms:modified xsi:type="dcterms:W3CDTF">2020-06-17T09:29:34Z</dcterms:modified>
</cp:coreProperties>
</file>