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6" r:id="rId2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10" autoAdjust="0"/>
    <p:restoredTop sz="94718" autoAdjust="0"/>
  </p:normalViewPr>
  <p:slideViewPr>
    <p:cSldViewPr>
      <p:cViewPr varScale="1">
        <p:scale>
          <a:sx n="110" d="100"/>
          <a:sy n="110" d="100"/>
        </p:scale>
        <p:origin x="1620" y="108"/>
      </p:cViewPr>
      <p:guideLst>
        <p:guide orient="horz" pos="2160"/>
        <p:guide pos="2880"/>
      </p:guideLst>
    </p:cSldViewPr>
  </p:slideViewPr>
  <p:outlineViewPr>
    <p:cViewPr>
      <p:scale>
        <a:sx n="33" d="100"/>
        <a:sy n="33" d="100"/>
      </p:scale>
      <p:origin x="126" y="28062"/>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D9F75050-0E15-4C5B-92B0-66D068882F1F}" type="datetimeFigureOut">
              <a:rPr lang="tr-TR" smtClean="0"/>
              <a:pPr/>
              <a:t>14.02.2018</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transition>
    <p:wipe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14.02.2018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transition>
    <p:wipe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14.02.2018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transition>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14.02.2018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transition>
    <p:wipe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14.02.2018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transition>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14.02.2018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transition>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14.02.2018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transition>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14.02.2018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transition>
    <p:wipe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14.02.2018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transition>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14.02.2018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transition>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14.02.2018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B1DEFA8C-F947-479F-BE07-76B6B3F80BF1}"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p:wipe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9F75050-0E15-4C5B-92B0-66D068882F1F}" type="datetimeFigureOut">
              <a:rPr lang="tr-TR" smtClean="0"/>
              <a:pPr/>
              <a:t>14.02.2018</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DEFA8C-F947-479F-BE07-76B6B3F80BF1}"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wipe dir="d"/>
  </p:transition>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ctrTitle"/>
          </p:nvPr>
        </p:nvSpPr>
        <p:spPr>
          <a:xfrm>
            <a:off x="683568" y="3429000"/>
            <a:ext cx="7851648" cy="1828800"/>
          </a:xfrm>
        </p:spPr>
        <p:txBody>
          <a:bodyPr>
            <a:normAutofit fontScale="90000"/>
          </a:bodyPr>
          <a:lstStyle/>
          <a:p>
            <a:pPr algn="ctr"/>
            <a:r>
              <a:rPr lang="tr-TR" sz="6000" dirty="0"/>
              <a:t>PROGRAMLARIN DENENMESİ </a:t>
            </a:r>
            <a:r>
              <a:rPr lang="tr-TR" sz="6000" dirty="0" smtClean="0"/>
              <a:t>ve</a:t>
            </a:r>
            <a:r>
              <a:rPr lang="tr-TR" sz="6000" dirty="0"/>
              <a:t/>
            </a:r>
            <a:br>
              <a:rPr lang="tr-TR" sz="6000" dirty="0"/>
            </a:br>
            <a:r>
              <a:rPr lang="tr-TR" sz="6000" dirty="0"/>
              <a:t>PROGRAMA SÜREKLİLİK KAZANDIRILMASI</a:t>
            </a:r>
            <a:br>
              <a:rPr lang="tr-TR" sz="6000" dirty="0"/>
            </a:br>
            <a:endParaRPr lang="tr-TR" dirty="0"/>
          </a:p>
        </p:txBody>
      </p:sp>
    </p:spTree>
  </p:cSld>
  <p:clrMapOvr>
    <a:masterClrMapping/>
  </p:clrMapOvr>
  <p:transition>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71480"/>
            <a:ext cx="8229600" cy="1275608"/>
          </a:xfrm>
        </p:spPr>
        <p:txBody>
          <a:bodyPr>
            <a:normAutofit fontScale="90000"/>
          </a:bodyPr>
          <a:lstStyle/>
          <a:p>
            <a:pPr algn="ctr"/>
            <a:r>
              <a:rPr lang="tr-TR" dirty="0" smtClean="0"/>
              <a:t>Programın ve Materyallerin Değerlendirilmesi</a:t>
            </a:r>
            <a:endParaRPr lang="tr-TR" dirty="0"/>
          </a:p>
        </p:txBody>
      </p:sp>
      <p:sp>
        <p:nvSpPr>
          <p:cNvPr id="3" name="2 İçerik Yer Tutucusu"/>
          <p:cNvSpPr>
            <a:spLocks noGrp="1"/>
          </p:cNvSpPr>
          <p:nvPr>
            <p:ph idx="1"/>
          </p:nvPr>
        </p:nvSpPr>
        <p:spPr>
          <a:xfrm>
            <a:off x="214282" y="1785926"/>
            <a:ext cx="8643998" cy="5072074"/>
          </a:xfrm>
        </p:spPr>
        <p:txBody>
          <a:bodyPr/>
          <a:lstStyle/>
          <a:p>
            <a:r>
              <a:rPr lang="tr-TR" dirty="0" smtClean="0"/>
              <a:t>Programın yeterlikleri ya da yetersizlikleri konusunda temel başvuru kaynağı öğretmen ve öğrencilerdir.</a:t>
            </a:r>
          </a:p>
          <a:p>
            <a:r>
              <a:rPr lang="tr-TR" dirty="0" smtClean="0"/>
              <a:t>Değerlendirme sonuçlarına göre programın yetersiz yönlerinin düzeltilmesi ve yeniden gözden geçirilmesi programın sistemli ve düzenli ilerlemesine olanak sağlar.</a:t>
            </a:r>
          </a:p>
          <a:p>
            <a:r>
              <a:rPr lang="tr-TR" dirty="0" smtClean="0"/>
              <a:t>Program ve materyal hakkında bilgi toplama araçlarından bazıları: </a:t>
            </a:r>
          </a:p>
          <a:p>
            <a:pPr>
              <a:buNone/>
            </a:pPr>
            <a:endParaRPr lang="tr-TR" dirty="0"/>
          </a:p>
        </p:txBody>
      </p:sp>
      <p:sp>
        <p:nvSpPr>
          <p:cNvPr id="6" name="5 Metin kutusu"/>
          <p:cNvSpPr txBox="1"/>
          <p:nvPr/>
        </p:nvSpPr>
        <p:spPr>
          <a:xfrm>
            <a:off x="428596" y="5214950"/>
            <a:ext cx="3429024" cy="1200329"/>
          </a:xfrm>
          <a:prstGeom prst="rect">
            <a:avLst/>
          </a:prstGeom>
          <a:noFill/>
          <a:ln>
            <a:noFill/>
          </a:ln>
        </p:spPr>
        <p:txBody>
          <a:bodyPr wrap="square" rtlCol="0">
            <a:spAutoFit/>
          </a:bodyPr>
          <a:lstStyle/>
          <a:p>
            <a:pPr marL="342900" indent="-342900">
              <a:buAutoNum type="arabicPeriod"/>
            </a:pPr>
            <a:r>
              <a:rPr lang="tr-TR" sz="2400" dirty="0" smtClean="0"/>
              <a:t>Anketler,</a:t>
            </a:r>
          </a:p>
          <a:p>
            <a:pPr marL="342900" indent="-342900">
              <a:buAutoNum type="arabicPeriod"/>
            </a:pPr>
            <a:r>
              <a:rPr lang="tr-TR" sz="2400" dirty="0" smtClean="0"/>
              <a:t>Görüşmeler,</a:t>
            </a:r>
          </a:p>
          <a:p>
            <a:pPr marL="342900" indent="-342900">
              <a:buAutoNum type="arabicPeriod"/>
            </a:pPr>
            <a:r>
              <a:rPr lang="tr-TR" sz="2400" dirty="0" smtClean="0"/>
              <a:t>Gözlemler, </a:t>
            </a:r>
            <a:endParaRPr lang="tr-TR" sz="2400" dirty="0"/>
          </a:p>
        </p:txBody>
      </p:sp>
      <p:sp>
        <p:nvSpPr>
          <p:cNvPr id="7" name="6 Metin kutusu"/>
          <p:cNvSpPr txBox="1"/>
          <p:nvPr/>
        </p:nvSpPr>
        <p:spPr>
          <a:xfrm>
            <a:off x="4929190" y="5143512"/>
            <a:ext cx="3714776" cy="1569660"/>
          </a:xfrm>
          <a:prstGeom prst="rect">
            <a:avLst/>
          </a:prstGeom>
          <a:noFill/>
        </p:spPr>
        <p:txBody>
          <a:bodyPr wrap="square" rtlCol="0">
            <a:spAutoFit/>
          </a:bodyPr>
          <a:lstStyle/>
          <a:p>
            <a:r>
              <a:rPr lang="tr-TR" sz="2400" dirty="0" smtClean="0"/>
              <a:t>4. Öğretmen notları,</a:t>
            </a:r>
          </a:p>
          <a:p>
            <a:pPr marL="342900" indent="-342900">
              <a:buAutoNum type="arabicPeriod" startAt="5"/>
            </a:pPr>
            <a:r>
              <a:rPr lang="tr-TR" sz="2400" dirty="0" smtClean="0"/>
              <a:t>Ünite testleri,</a:t>
            </a:r>
          </a:p>
          <a:p>
            <a:pPr marL="342900" indent="-342900">
              <a:buAutoNum type="arabicPeriod" startAt="5"/>
            </a:pPr>
            <a:r>
              <a:rPr lang="tr-TR" sz="2400" dirty="0" smtClean="0"/>
              <a:t>Deney ve kontrol gruplu karşılaştırmalar</a:t>
            </a:r>
          </a:p>
        </p:txBody>
      </p:sp>
    </p:spTree>
  </p:cSld>
  <p:clrMapOvr>
    <a:masterClrMapping/>
  </p:clrMapOvr>
  <p:transition>
    <p:wipe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sz="3600" dirty="0" smtClean="0"/>
              <a:t>Programın</a:t>
            </a:r>
            <a:r>
              <a:rPr lang="tr-TR" dirty="0" smtClean="0"/>
              <a:t> </a:t>
            </a:r>
            <a:r>
              <a:rPr lang="tr-TR" sz="3600" dirty="0" smtClean="0"/>
              <a:t>Alanda Denenmesi (Alan Testi)</a:t>
            </a:r>
            <a:endParaRPr lang="tr-TR" dirty="0"/>
          </a:p>
        </p:txBody>
      </p:sp>
      <p:sp>
        <p:nvSpPr>
          <p:cNvPr id="3" name="2 İçerik Yer Tutucusu"/>
          <p:cNvSpPr>
            <a:spLocks noGrp="1"/>
          </p:cNvSpPr>
          <p:nvPr>
            <p:ph idx="1"/>
          </p:nvPr>
        </p:nvSpPr>
        <p:spPr/>
        <p:txBody>
          <a:bodyPr/>
          <a:lstStyle/>
          <a:p>
            <a:r>
              <a:rPr lang="tr-TR" b="1" dirty="0" smtClean="0"/>
              <a:t>Programı denemenin (alan testi) esas amacı</a:t>
            </a:r>
            <a:r>
              <a:rPr lang="tr-TR" dirty="0" smtClean="0"/>
              <a:t>, geliştirilen yeni ders programının ülke çapında uygulamaya konmadan önce, belirlenen ölçütler çerçevesinde seçilmiş olan okullarda bu programın hedefler, davranışlar, işleyiş, yöntem, materyaller, düzeye göre eksik ya da fazla yönleriyle tespiti ile programın bir önceki programa göre daha eksik ya da iyi yönlerini tespit ederek en iyi programa ulaşmaktır.</a:t>
            </a:r>
            <a:endParaRPr lang="tr-TR" dirty="0"/>
          </a:p>
        </p:txBody>
      </p:sp>
    </p:spTree>
  </p:cSld>
  <p:clrMapOvr>
    <a:masterClrMapping/>
  </p:clrMapOvr>
  <p:transition>
    <p:wipe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600" dirty="0" smtClean="0"/>
              <a:t>Programın Alanda Denenmesi (Alan Testi)</a:t>
            </a:r>
            <a:endParaRPr lang="tr-TR" sz="3600" dirty="0"/>
          </a:p>
        </p:txBody>
      </p:sp>
      <p:sp>
        <p:nvSpPr>
          <p:cNvPr id="3" name="2 İçerik Yer Tutucusu"/>
          <p:cNvSpPr>
            <a:spLocks noGrp="1"/>
          </p:cNvSpPr>
          <p:nvPr>
            <p:ph idx="1"/>
          </p:nvPr>
        </p:nvSpPr>
        <p:spPr/>
        <p:txBody>
          <a:bodyPr/>
          <a:lstStyle/>
          <a:p>
            <a:r>
              <a:rPr lang="tr-TR" sz="2400" dirty="0" smtClean="0"/>
              <a:t>Program Deneme(Alan Testi) Modeli üç aşamadan oluşmaktadır. Bu aşamalar şunlardır:</a:t>
            </a:r>
            <a:endParaRPr lang="tr-TR" dirty="0" smtClean="0"/>
          </a:p>
          <a:p>
            <a:endParaRPr lang="tr-TR" dirty="0" smtClean="0"/>
          </a:p>
          <a:p>
            <a:pPr>
              <a:buFont typeface="Wingdings" pitchFamily="2" charset="2"/>
              <a:buChar char="Ø"/>
            </a:pPr>
            <a:r>
              <a:rPr lang="tr-TR" dirty="0" smtClean="0"/>
              <a:t>Planlama </a:t>
            </a:r>
          </a:p>
          <a:p>
            <a:pPr>
              <a:buFont typeface="Wingdings" pitchFamily="2" charset="2"/>
              <a:buChar char="Ø"/>
            </a:pPr>
            <a:r>
              <a:rPr lang="tr-TR" dirty="0" smtClean="0"/>
              <a:t>Uygulama </a:t>
            </a:r>
          </a:p>
          <a:p>
            <a:pPr>
              <a:buFont typeface="Wingdings" pitchFamily="2" charset="2"/>
              <a:buChar char="Ø"/>
            </a:pPr>
            <a:r>
              <a:rPr lang="tr-TR" dirty="0" smtClean="0"/>
              <a:t>Sonuç </a:t>
            </a:r>
            <a:endParaRPr lang="tr-TR" dirty="0"/>
          </a:p>
        </p:txBody>
      </p:sp>
    </p:spTree>
  </p:cSld>
  <p:clrMapOvr>
    <a:masterClrMapping/>
  </p:clrMapOvr>
  <p:transition>
    <p:wipe di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14282" y="1071546"/>
            <a:ext cx="8929718" cy="5572164"/>
          </a:xfrm>
        </p:spPr>
        <p:txBody>
          <a:bodyPr/>
          <a:lstStyle/>
          <a:p>
            <a:r>
              <a:rPr lang="tr-TR" b="1" dirty="0" smtClean="0"/>
              <a:t>Planlama bölümde yer verilen işlemler:</a:t>
            </a:r>
          </a:p>
          <a:p>
            <a:pPr>
              <a:buFont typeface="Wingdings" pitchFamily="2" charset="2"/>
              <a:buChar char="v"/>
            </a:pPr>
            <a:r>
              <a:rPr lang="tr-TR" dirty="0" smtClean="0"/>
              <a:t>Programın deneme amacı belirlenir.</a:t>
            </a:r>
          </a:p>
          <a:p>
            <a:pPr>
              <a:buFont typeface="Wingdings" pitchFamily="2" charset="2"/>
              <a:buChar char="v"/>
            </a:pPr>
            <a:r>
              <a:rPr lang="tr-TR" dirty="0" smtClean="0"/>
              <a:t>Programı deneme soruları hazırlanır.</a:t>
            </a:r>
          </a:p>
          <a:p>
            <a:pPr>
              <a:buFont typeface="Wingdings" pitchFamily="2" charset="2"/>
              <a:buChar char="v"/>
            </a:pPr>
            <a:r>
              <a:rPr lang="tr-TR" dirty="0" smtClean="0"/>
              <a:t>Gerekli personel, bütçe, zaman vb. kaynaklar planlanır.</a:t>
            </a:r>
          </a:p>
          <a:p>
            <a:pPr>
              <a:buFont typeface="Wingdings" pitchFamily="2" charset="2"/>
              <a:buChar char="v"/>
            </a:pPr>
            <a:r>
              <a:rPr lang="tr-TR" dirty="0" smtClean="0"/>
              <a:t>Hizmet içi eğitim programı hazırlanır.</a:t>
            </a:r>
          </a:p>
          <a:p>
            <a:pPr>
              <a:buFont typeface="Wingdings" pitchFamily="2" charset="2"/>
              <a:buChar char="v"/>
            </a:pPr>
            <a:r>
              <a:rPr lang="tr-TR" dirty="0" smtClean="0"/>
              <a:t>Hizmet içi eğitime katılacak öğretmenler tespit edilir.</a:t>
            </a:r>
          </a:p>
          <a:p>
            <a:pPr>
              <a:buFont typeface="Wingdings" pitchFamily="2" charset="2"/>
              <a:buChar char="v"/>
            </a:pPr>
            <a:r>
              <a:rPr lang="tr-TR" dirty="0" smtClean="0"/>
              <a:t>Bilgi toplama aşamaları ve yöntemleri belirlenir.</a:t>
            </a:r>
          </a:p>
          <a:p>
            <a:pPr>
              <a:buFont typeface="Wingdings" pitchFamily="2" charset="2"/>
              <a:buChar char="v"/>
            </a:pPr>
            <a:r>
              <a:rPr lang="tr-TR" dirty="0" smtClean="0"/>
              <a:t>Uygulama okulları seçilir. </a:t>
            </a:r>
          </a:p>
          <a:p>
            <a:pPr>
              <a:buFont typeface="Wingdings" pitchFamily="2" charset="2"/>
              <a:buChar char="v"/>
            </a:pPr>
            <a:r>
              <a:rPr lang="tr-TR" dirty="0" smtClean="0"/>
              <a:t>Toplanan bilgilerin analiz ve rapor etme planlaması yapılır.</a:t>
            </a:r>
            <a:endParaRPr lang="tr-TR" dirty="0"/>
          </a:p>
        </p:txBody>
      </p:sp>
    </p:spTree>
  </p:cSld>
  <p:clrMapOvr>
    <a:masterClrMapping/>
  </p:clrMapOvr>
  <p:transition>
    <p:wipe di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85720" y="1214422"/>
            <a:ext cx="8501122" cy="5110178"/>
          </a:xfrm>
        </p:spPr>
        <p:txBody>
          <a:bodyPr/>
          <a:lstStyle/>
          <a:p>
            <a:r>
              <a:rPr lang="tr-TR" b="1" dirty="0" smtClean="0"/>
              <a:t>Uygulama bölümünde ; </a:t>
            </a:r>
            <a:r>
              <a:rPr lang="tr-TR" dirty="0" smtClean="0"/>
              <a:t>önceden yapılan planlar doğrultusunda  toplanan bilgiler  ve raporlar analiz edilerek değerlendirilir.</a:t>
            </a:r>
          </a:p>
          <a:p>
            <a:endParaRPr lang="tr-TR" b="1" dirty="0" smtClean="0"/>
          </a:p>
          <a:p>
            <a:pPr>
              <a:buNone/>
            </a:pPr>
            <a:endParaRPr lang="tr-TR" b="1" dirty="0" smtClean="0"/>
          </a:p>
          <a:p>
            <a:r>
              <a:rPr lang="tr-TR" b="1" dirty="0" smtClean="0"/>
              <a:t>Sonuç bölümünde; </a:t>
            </a:r>
            <a:r>
              <a:rPr lang="tr-TR" dirty="0" smtClean="0"/>
              <a:t>uygulanan programın son raporu hazırlanır. Ortaya çıkacak sonuçlara göre programın yeniden gözden geçirilmesine olanak sağlar.</a:t>
            </a:r>
            <a:endParaRPr lang="tr-TR" b="1" dirty="0" smtClean="0"/>
          </a:p>
          <a:p>
            <a:pPr>
              <a:buNone/>
            </a:pPr>
            <a:endParaRPr lang="tr-TR" b="1" dirty="0"/>
          </a:p>
        </p:txBody>
      </p:sp>
    </p:spTree>
  </p:cSld>
  <p:clrMapOvr>
    <a:masterClrMapping/>
  </p:clrMapOvr>
  <p:transition>
    <p:wipe di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3367854"/>
          </a:xfrm>
        </p:spPr>
        <p:txBody>
          <a:bodyPr>
            <a:normAutofit/>
          </a:bodyPr>
          <a:lstStyle/>
          <a:p>
            <a:pPr algn="ctr"/>
            <a:r>
              <a:rPr lang="tr-TR" sz="6000" dirty="0" smtClean="0"/>
              <a:t>PROGRAMA SÜREKLİLİK KAZANDIRILMASI</a:t>
            </a:r>
            <a:endParaRPr lang="tr-TR" sz="6000" dirty="0"/>
          </a:p>
        </p:txBody>
      </p:sp>
    </p:spTree>
  </p:cSld>
  <p:clrMapOvr>
    <a:masterClrMapping/>
  </p:clrMapOvr>
  <p:transition>
    <p:wipe di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sz="4000" dirty="0" smtClean="0"/>
              <a:t>AR-GE YAKLAŞIMI</a:t>
            </a:r>
            <a:br>
              <a:rPr lang="tr-TR" sz="4000" dirty="0" smtClean="0"/>
            </a:br>
            <a:r>
              <a:rPr lang="tr-TR" sz="4000" dirty="0" smtClean="0"/>
              <a:t>(Programın Düzeltilmesi ve Geliştirilmesi)</a:t>
            </a:r>
            <a:endParaRPr lang="tr-TR" sz="4000" dirty="0"/>
          </a:p>
        </p:txBody>
      </p:sp>
      <p:sp>
        <p:nvSpPr>
          <p:cNvPr id="3" name="2 İçerik Yer Tutucusu"/>
          <p:cNvSpPr>
            <a:spLocks noGrp="1"/>
          </p:cNvSpPr>
          <p:nvPr>
            <p:ph idx="1"/>
          </p:nvPr>
        </p:nvSpPr>
        <p:spPr>
          <a:xfrm>
            <a:off x="457200" y="1935480"/>
            <a:ext cx="7972452" cy="4708230"/>
          </a:xfrm>
        </p:spPr>
        <p:txBody>
          <a:bodyPr>
            <a:normAutofit lnSpcReduction="10000"/>
          </a:bodyPr>
          <a:lstStyle/>
          <a:p>
            <a:r>
              <a:rPr lang="tr-TR" dirty="0" smtClean="0"/>
              <a:t>Araştırma geliştirme çalışmalarının temel amacı,program geliştirmeye ilişkin devam eden problemlerden haberdar olunup olunmadığını öğrenmektir.</a:t>
            </a:r>
          </a:p>
          <a:p>
            <a:r>
              <a:rPr lang="tr-TR" dirty="0" smtClean="0"/>
              <a:t>Programların değerlendirilmesi sonucu ortaya çıkan problemler:</a:t>
            </a:r>
          </a:p>
          <a:p>
            <a:pPr marL="514350" indent="-514350">
              <a:buFont typeface="+mj-lt"/>
              <a:buAutoNum type="arabicPeriod"/>
            </a:pPr>
            <a:r>
              <a:rPr lang="tr-TR" dirty="0" smtClean="0"/>
              <a:t>Geliştirilen programlar bireylere temel becerileri kazandırmada yeterli midir?</a:t>
            </a:r>
          </a:p>
          <a:p>
            <a:pPr marL="514350" indent="-514350">
              <a:buFont typeface="+mj-lt"/>
              <a:buAutoNum type="arabicPeriod"/>
            </a:pPr>
            <a:r>
              <a:rPr lang="tr-TR" dirty="0" smtClean="0"/>
              <a:t>Programın hizmet ettiği düşünülen bireylerin bireysel farklılıkları göz önüne alınmakta mıdır?</a:t>
            </a:r>
          </a:p>
          <a:p>
            <a:pPr marL="514350" indent="-514350">
              <a:buFont typeface="+mj-lt"/>
              <a:buAutoNum type="arabicPeriod"/>
            </a:pPr>
            <a:r>
              <a:rPr lang="tr-TR" dirty="0" smtClean="0"/>
              <a:t>Programın geliştirilmesine ilişkin engeller ortadan kaldırılmış durumda mıdır?</a:t>
            </a:r>
          </a:p>
          <a:p>
            <a:pPr marL="514350" indent="-514350">
              <a:buFont typeface="+mj-lt"/>
              <a:buAutoNum type="arabicPeriod"/>
            </a:pPr>
            <a:endParaRPr lang="tr-TR" dirty="0"/>
          </a:p>
        </p:txBody>
      </p:sp>
    </p:spTree>
  </p:cSld>
  <p:clrMapOvr>
    <a:masterClrMapping/>
  </p:clrMapOvr>
  <p:transition>
    <p:wipe dir="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785926"/>
            <a:ext cx="8229600" cy="4538674"/>
          </a:xfrm>
        </p:spPr>
        <p:txBody>
          <a:bodyPr/>
          <a:lstStyle/>
          <a:p>
            <a:r>
              <a:rPr lang="tr-TR" b="1" dirty="0" smtClean="0"/>
              <a:t>Problemlerin çözüm yolları:</a:t>
            </a:r>
          </a:p>
          <a:p>
            <a:pPr marL="514350" indent="-514350">
              <a:buNone/>
            </a:pPr>
            <a:endParaRPr lang="tr-TR" b="1" dirty="0" smtClean="0"/>
          </a:p>
          <a:p>
            <a:pPr marL="514350" indent="-514350">
              <a:buFont typeface="+mj-lt"/>
              <a:buAutoNum type="arabicPeriod"/>
            </a:pPr>
            <a:r>
              <a:rPr lang="tr-TR" dirty="0" smtClean="0"/>
              <a:t>Öğretmenlerin görev ve sorumlulukları incelenerek etkinlikleri artırılabilir.</a:t>
            </a:r>
          </a:p>
          <a:p>
            <a:pPr marL="514350" indent="-514350">
              <a:buFont typeface="+mj-lt"/>
              <a:buAutoNum type="arabicPeriod"/>
            </a:pPr>
            <a:r>
              <a:rPr lang="tr-TR" dirty="0" smtClean="0"/>
              <a:t>Sürecin her aşamasında araştırma ve geliştirme çalışmaları sürdürülebilir.</a:t>
            </a:r>
          </a:p>
          <a:p>
            <a:pPr marL="514350" indent="-514350">
              <a:buFont typeface="+mj-lt"/>
              <a:buAutoNum type="arabicPeriod"/>
            </a:pPr>
            <a:r>
              <a:rPr lang="tr-TR" dirty="0" smtClean="0"/>
              <a:t>Program geliştirmeye katılan bireylerin sürekli hizmet içi eğitimden geçirilmeleri sağlanabilir.</a:t>
            </a:r>
          </a:p>
          <a:p>
            <a:pPr marL="514350" indent="-514350">
              <a:buNone/>
            </a:pPr>
            <a:endParaRPr lang="tr-TR" dirty="0"/>
          </a:p>
        </p:txBody>
      </p:sp>
    </p:spTree>
  </p:cSld>
  <p:clrMapOvr>
    <a:masterClrMapping/>
  </p:clrMapOvr>
  <p:transition>
    <p:wipe dir="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642918"/>
            <a:ext cx="8229600" cy="1143000"/>
          </a:xfrm>
        </p:spPr>
        <p:txBody>
          <a:bodyPr>
            <a:normAutofit/>
          </a:bodyPr>
          <a:lstStyle/>
          <a:p>
            <a:r>
              <a:rPr lang="tr-TR" sz="3600" dirty="0" smtClean="0"/>
              <a:t>Program Geliştirme Uzmanı ve Öğretmenin </a:t>
            </a:r>
            <a:r>
              <a:rPr lang="tr-TR" sz="3600" u="sng" dirty="0" smtClean="0"/>
              <a:t>Ulusal Düzeydeki </a:t>
            </a:r>
            <a:r>
              <a:rPr lang="tr-TR" sz="3600" dirty="0" smtClean="0"/>
              <a:t>Görev ve Sorumlulukları</a:t>
            </a:r>
            <a:endParaRPr lang="tr-TR" sz="3600" dirty="0"/>
          </a:p>
        </p:txBody>
      </p:sp>
      <p:sp>
        <p:nvSpPr>
          <p:cNvPr id="3" name="2 İçerik Yer Tutucusu"/>
          <p:cNvSpPr>
            <a:spLocks noGrp="1"/>
          </p:cNvSpPr>
          <p:nvPr>
            <p:ph idx="1"/>
          </p:nvPr>
        </p:nvSpPr>
        <p:spPr/>
        <p:txBody>
          <a:bodyPr/>
          <a:lstStyle/>
          <a:p>
            <a:r>
              <a:rPr lang="tr-TR" dirty="0" smtClean="0"/>
              <a:t>Kurama dönük kaynaklardan yararlanmanın yanında okullardaki uygulamalarda veri toplama çabasında bulunma,</a:t>
            </a:r>
          </a:p>
          <a:p>
            <a:r>
              <a:rPr lang="tr-TR" dirty="0" smtClean="0"/>
              <a:t>Merkez örgütle okullar arasındaki haberleşmeyi sürekli açık bulundurma,</a:t>
            </a:r>
          </a:p>
          <a:p>
            <a:r>
              <a:rPr lang="tr-TR" dirty="0" smtClean="0"/>
              <a:t>Okullarda istekli ve ilgili olan görevli öğretmenler varsa bunları merkezde program geliştirme çalışmaları içinde görevlendirme,</a:t>
            </a:r>
          </a:p>
          <a:p>
            <a:r>
              <a:rPr lang="tr-TR" dirty="0" smtClean="0"/>
              <a:t>Çok sesliliği yansıtacak modelleme çalışmalarını sürdürme.</a:t>
            </a:r>
            <a:endParaRPr lang="tr-TR" dirty="0"/>
          </a:p>
        </p:txBody>
      </p:sp>
    </p:spTree>
  </p:cSld>
  <p:clrMapOvr>
    <a:masterClrMapping/>
  </p:clrMapOvr>
  <p:transition>
    <p:wipe dir="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600" dirty="0" smtClean="0"/>
              <a:t>Program Geliştirme Uzmanı ve Öğretmenin </a:t>
            </a:r>
            <a:r>
              <a:rPr lang="tr-TR" sz="3600" u="sng" dirty="0" smtClean="0"/>
              <a:t>Okul Düzeyindeki </a:t>
            </a:r>
            <a:r>
              <a:rPr lang="tr-TR" sz="3600" dirty="0" smtClean="0"/>
              <a:t>Görev ve Sorumlulukları</a:t>
            </a:r>
            <a:endParaRPr lang="tr-TR" sz="3600" dirty="0"/>
          </a:p>
        </p:txBody>
      </p:sp>
      <p:sp>
        <p:nvSpPr>
          <p:cNvPr id="3" name="2 İçerik Yer Tutucusu"/>
          <p:cNvSpPr>
            <a:spLocks noGrp="1"/>
          </p:cNvSpPr>
          <p:nvPr>
            <p:ph idx="1"/>
          </p:nvPr>
        </p:nvSpPr>
        <p:spPr>
          <a:xfrm>
            <a:off x="457200" y="1935480"/>
            <a:ext cx="8229600" cy="4922520"/>
          </a:xfrm>
        </p:spPr>
        <p:txBody>
          <a:bodyPr>
            <a:normAutofit lnSpcReduction="10000"/>
          </a:bodyPr>
          <a:lstStyle/>
          <a:p>
            <a:r>
              <a:rPr lang="tr-TR" dirty="0" smtClean="0"/>
              <a:t>Program geliştirme sürecinin başlangıcında yer alan ihtiyaç analizini yapma, analiz sonuçlarını değerlendirme ve sonuçlara göre kısa ve uzun vadeli plan ve programlar hazırlama,</a:t>
            </a:r>
          </a:p>
          <a:p>
            <a:r>
              <a:rPr lang="tr-TR" dirty="0" smtClean="0"/>
              <a:t>Sürece katılacak bireyler (öğretmen, veli, yönetici gibi) hakkında bilgi toplama </a:t>
            </a:r>
          </a:p>
          <a:p>
            <a:r>
              <a:rPr lang="tr-TR" dirty="0" smtClean="0"/>
              <a:t>Yöneticiler öğretmenler arasında dengeli iş bölümü yapmalarını sağlama ve görev dağılımı yapma,</a:t>
            </a:r>
          </a:p>
          <a:p>
            <a:r>
              <a:rPr lang="tr-TR" dirty="0" smtClean="0"/>
              <a:t>Zümre başkanları ve öğretmenlerle iş birliği içinde uygun grupları oluşturma ,</a:t>
            </a:r>
          </a:p>
          <a:p>
            <a:r>
              <a:rPr lang="tr-TR" dirty="0" smtClean="0"/>
              <a:t>Zümre ekibi ile özel hedefleri, kazanımları, ölçme araçlarını ve ders içeriğinin düzenlenmesini sağlama</a:t>
            </a:r>
          </a:p>
          <a:p>
            <a:pPr>
              <a:buNone/>
            </a:pPr>
            <a:endParaRPr lang="tr-TR" dirty="0" smtClean="0"/>
          </a:p>
          <a:p>
            <a:pPr>
              <a:buNone/>
            </a:pPr>
            <a:endParaRPr lang="tr-TR" dirty="0" smtClean="0"/>
          </a:p>
        </p:txBody>
      </p:sp>
    </p:spTree>
  </p:cSld>
  <p:clrMapOvr>
    <a:masterClrMapping/>
  </p:clrMapOvr>
  <p:transition>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500042"/>
            <a:ext cx="8229600" cy="1143000"/>
          </a:xfrm>
        </p:spPr>
        <p:txBody>
          <a:bodyPr>
            <a:normAutofit fontScale="90000"/>
          </a:bodyPr>
          <a:lstStyle/>
          <a:p>
            <a:pPr algn="ctr"/>
            <a:r>
              <a:rPr lang="tr-TR" sz="5400" dirty="0" smtClean="0"/>
              <a:t/>
            </a:r>
            <a:br>
              <a:rPr lang="tr-TR" sz="5400" dirty="0" smtClean="0"/>
            </a:br>
            <a:r>
              <a:rPr lang="tr-TR" sz="5400" dirty="0" smtClean="0"/>
              <a:t>PROGRAMLARIN DENENMESİ</a:t>
            </a:r>
            <a:endParaRPr lang="tr-TR" dirty="0"/>
          </a:p>
        </p:txBody>
      </p:sp>
      <p:sp>
        <p:nvSpPr>
          <p:cNvPr id="3" name="2 İçerik Yer Tutucusu"/>
          <p:cNvSpPr>
            <a:spLocks noGrp="1"/>
          </p:cNvSpPr>
          <p:nvPr>
            <p:ph idx="1"/>
          </p:nvPr>
        </p:nvSpPr>
        <p:spPr>
          <a:xfrm>
            <a:off x="457200" y="1857364"/>
            <a:ext cx="8229600" cy="4643470"/>
          </a:xfrm>
        </p:spPr>
        <p:txBody>
          <a:bodyPr>
            <a:normAutofit/>
          </a:bodyPr>
          <a:lstStyle/>
          <a:p>
            <a:r>
              <a:rPr lang="tr-TR" dirty="0" smtClean="0"/>
              <a:t>Programın uygulanması, değişimi uygulamaya koyma sürecidir. </a:t>
            </a:r>
          </a:p>
          <a:p>
            <a:r>
              <a:rPr lang="tr-TR" dirty="0" smtClean="0"/>
              <a:t>Değişim yeni bilgilerin ortaya çıkmasıyla olur; ancak yeni bilgilerin mevcut olması değişim için yeterli değildir. </a:t>
            </a:r>
          </a:p>
          <a:p>
            <a:r>
              <a:rPr lang="tr-TR" dirty="0" smtClean="0"/>
              <a:t>Deneme sonuçlarından yararlı bilgiler edinilmesi için program uygulamasının,</a:t>
            </a:r>
          </a:p>
          <a:p>
            <a:pPr>
              <a:buNone/>
            </a:pPr>
            <a:r>
              <a:rPr lang="tr-TR" dirty="0" smtClean="0"/>
              <a:t>   </a:t>
            </a:r>
            <a:r>
              <a:rPr lang="tr-TR" b="1" dirty="0" smtClean="0">
                <a:latin typeface="Times New Roman" pitchFamily="18" charset="0"/>
                <a:cs typeface="Times New Roman" pitchFamily="18" charset="0"/>
              </a:rPr>
              <a:t>1</a:t>
            </a:r>
            <a:r>
              <a:rPr lang="tr-TR" b="1" dirty="0" smtClean="0"/>
              <a:t>) </a:t>
            </a:r>
            <a:r>
              <a:rPr lang="tr-TR" dirty="0" smtClean="0"/>
              <a:t>Deneyimli ve başarılı öğretmenlerle,</a:t>
            </a:r>
          </a:p>
          <a:p>
            <a:pPr>
              <a:buNone/>
            </a:pPr>
            <a:r>
              <a:rPr lang="tr-TR" dirty="0" smtClean="0"/>
              <a:t>   </a:t>
            </a:r>
            <a:r>
              <a:rPr lang="tr-TR" b="1" dirty="0" smtClean="0">
                <a:latin typeface="Times New Roman" pitchFamily="18" charset="0"/>
                <a:cs typeface="Times New Roman" pitchFamily="18" charset="0"/>
              </a:rPr>
              <a:t>2</a:t>
            </a:r>
            <a:r>
              <a:rPr lang="tr-TR" b="1" dirty="0" smtClean="0"/>
              <a:t>) </a:t>
            </a:r>
            <a:r>
              <a:rPr lang="tr-TR" dirty="0" smtClean="0"/>
              <a:t>Ön koşul bilgi ve becerilere sahip öğrencilerle,</a:t>
            </a:r>
          </a:p>
          <a:p>
            <a:pPr>
              <a:buNone/>
            </a:pPr>
            <a:r>
              <a:rPr lang="tr-TR" dirty="0" smtClean="0"/>
              <a:t>   </a:t>
            </a:r>
            <a:r>
              <a:rPr lang="tr-TR" b="1" dirty="0" smtClean="0">
                <a:latin typeface="Times New Roman" pitchFamily="18" charset="0"/>
                <a:cs typeface="Times New Roman" pitchFamily="18" charset="0"/>
              </a:rPr>
              <a:t>3</a:t>
            </a:r>
            <a:r>
              <a:rPr lang="tr-TR" b="1" dirty="0" smtClean="0"/>
              <a:t>) </a:t>
            </a:r>
            <a:r>
              <a:rPr lang="tr-TR" dirty="0" smtClean="0"/>
              <a:t>Uygun öğrenme ortamlarında  yapılması önemlidir.</a:t>
            </a:r>
            <a:endParaRPr lang="tr-TR" dirty="0"/>
          </a:p>
        </p:txBody>
      </p:sp>
    </p:spTree>
  </p:cSld>
  <p:clrMapOvr>
    <a:masterClrMapping/>
  </p:clrMapOvr>
  <p:transition>
    <p:wipe dir="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600" dirty="0" smtClean="0"/>
              <a:t>Program Geliştirme Uzmanının </a:t>
            </a:r>
            <a:r>
              <a:rPr lang="tr-TR" sz="3600" u="sng" dirty="0" smtClean="0"/>
              <a:t>Okul Düzeyindeki </a:t>
            </a:r>
            <a:r>
              <a:rPr lang="tr-TR" sz="3600" dirty="0" smtClean="0"/>
              <a:t>Görev ve Sorumlulukları</a:t>
            </a:r>
            <a:endParaRPr lang="tr-TR" sz="3600" dirty="0"/>
          </a:p>
        </p:txBody>
      </p:sp>
      <p:sp>
        <p:nvSpPr>
          <p:cNvPr id="3" name="2 İçerik Yer Tutucusu"/>
          <p:cNvSpPr>
            <a:spLocks noGrp="1"/>
          </p:cNvSpPr>
          <p:nvPr>
            <p:ph idx="1"/>
          </p:nvPr>
        </p:nvSpPr>
        <p:spPr/>
        <p:txBody>
          <a:bodyPr>
            <a:normAutofit lnSpcReduction="10000"/>
          </a:bodyPr>
          <a:lstStyle/>
          <a:p>
            <a:r>
              <a:rPr lang="tr-TR" dirty="0" smtClean="0"/>
              <a:t>Öğretmenlerin dersteki etkinliklerinde kullanacağı materyalleri geliştirmede yol göstericilik ve öncülük yapma ,</a:t>
            </a:r>
          </a:p>
          <a:p>
            <a:r>
              <a:rPr lang="tr-TR" dirty="0" smtClean="0"/>
              <a:t>Öğretim programlarının uygulanmasında, alan öğretmenlerine yol gösterici olma,</a:t>
            </a:r>
          </a:p>
          <a:p>
            <a:r>
              <a:rPr lang="tr-TR" dirty="0" smtClean="0"/>
              <a:t>Programları sürekli izleyerek ve diğer uzmanlarla işbirliği yaparak değişiklikleri saptama ve yeni program hazırlıklarına girişme </a:t>
            </a:r>
          </a:p>
          <a:p>
            <a:r>
              <a:rPr lang="tr-TR" dirty="0" smtClean="0"/>
              <a:t>Kongre, seminer  vb. etkinliklere bizzat katılma,</a:t>
            </a:r>
          </a:p>
          <a:p>
            <a:r>
              <a:rPr lang="tr-TR" dirty="0" smtClean="0"/>
              <a:t>Alanı ile ilgili literatürü izleme ve uygulamalara ilişkin yayınlarda bulunma.</a:t>
            </a:r>
          </a:p>
          <a:p>
            <a:endParaRPr lang="tr-TR" dirty="0" smtClean="0"/>
          </a:p>
        </p:txBody>
      </p:sp>
    </p:spTree>
  </p:cSld>
  <p:clrMapOvr>
    <a:masterClrMapping/>
  </p:clrMapOvr>
  <p:transition>
    <p:wipe dir="d"/>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600" u="sng" dirty="0" smtClean="0"/>
              <a:t>Öğretmenin</a:t>
            </a:r>
            <a:r>
              <a:rPr lang="tr-TR" sz="3600" dirty="0" smtClean="0"/>
              <a:t> Okul Düzeyindeki Görev ve Sorumlulukları</a:t>
            </a:r>
            <a:endParaRPr lang="tr-TR" sz="3600" dirty="0"/>
          </a:p>
        </p:txBody>
      </p:sp>
      <p:sp>
        <p:nvSpPr>
          <p:cNvPr id="3" name="2 İçerik Yer Tutucusu"/>
          <p:cNvSpPr>
            <a:spLocks noGrp="1"/>
          </p:cNvSpPr>
          <p:nvPr>
            <p:ph idx="1"/>
          </p:nvPr>
        </p:nvSpPr>
        <p:spPr/>
        <p:txBody>
          <a:bodyPr/>
          <a:lstStyle/>
          <a:p>
            <a:r>
              <a:rPr lang="tr-TR" dirty="0" smtClean="0"/>
              <a:t>Konu alanında uzman sıfatını taşıyabilecek güncel bilgiye sahip olma,</a:t>
            </a:r>
          </a:p>
          <a:p>
            <a:r>
              <a:rPr lang="tr-TR" dirty="0" smtClean="0"/>
              <a:t>Öğrencilerin gelişim düzeyinden haberdar olma ,</a:t>
            </a:r>
          </a:p>
          <a:p>
            <a:r>
              <a:rPr lang="tr-TR" dirty="0" smtClean="0"/>
              <a:t>Program geliştirme sürecine etkin katılımda bulunma,</a:t>
            </a:r>
          </a:p>
          <a:p>
            <a:r>
              <a:rPr lang="tr-TR" dirty="0" smtClean="0"/>
              <a:t>Programı izleyerek diğer öğretmenlerle iş birliği içinde olma ve program geliştirme uzmanıyla birlikte çalışma</a:t>
            </a:r>
          </a:p>
          <a:p>
            <a:r>
              <a:rPr lang="tr-TR" dirty="0" smtClean="0"/>
              <a:t>Kongre, seminer  vb. etkinliklere bizzat katılma ,</a:t>
            </a:r>
          </a:p>
          <a:p>
            <a:r>
              <a:rPr lang="tr-TR" dirty="0" smtClean="0"/>
              <a:t>Program geliştirme uzmanına koşullar ve değişiklikler hakkında bilgi akışında bulunma</a:t>
            </a:r>
            <a:endParaRPr lang="tr-TR" dirty="0"/>
          </a:p>
        </p:txBody>
      </p:sp>
    </p:spTree>
  </p:cSld>
  <p:clrMapOvr>
    <a:masterClrMapping/>
  </p:clrMapOvr>
  <p:transition>
    <p:wipe dir="d"/>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sz="3600" dirty="0" smtClean="0"/>
              <a:t>PROGRAM GELİŞTİRME SÜRECİNİ ENGELLEYEN ETMENLER VE ÇÖZÜM ÖNERİLERİ</a:t>
            </a:r>
            <a:endParaRPr lang="tr-TR" sz="3600" dirty="0"/>
          </a:p>
        </p:txBody>
      </p:sp>
      <p:sp>
        <p:nvSpPr>
          <p:cNvPr id="3" name="2 İçerik Yer Tutucusu"/>
          <p:cNvSpPr>
            <a:spLocks noGrp="1"/>
          </p:cNvSpPr>
          <p:nvPr>
            <p:ph idx="1"/>
          </p:nvPr>
        </p:nvSpPr>
        <p:spPr/>
        <p:txBody>
          <a:bodyPr>
            <a:normAutofit lnSpcReduction="10000"/>
          </a:bodyPr>
          <a:lstStyle/>
          <a:p>
            <a:r>
              <a:rPr lang="tr-TR" b="1" u="sng" dirty="0" smtClean="0"/>
              <a:t>Yönetici</a:t>
            </a:r>
            <a:r>
              <a:rPr lang="tr-TR" dirty="0" smtClean="0"/>
              <a:t> </a:t>
            </a:r>
            <a:r>
              <a:rPr lang="tr-TR" b="1" dirty="0" smtClean="0"/>
              <a:t>Tutum ve Davranışlarına İlişkin engeller</a:t>
            </a:r>
          </a:p>
          <a:p>
            <a:endParaRPr lang="tr-TR" b="1" dirty="0" smtClean="0"/>
          </a:p>
          <a:p>
            <a:pPr>
              <a:buFont typeface="Wingdings" pitchFamily="2" charset="2"/>
              <a:buChar char="Ø"/>
            </a:pPr>
            <a:r>
              <a:rPr lang="tr-TR" dirty="0" smtClean="0"/>
              <a:t>Program geliştirme sürecine yönelik değişikliklerden okul personelini yeterince bilgilendirmeme,</a:t>
            </a:r>
          </a:p>
          <a:p>
            <a:pPr>
              <a:buFont typeface="Wingdings" pitchFamily="2" charset="2"/>
              <a:buChar char="Ø"/>
            </a:pPr>
            <a:r>
              <a:rPr lang="tr-TR" dirty="0" smtClean="0"/>
              <a:t>Sürece katılmayı öğretmenlerin sorumluluklarından biri olarak görmeme,</a:t>
            </a:r>
          </a:p>
          <a:p>
            <a:pPr>
              <a:buFont typeface="Wingdings" pitchFamily="2" charset="2"/>
              <a:buChar char="Ø"/>
            </a:pPr>
            <a:r>
              <a:rPr lang="tr-TR" dirty="0" smtClean="0"/>
              <a:t>Öğretmenlerin program geliştirme çalışmalarına katılmaları için yönlendirmeme,</a:t>
            </a:r>
          </a:p>
          <a:p>
            <a:pPr>
              <a:buFont typeface="Wingdings" pitchFamily="2" charset="2"/>
              <a:buChar char="Ø"/>
            </a:pPr>
            <a:r>
              <a:rPr lang="tr-TR" dirty="0" smtClean="0"/>
              <a:t>Öğretmenlerin seminer ve özel yayınları hazırlaması gereğine inanmama</a:t>
            </a:r>
          </a:p>
          <a:p>
            <a:pPr>
              <a:buNone/>
            </a:pPr>
            <a:endParaRPr lang="tr-TR" dirty="0" smtClean="0"/>
          </a:p>
          <a:p>
            <a:pPr>
              <a:buFont typeface="Wingdings" pitchFamily="2" charset="2"/>
              <a:buChar char="Ø"/>
            </a:pPr>
            <a:endParaRPr lang="tr-TR" dirty="0"/>
          </a:p>
        </p:txBody>
      </p:sp>
    </p:spTree>
  </p:cSld>
  <p:clrMapOvr>
    <a:masterClrMapping/>
  </p:clrMapOvr>
  <p:transition>
    <p:wipe dir="d"/>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sz="3600" dirty="0" smtClean="0"/>
              <a:t>PROGRAM GELİŞTİRME SÜRECİNİ ENGELLEYEN ETMENLER VE ÇÖZÜM ÖNERİLERİ</a:t>
            </a:r>
            <a:endParaRPr lang="tr-TR" sz="3600" dirty="0"/>
          </a:p>
        </p:txBody>
      </p:sp>
      <p:sp>
        <p:nvSpPr>
          <p:cNvPr id="3" name="2 İçerik Yer Tutucusu"/>
          <p:cNvSpPr>
            <a:spLocks noGrp="1"/>
          </p:cNvSpPr>
          <p:nvPr>
            <p:ph idx="1"/>
          </p:nvPr>
        </p:nvSpPr>
        <p:spPr/>
        <p:txBody>
          <a:bodyPr/>
          <a:lstStyle/>
          <a:p>
            <a:r>
              <a:rPr lang="tr-TR" b="1" u="sng" dirty="0" smtClean="0"/>
              <a:t>Öğretmen </a:t>
            </a:r>
            <a:r>
              <a:rPr lang="tr-TR" b="1" dirty="0" smtClean="0"/>
              <a:t>Tutum ve Davranışlarına İlişkin Engeller:</a:t>
            </a:r>
          </a:p>
          <a:p>
            <a:pPr>
              <a:buFont typeface="Wingdings" pitchFamily="2" charset="2"/>
              <a:buChar char="v"/>
            </a:pPr>
            <a:r>
              <a:rPr lang="tr-TR" dirty="0" smtClean="0"/>
              <a:t>Öğretmenler arasında değişmeye hazır olmama tutumu,</a:t>
            </a:r>
          </a:p>
          <a:p>
            <a:pPr>
              <a:buFont typeface="Wingdings" pitchFamily="2" charset="2"/>
              <a:buChar char="v"/>
            </a:pPr>
            <a:r>
              <a:rPr lang="tr-TR" dirty="0" smtClean="0"/>
              <a:t>Öğretmenlerin yaptığı çalışmalara güvenerek bir uzmanın katkısına gerek bulunmadığına inanmaları,</a:t>
            </a:r>
          </a:p>
          <a:p>
            <a:pPr>
              <a:buFont typeface="Wingdings" pitchFamily="2" charset="2"/>
              <a:buChar char="v"/>
            </a:pPr>
            <a:r>
              <a:rPr lang="tr-TR" dirty="0" smtClean="0"/>
              <a:t>Öğretmenlerin ders dışındaki program geliştirme çalışmalarının görevlerinin olmadığını düşünmeleri,</a:t>
            </a:r>
          </a:p>
          <a:p>
            <a:pPr>
              <a:buFont typeface="Wingdings" pitchFamily="2" charset="2"/>
              <a:buChar char="v"/>
            </a:pPr>
            <a:r>
              <a:rPr lang="tr-TR" dirty="0" smtClean="0"/>
              <a:t>Eğitim bilimlerinde son gelişmelerden habersiz olma.</a:t>
            </a:r>
          </a:p>
          <a:p>
            <a:pPr>
              <a:buNone/>
            </a:pPr>
            <a:endParaRPr lang="tr-TR" dirty="0" smtClean="0"/>
          </a:p>
          <a:p>
            <a:pPr>
              <a:buFont typeface="Wingdings" pitchFamily="2" charset="2"/>
              <a:buChar char="v"/>
            </a:pPr>
            <a:endParaRPr lang="tr-TR" dirty="0"/>
          </a:p>
        </p:txBody>
      </p:sp>
    </p:spTree>
  </p:cSld>
  <p:clrMapOvr>
    <a:masterClrMapping/>
  </p:clrMapOvr>
  <p:transition>
    <p:wipe dir="d"/>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600" dirty="0" smtClean="0"/>
              <a:t>Okul Düzeyinde Program Geliştirmede Karşılaşılan Güçlükler</a:t>
            </a:r>
            <a:endParaRPr lang="tr-TR" sz="3600" dirty="0"/>
          </a:p>
        </p:txBody>
      </p:sp>
      <p:sp>
        <p:nvSpPr>
          <p:cNvPr id="3" name="2 İçerik Yer Tutucusu"/>
          <p:cNvSpPr>
            <a:spLocks noGrp="1"/>
          </p:cNvSpPr>
          <p:nvPr>
            <p:ph idx="1"/>
          </p:nvPr>
        </p:nvSpPr>
        <p:spPr>
          <a:xfrm>
            <a:off x="457200" y="1785926"/>
            <a:ext cx="8229600" cy="4538674"/>
          </a:xfrm>
        </p:spPr>
        <p:txBody>
          <a:bodyPr>
            <a:normAutofit fontScale="85000" lnSpcReduction="20000"/>
          </a:bodyPr>
          <a:lstStyle/>
          <a:p>
            <a:pPr>
              <a:buFont typeface="Wingdings" pitchFamily="2" charset="2"/>
              <a:buChar char="Ø"/>
            </a:pPr>
            <a:r>
              <a:rPr lang="tr-TR" dirty="0" smtClean="0"/>
              <a:t>Ülkemizde eğitimde program geliştirme alanının pek fazla bilinmemesi,</a:t>
            </a:r>
          </a:p>
          <a:p>
            <a:pPr>
              <a:buFont typeface="Wingdings" pitchFamily="2" charset="2"/>
              <a:buChar char="Ø"/>
            </a:pPr>
            <a:r>
              <a:rPr lang="tr-TR" dirty="0" smtClean="0"/>
              <a:t>Okul düzeyinde program geliştirme hizmetlerinin tek bir uzman tarafından yürütülmesinin güç olması ve iş birliği içinde çalışmaların yapılmaması,</a:t>
            </a:r>
          </a:p>
          <a:p>
            <a:pPr>
              <a:buFont typeface="Wingdings" pitchFamily="2" charset="2"/>
              <a:buChar char="Ø"/>
            </a:pPr>
            <a:r>
              <a:rPr lang="tr-TR" dirty="0" smtClean="0"/>
              <a:t>Öğretmenlerin ders saatinin fazla olması sınavlar vb. nedenlerle iş birliği içinde program geliştirmeye katılması için özendirici önlemler alınmalıdır.</a:t>
            </a:r>
          </a:p>
          <a:p>
            <a:pPr>
              <a:buFont typeface="Wingdings" pitchFamily="2" charset="2"/>
              <a:buChar char="Ø"/>
            </a:pPr>
            <a:r>
              <a:rPr lang="tr-TR" dirty="0" smtClean="0"/>
              <a:t>Program geliştirme alanını çok iyi bilmeyen yöneticilerin çalışmalara ve çalışanlara yaklaşımı ürünlerin kalitesini etkilemektedir. Okul yöneticilerine program geliştirme hakkında yeterli bilgi verilmelidir.</a:t>
            </a:r>
          </a:p>
          <a:p>
            <a:pPr>
              <a:buFont typeface="Wingdings" pitchFamily="2" charset="2"/>
              <a:buChar char="Ø"/>
            </a:pPr>
            <a:r>
              <a:rPr lang="tr-TR" dirty="0" smtClean="0"/>
              <a:t>Öğrenci sayısının fazlalığı öğrencilerin hazır bulunuşluk düzeylerini ve problemin ihtiyaç analizinin yapılmasını engellemektedir.</a:t>
            </a:r>
            <a:endParaRPr lang="tr-TR" dirty="0"/>
          </a:p>
        </p:txBody>
      </p:sp>
    </p:spTree>
  </p:cSld>
  <p:clrMapOvr>
    <a:masterClrMapping/>
  </p:clrMapOvr>
  <p:transition>
    <p:wipe dir="d"/>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600" dirty="0" smtClean="0"/>
              <a:t>Okul Düzeyinde Program Geliştirmede Karşılaşılan Güçlükler</a:t>
            </a:r>
            <a:endParaRPr lang="tr-TR" sz="3600" dirty="0"/>
          </a:p>
        </p:txBody>
      </p:sp>
      <p:sp>
        <p:nvSpPr>
          <p:cNvPr id="3" name="2 İçerik Yer Tutucusu"/>
          <p:cNvSpPr>
            <a:spLocks noGrp="1"/>
          </p:cNvSpPr>
          <p:nvPr>
            <p:ph idx="1"/>
          </p:nvPr>
        </p:nvSpPr>
        <p:spPr>
          <a:xfrm>
            <a:off x="457200" y="1785926"/>
            <a:ext cx="7972452" cy="4643470"/>
          </a:xfrm>
        </p:spPr>
        <p:txBody>
          <a:bodyPr>
            <a:normAutofit fontScale="85000" lnSpcReduction="10000"/>
          </a:bodyPr>
          <a:lstStyle/>
          <a:p>
            <a:r>
              <a:rPr lang="tr-TR" dirty="0" smtClean="0"/>
              <a:t>Program geliştirmeye uygun hazırlanan bir plan için önemli olan uygulanıp değerlendirilmesidir. Bu nedenle uygulamalar zümre başkanları tarafından incelenmeli ve denetimi yapılmalıdır.</a:t>
            </a:r>
          </a:p>
          <a:p>
            <a:r>
              <a:rPr lang="tr-TR" dirty="0" smtClean="0"/>
              <a:t>Her ders için her düzeyde ve her sene hazırlanan programlarının, her okulda arşivleme işlemlerinin bilgisayar ortamında yapılmasında yarar görülmektedir.</a:t>
            </a:r>
          </a:p>
          <a:p>
            <a:r>
              <a:rPr lang="tr-TR" dirty="0" smtClean="0"/>
              <a:t>Milli eğitim politikalarındaki istikrarsızlık program geliştirme çalışmalarını olumsuz yönde etkilemektedir. Her okulda en az bir program geliştirme uzmanının bulunmasını sağlayacak yasal düzenlemelere gidilmelidir.</a:t>
            </a:r>
          </a:p>
          <a:p>
            <a:r>
              <a:rPr lang="tr-TR" dirty="0" smtClean="0"/>
              <a:t>Okullarda program geliştirme uzmanlarının göreve alınması, maddi kaynakların sağlanması, araç-gereç alımı ve personel tahsisi için yeterli yatırımın yapılması gereklidir.</a:t>
            </a:r>
          </a:p>
          <a:p>
            <a:endParaRPr lang="tr-TR" dirty="0" smtClean="0"/>
          </a:p>
          <a:p>
            <a:endParaRPr lang="tr-TR" dirty="0"/>
          </a:p>
        </p:txBody>
      </p:sp>
    </p:spTree>
  </p:cSld>
  <p:clrMapOvr>
    <a:masterClrMapping/>
  </p:clrMapOvr>
  <p:transition>
    <p:wipe dir="d"/>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57158" y="704088"/>
            <a:ext cx="8572560" cy="1510466"/>
          </a:xfrm>
        </p:spPr>
        <p:txBody>
          <a:bodyPr>
            <a:normAutofit fontScale="90000"/>
          </a:bodyPr>
          <a:lstStyle/>
          <a:p>
            <a:r>
              <a:rPr lang="tr-TR" sz="2400" dirty="0" smtClean="0"/>
              <a:t/>
            </a:r>
            <a:br>
              <a:rPr lang="tr-TR" sz="2400" dirty="0" smtClean="0"/>
            </a:br>
            <a:r>
              <a:rPr lang="tr-TR" sz="2400" b="1" dirty="0" smtClean="0">
                <a:solidFill>
                  <a:srgbClr val="FF0000"/>
                </a:solidFill>
              </a:rPr>
              <a:t>KPSS 2009</a:t>
            </a:r>
            <a:r>
              <a:rPr lang="tr-TR" sz="2400" dirty="0" smtClean="0"/>
              <a:t/>
            </a:r>
            <a:br>
              <a:rPr lang="tr-TR" sz="2400" dirty="0" smtClean="0"/>
            </a:br>
            <a:r>
              <a:rPr lang="tr-TR" sz="2700" dirty="0" smtClean="0"/>
              <a:t>Bir öğretim programının geliştirilmesi, pilot uygulamasının yapılmasından sonra elde edilen verilerle programın yeniden biçimlendirilmesi ve uygulanmaya başlanması süreçlerini içerir.</a:t>
            </a:r>
            <a:endParaRPr lang="tr-TR" sz="2700" dirty="0"/>
          </a:p>
        </p:txBody>
      </p:sp>
      <p:sp>
        <p:nvSpPr>
          <p:cNvPr id="3" name="2 İçerik Yer Tutucusu"/>
          <p:cNvSpPr>
            <a:spLocks noGrp="1"/>
          </p:cNvSpPr>
          <p:nvPr>
            <p:ph idx="1"/>
          </p:nvPr>
        </p:nvSpPr>
        <p:spPr>
          <a:xfrm>
            <a:off x="214282" y="2500306"/>
            <a:ext cx="8572560" cy="4143404"/>
          </a:xfrm>
        </p:spPr>
        <p:txBody>
          <a:bodyPr>
            <a:normAutofit/>
          </a:bodyPr>
          <a:lstStyle/>
          <a:p>
            <a:pPr>
              <a:buNone/>
            </a:pPr>
            <a:r>
              <a:rPr lang="tr-TR" sz="2000" b="1" dirty="0" smtClean="0"/>
              <a:t>Programın  pilot uygulamasından elde edilecek verilerin programın geliştirilmesinde işe yarar olabilmesi için,</a:t>
            </a:r>
          </a:p>
          <a:p>
            <a:pPr>
              <a:buNone/>
            </a:pPr>
            <a:r>
              <a:rPr lang="tr-TR" sz="2000" dirty="0" smtClean="0"/>
              <a:t> I.    hazırbulunuşluk düzeyi uygun öğrenciler</a:t>
            </a:r>
          </a:p>
          <a:p>
            <a:pPr marL="457200" indent="-457200">
              <a:buNone/>
            </a:pPr>
            <a:r>
              <a:rPr lang="tr-TR" sz="2000" dirty="0" smtClean="0"/>
              <a:t> II.   donanımlı ve başarılı öğretmenler</a:t>
            </a:r>
          </a:p>
          <a:p>
            <a:pPr marL="457200" indent="-457200">
              <a:buNone/>
            </a:pPr>
            <a:r>
              <a:rPr lang="tr-TR" sz="2000" dirty="0" smtClean="0"/>
              <a:t> III.  programdaki bilgileri içeren öğrenci ve öğretmen kitapları</a:t>
            </a:r>
          </a:p>
          <a:p>
            <a:pPr>
              <a:buNone/>
            </a:pPr>
            <a:r>
              <a:rPr lang="tr-TR" sz="2000" dirty="0" smtClean="0"/>
              <a:t> IV.  programa uygun öğrenme ortamları</a:t>
            </a:r>
          </a:p>
          <a:p>
            <a:pPr>
              <a:buNone/>
            </a:pPr>
            <a:r>
              <a:rPr lang="tr-TR" sz="2000" dirty="0" smtClean="0"/>
              <a:t> V.   öğrenme istasyonları ve sınıf dışı etkinlik olanakları</a:t>
            </a:r>
          </a:p>
          <a:p>
            <a:pPr>
              <a:buNone/>
            </a:pPr>
            <a:r>
              <a:rPr lang="tr-TR" sz="2000" dirty="0" smtClean="0"/>
              <a:t> VI.  Bilgisayar, internet bağlantısı  ve gerekli yazılımlar</a:t>
            </a:r>
          </a:p>
          <a:p>
            <a:pPr>
              <a:buNone/>
            </a:pPr>
            <a:r>
              <a:rPr lang="tr-TR" sz="2000" b="1" dirty="0" smtClean="0"/>
              <a:t>Öğelerinden hangileri mutlaka gereklidir?</a:t>
            </a:r>
          </a:p>
          <a:p>
            <a:pPr>
              <a:buNone/>
            </a:pPr>
            <a:r>
              <a:rPr lang="tr-TR" sz="2000" b="1" dirty="0" smtClean="0"/>
              <a:t>A) I, II ve IV                   B)I, III ve V                    C)I, IV ve VI</a:t>
            </a:r>
          </a:p>
          <a:p>
            <a:pPr>
              <a:buNone/>
            </a:pPr>
            <a:r>
              <a:rPr lang="tr-TR" sz="2000" b="1" dirty="0" smtClean="0"/>
              <a:t>D)II, IV ve V                   E) III, IV ve VI       </a:t>
            </a:r>
            <a:endParaRPr lang="tr-TR" sz="2000" b="1" dirty="0"/>
          </a:p>
        </p:txBody>
      </p:sp>
      <p:sp>
        <p:nvSpPr>
          <p:cNvPr id="4" name="3 Halka"/>
          <p:cNvSpPr/>
          <p:nvPr/>
        </p:nvSpPr>
        <p:spPr>
          <a:xfrm>
            <a:off x="179512" y="5733256"/>
            <a:ext cx="504056" cy="432048"/>
          </a:xfrm>
          <a:prstGeom prst="don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schemeClr val="tx1"/>
              </a:solidFill>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style.rotation</p:attrName>
                                        </p:attrNameLst>
                                      </p:cBhvr>
                                      <p:tavLst>
                                        <p:tav tm="0">
                                          <p:val>
                                            <p:fltVal val="720"/>
                                          </p:val>
                                        </p:tav>
                                        <p:tav tm="100000">
                                          <p:val>
                                            <p:fltVal val="0"/>
                                          </p:val>
                                        </p:tav>
                                      </p:tavLst>
                                    </p:anim>
                                    <p:anim calcmode="lin" valueType="num">
                                      <p:cBhvr>
                                        <p:cTn id="9" dur="2000" fill="hold"/>
                                        <p:tgtEl>
                                          <p:spTgt spid="4"/>
                                        </p:tgtEl>
                                        <p:attrNameLst>
                                          <p:attrName>ppt_h</p:attrName>
                                        </p:attrNameLst>
                                      </p:cBhvr>
                                      <p:tavLst>
                                        <p:tav tm="0">
                                          <p:val>
                                            <p:fltVal val="0"/>
                                          </p:val>
                                        </p:tav>
                                        <p:tav tm="100000">
                                          <p:val>
                                            <p:strVal val="#ppt_h"/>
                                          </p:val>
                                        </p:tav>
                                      </p:tavLst>
                                    </p:anim>
                                    <p:anim calcmode="lin" valueType="num">
                                      <p:cBhvr>
                                        <p:cTn id="10" dur="2000" fill="hold"/>
                                        <p:tgtEl>
                                          <p:spTgt spid="4"/>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404664"/>
            <a:ext cx="8229600" cy="1143000"/>
          </a:xfrm>
        </p:spPr>
        <p:txBody>
          <a:bodyPr>
            <a:normAutofit/>
          </a:bodyPr>
          <a:lstStyle/>
          <a:p>
            <a:r>
              <a:rPr lang="tr-TR" sz="2400" dirty="0" smtClean="0"/>
              <a:t>Program geliştirme uzmanı ve öğretmeninin program geliştirme sürecinde görev ve sorumlulukları vardır.</a:t>
            </a:r>
            <a:endParaRPr lang="tr-TR" sz="2400" dirty="0"/>
          </a:p>
        </p:txBody>
      </p:sp>
      <p:sp>
        <p:nvSpPr>
          <p:cNvPr id="3" name="2 İçerik Yer Tutucusu"/>
          <p:cNvSpPr>
            <a:spLocks noGrp="1"/>
          </p:cNvSpPr>
          <p:nvPr>
            <p:ph idx="1"/>
          </p:nvPr>
        </p:nvSpPr>
        <p:spPr>
          <a:xfrm>
            <a:off x="457200" y="1556792"/>
            <a:ext cx="8229600" cy="4824536"/>
          </a:xfrm>
        </p:spPr>
        <p:txBody>
          <a:bodyPr>
            <a:normAutofit/>
          </a:bodyPr>
          <a:lstStyle/>
          <a:p>
            <a:pPr>
              <a:buNone/>
            </a:pPr>
            <a:r>
              <a:rPr lang="tr-TR" dirty="0" smtClean="0">
                <a:solidFill>
                  <a:srgbClr val="FF0000"/>
                </a:solidFill>
              </a:rPr>
              <a:t>	</a:t>
            </a:r>
            <a:r>
              <a:rPr lang="tr-TR" sz="2200" dirty="0" smtClean="0">
                <a:solidFill>
                  <a:srgbClr val="FF0000"/>
                </a:solidFill>
              </a:rPr>
              <a:t>Aşağıdakilerden hangisi ya da hangileri </a:t>
            </a:r>
            <a:r>
              <a:rPr lang="tr-TR" sz="2200" b="1" i="1" u="sng" dirty="0" smtClean="0">
                <a:solidFill>
                  <a:srgbClr val="FF0000"/>
                </a:solidFill>
              </a:rPr>
              <a:t>program</a:t>
            </a:r>
          </a:p>
          <a:p>
            <a:pPr>
              <a:buNone/>
            </a:pPr>
            <a:r>
              <a:rPr lang="tr-TR" sz="2200" b="1" i="1" u="sng" dirty="0" smtClean="0">
                <a:solidFill>
                  <a:srgbClr val="FF0000"/>
                </a:solidFill>
              </a:rPr>
              <a:t>geliştirme uzmanının </a:t>
            </a:r>
            <a:r>
              <a:rPr lang="tr-TR" sz="2200" dirty="0" smtClean="0">
                <a:solidFill>
                  <a:srgbClr val="FF0000"/>
                </a:solidFill>
              </a:rPr>
              <a:t>okul düzeyindeki görev ve</a:t>
            </a:r>
          </a:p>
          <a:p>
            <a:pPr>
              <a:buNone/>
            </a:pPr>
            <a:r>
              <a:rPr lang="tr-TR" sz="2200" dirty="0" smtClean="0">
                <a:solidFill>
                  <a:srgbClr val="FF0000"/>
                </a:solidFill>
              </a:rPr>
              <a:t>sorumluluklarındandır?</a:t>
            </a:r>
          </a:p>
          <a:p>
            <a:pPr>
              <a:buNone/>
            </a:pPr>
            <a:r>
              <a:rPr lang="tr-TR" sz="2200" dirty="0" smtClean="0"/>
              <a:t>I. Program geliştirme sürecinin başında ihtiyaç analizi yapma.</a:t>
            </a:r>
          </a:p>
          <a:p>
            <a:pPr>
              <a:buNone/>
            </a:pPr>
            <a:r>
              <a:rPr lang="tr-TR" sz="2200" dirty="0" smtClean="0"/>
              <a:t>II. Okulların program geliştirmeye yönelik görüş ve düşüncelerini toplamaya ilişkin öneri geliştirme.</a:t>
            </a:r>
          </a:p>
          <a:p>
            <a:pPr>
              <a:buNone/>
            </a:pPr>
            <a:r>
              <a:rPr lang="tr-TR" sz="2200" dirty="0" smtClean="0"/>
              <a:t>III. Zümre başkanları ve öğretmenlerle iş birliği içinde gruplar oluşturma.</a:t>
            </a:r>
          </a:p>
          <a:p>
            <a:pPr>
              <a:buNone/>
            </a:pPr>
            <a:r>
              <a:rPr lang="tr-TR" sz="2200" dirty="0" smtClean="0"/>
              <a:t>IV. Merkez örgütle okullar arasındaki haberleşme kanallarını sürekli açık bulundurma.</a:t>
            </a:r>
          </a:p>
          <a:p>
            <a:pPr>
              <a:buNone/>
            </a:pPr>
            <a:r>
              <a:rPr lang="tr-TR" sz="2200" dirty="0" smtClean="0"/>
              <a:t>A) Yalnız I                 B) I ve III                       C) II, III ve IV</a:t>
            </a:r>
          </a:p>
          <a:p>
            <a:pPr>
              <a:buNone/>
            </a:pPr>
            <a:r>
              <a:rPr lang="tr-TR" sz="2200" dirty="0" smtClean="0"/>
              <a:t>D) III ve IV                E) II ve III</a:t>
            </a:r>
          </a:p>
        </p:txBody>
      </p:sp>
      <p:sp>
        <p:nvSpPr>
          <p:cNvPr id="4" name="3 Halka"/>
          <p:cNvSpPr/>
          <p:nvPr/>
        </p:nvSpPr>
        <p:spPr>
          <a:xfrm>
            <a:off x="2771800" y="5445224"/>
            <a:ext cx="504056" cy="432048"/>
          </a:xfrm>
          <a:prstGeom prst="don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schemeClr val="tx1"/>
              </a:solidFill>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style.rotation</p:attrName>
                                        </p:attrNameLst>
                                      </p:cBhvr>
                                      <p:tavLst>
                                        <p:tav tm="0">
                                          <p:val>
                                            <p:fltVal val="720"/>
                                          </p:val>
                                        </p:tav>
                                        <p:tav tm="100000">
                                          <p:val>
                                            <p:fltVal val="0"/>
                                          </p:val>
                                        </p:tav>
                                      </p:tavLst>
                                    </p:anim>
                                    <p:anim calcmode="lin" valueType="num">
                                      <p:cBhvr>
                                        <p:cTn id="9" dur="2000" fill="hold"/>
                                        <p:tgtEl>
                                          <p:spTgt spid="4"/>
                                        </p:tgtEl>
                                        <p:attrNameLst>
                                          <p:attrName>ppt_h</p:attrName>
                                        </p:attrNameLst>
                                      </p:cBhvr>
                                      <p:tavLst>
                                        <p:tav tm="0">
                                          <p:val>
                                            <p:fltVal val="0"/>
                                          </p:val>
                                        </p:tav>
                                        <p:tav tm="100000">
                                          <p:val>
                                            <p:strVal val="#ppt_h"/>
                                          </p:val>
                                        </p:tav>
                                      </p:tavLst>
                                    </p:anim>
                                    <p:anim calcmode="lin" valueType="num">
                                      <p:cBhvr>
                                        <p:cTn id="10" dur="2000" fill="hold"/>
                                        <p:tgtEl>
                                          <p:spTgt spid="4"/>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tr-TR" sz="2800" dirty="0" smtClean="0">
                <a:solidFill>
                  <a:srgbClr val="FF0000"/>
                </a:solidFill>
              </a:rPr>
              <a:t>Aşağıda verilen programın denenmesinde izlenecek sıradaki hata hangi öncüllerin yer değiştirmesiyle giderilir?</a:t>
            </a:r>
            <a:endParaRPr lang="tr-TR" sz="2800" dirty="0">
              <a:solidFill>
                <a:srgbClr val="FF0000"/>
              </a:solidFill>
            </a:endParaRPr>
          </a:p>
        </p:txBody>
      </p:sp>
      <p:sp>
        <p:nvSpPr>
          <p:cNvPr id="3" name="2 İçerik Yer Tutucusu"/>
          <p:cNvSpPr>
            <a:spLocks noGrp="1"/>
          </p:cNvSpPr>
          <p:nvPr>
            <p:ph idx="1"/>
          </p:nvPr>
        </p:nvSpPr>
        <p:spPr/>
        <p:txBody>
          <a:bodyPr>
            <a:normAutofit lnSpcReduction="10000"/>
          </a:bodyPr>
          <a:lstStyle/>
          <a:p>
            <a:pPr marL="571500" indent="-571500">
              <a:buFont typeface="+mj-lt"/>
              <a:buAutoNum type="romanUcPeriod"/>
            </a:pPr>
            <a:r>
              <a:rPr lang="tr-TR" sz="2200" dirty="0" smtClean="0"/>
              <a:t>Uygulamanın Planlanması</a:t>
            </a:r>
          </a:p>
          <a:p>
            <a:pPr marL="571500" indent="-571500">
              <a:buFont typeface="+mj-lt"/>
              <a:buAutoNum type="romanUcPeriod"/>
            </a:pPr>
            <a:r>
              <a:rPr lang="tr-TR" sz="2200" dirty="0" smtClean="0"/>
              <a:t>Okul Yöneticisi ve Öğretmenlere Programın Tanıtılması</a:t>
            </a:r>
          </a:p>
          <a:p>
            <a:pPr marL="571500" indent="-571500">
              <a:buFont typeface="+mj-lt"/>
              <a:buAutoNum type="romanUcPeriod"/>
            </a:pPr>
            <a:r>
              <a:rPr lang="tr-TR" sz="2200" dirty="0" smtClean="0"/>
              <a:t>Okul Yönetici ve Öğretmenlerin Seçilmesi</a:t>
            </a:r>
          </a:p>
          <a:p>
            <a:pPr marL="571500" indent="-571500">
              <a:buFont typeface="+mj-lt"/>
              <a:buAutoNum type="romanUcPeriod"/>
            </a:pPr>
            <a:r>
              <a:rPr lang="tr-TR" sz="2200" dirty="0" smtClean="0"/>
              <a:t>Deneme Yapılacak Okulların ve Sınıfların Seçilmesi</a:t>
            </a:r>
          </a:p>
          <a:p>
            <a:pPr marL="571500" indent="-571500">
              <a:buFont typeface="+mj-lt"/>
              <a:buAutoNum type="romanUcPeriod"/>
            </a:pPr>
            <a:r>
              <a:rPr lang="tr-TR" sz="2200" dirty="0" smtClean="0"/>
              <a:t>Programın ve Materyallerin Uygulanması</a:t>
            </a:r>
          </a:p>
          <a:p>
            <a:pPr marL="571500" indent="-571500">
              <a:buFont typeface="+mj-lt"/>
              <a:buAutoNum type="romanUcPeriod"/>
            </a:pPr>
            <a:r>
              <a:rPr lang="tr-TR" sz="2200" dirty="0" smtClean="0"/>
              <a:t>Programın ve Materyallerin Değerlendirilmesi</a:t>
            </a:r>
          </a:p>
          <a:p>
            <a:pPr marL="457200" indent="-457200">
              <a:buAutoNum type="alphaUcParenR"/>
            </a:pPr>
            <a:r>
              <a:rPr lang="tr-TR" sz="2200" dirty="0" smtClean="0"/>
              <a:t>I ve III</a:t>
            </a:r>
          </a:p>
          <a:p>
            <a:pPr marL="457200" indent="-457200">
              <a:buAutoNum type="alphaUcParenR"/>
            </a:pPr>
            <a:r>
              <a:rPr lang="tr-TR" sz="2200" dirty="0" smtClean="0"/>
              <a:t>II ve VI</a:t>
            </a:r>
          </a:p>
          <a:p>
            <a:pPr marL="457200" indent="-457200">
              <a:buAutoNum type="alphaUcParenR"/>
            </a:pPr>
            <a:r>
              <a:rPr lang="tr-TR" sz="2200" dirty="0" smtClean="0"/>
              <a:t>IV ve V</a:t>
            </a:r>
          </a:p>
          <a:p>
            <a:pPr marL="457200" indent="-457200">
              <a:buAutoNum type="alphaUcParenR"/>
            </a:pPr>
            <a:r>
              <a:rPr lang="tr-TR" sz="2200" dirty="0" smtClean="0"/>
              <a:t>II ve V</a:t>
            </a:r>
          </a:p>
          <a:p>
            <a:pPr marL="457200" indent="-457200">
              <a:buAutoNum type="alphaUcParenR"/>
            </a:pPr>
            <a:r>
              <a:rPr lang="tr-TR" sz="2200" dirty="0" smtClean="0"/>
              <a:t>II ve IV</a:t>
            </a:r>
          </a:p>
          <a:p>
            <a:pPr>
              <a:buNone/>
            </a:pPr>
            <a:endParaRPr lang="tr-TR" sz="2200" dirty="0" smtClean="0"/>
          </a:p>
          <a:p>
            <a:endParaRPr lang="tr-TR" sz="2200" dirty="0" smtClean="0"/>
          </a:p>
          <a:p>
            <a:endParaRPr lang="tr-TR" sz="2200" dirty="0"/>
          </a:p>
        </p:txBody>
      </p:sp>
      <p:sp>
        <p:nvSpPr>
          <p:cNvPr id="4" name="3 Halka"/>
          <p:cNvSpPr/>
          <p:nvPr/>
        </p:nvSpPr>
        <p:spPr>
          <a:xfrm>
            <a:off x="395536" y="5589240"/>
            <a:ext cx="504056" cy="432048"/>
          </a:xfrm>
          <a:prstGeom prst="don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schemeClr val="tx1"/>
              </a:solidFill>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style.rotation</p:attrName>
                                        </p:attrNameLst>
                                      </p:cBhvr>
                                      <p:tavLst>
                                        <p:tav tm="0">
                                          <p:val>
                                            <p:fltVal val="720"/>
                                          </p:val>
                                        </p:tav>
                                        <p:tav tm="100000">
                                          <p:val>
                                            <p:fltVal val="0"/>
                                          </p:val>
                                        </p:tav>
                                      </p:tavLst>
                                    </p:anim>
                                    <p:anim calcmode="lin" valueType="num">
                                      <p:cBhvr>
                                        <p:cTn id="9" dur="2000" fill="hold"/>
                                        <p:tgtEl>
                                          <p:spTgt spid="4"/>
                                        </p:tgtEl>
                                        <p:attrNameLst>
                                          <p:attrName>ppt_h</p:attrName>
                                        </p:attrNameLst>
                                      </p:cBhvr>
                                      <p:tavLst>
                                        <p:tav tm="0">
                                          <p:val>
                                            <p:fltVal val="0"/>
                                          </p:val>
                                        </p:tav>
                                        <p:tav tm="100000">
                                          <p:val>
                                            <p:strVal val="#ppt_h"/>
                                          </p:val>
                                        </p:tav>
                                      </p:tavLst>
                                    </p:anim>
                                    <p:anim calcmode="lin" valueType="num">
                                      <p:cBhvr>
                                        <p:cTn id="10" dur="2000" fill="hold"/>
                                        <p:tgtEl>
                                          <p:spTgt spid="4"/>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71480"/>
            <a:ext cx="8229600" cy="1071570"/>
          </a:xfrm>
        </p:spPr>
        <p:txBody>
          <a:bodyPr/>
          <a:lstStyle/>
          <a:p>
            <a:pPr algn="ctr"/>
            <a:r>
              <a:rPr lang="tr-TR" sz="4800" dirty="0" smtClean="0"/>
              <a:t>PROGRAMLARIN DENENMESİ</a:t>
            </a:r>
            <a:endParaRPr lang="tr-TR" dirty="0"/>
          </a:p>
        </p:txBody>
      </p:sp>
      <p:sp>
        <p:nvSpPr>
          <p:cNvPr id="3" name="2 İçerik Yer Tutucusu"/>
          <p:cNvSpPr>
            <a:spLocks noGrp="1"/>
          </p:cNvSpPr>
          <p:nvPr>
            <p:ph idx="1"/>
          </p:nvPr>
        </p:nvSpPr>
        <p:spPr>
          <a:xfrm>
            <a:off x="467544" y="2204864"/>
            <a:ext cx="8229600" cy="4389120"/>
          </a:xfrm>
        </p:spPr>
        <p:txBody>
          <a:bodyPr/>
          <a:lstStyle/>
          <a:p>
            <a:r>
              <a:rPr lang="tr-TR" sz="2800" dirty="0" smtClean="0"/>
              <a:t>Hedef, içerik, eğitim durumları ve değerlendirme aşamalarına uygun olarak geliştirilen programın denenmesinde izlenecek sıra şöyledir:</a:t>
            </a:r>
          </a:p>
          <a:p>
            <a:endParaRPr lang="tr-TR" dirty="0"/>
          </a:p>
        </p:txBody>
      </p:sp>
    </p:spTree>
  </p:cSld>
  <p:clrMapOvr>
    <a:masterClrMapping/>
  </p:clrMapOvr>
  <p:transition>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14282" y="785794"/>
            <a:ext cx="8715436" cy="6072206"/>
          </a:xfrm>
        </p:spPr>
        <p:txBody>
          <a:bodyPr/>
          <a:lstStyle/>
          <a:p>
            <a:pPr>
              <a:buNone/>
            </a:pPr>
            <a:r>
              <a:rPr lang="tr-TR" dirty="0" smtClean="0"/>
              <a:t>Programın denenmesinde izlenecek sıra:</a:t>
            </a:r>
            <a:endParaRPr lang="tr-TR" dirty="0"/>
          </a:p>
        </p:txBody>
      </p:sp>
      <p:cxnSp>
        <p:nvCxnSpPr>
          <p:cNvPr id="5" name="4 Düz Ok Bağlayıcısı"/>
          <p:cNvCxnSpPr/>
          <p:nvPr/>
        </p:nvCxnSpPr>
        <p:spPr>
          <a:xfrm rot="5400000">
            <a:off x="-1964180" y="3750074"/>
            <a:ext cx="5072098" cy="7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8 Düz Ok Bağlayıcısı"/>
          <p:cNvCxnSpPr/>
          <p:nvPr/>
        </p:nvCxnSpPr>
        <p:spPr>
          <a:xfrm>
            <a:off x="571472" y="1785926"/>
            <a:ext cx="421484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9 Düz Ok Bağlayıcısı"/>
          <p:cNvCxnSpPr/>
          <p:nvPr/>
        </p:nvCxnSpPr>
        <p:spPr>
          <a:xfrm>
            <a:off x="571472" y="2643182"/>
            <a:ext cx="421484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10 Düz Ok Bağlayıcısı"/>
          <p:cNvCxnSpPr/>
          <p:nvPr/>
        </p:nvCxnSpPr>
        <p:spPr>
          <a:xfrm>
            <a:off x="571472" y="3500438"/>
            <a:ext cx="421484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11 Düz Ok Bağlayıcısı"/>
          <p:cNvCxnSpPr/>
          <p:nvPr/>
        </p:nvCxnSpPr>
        <p:spPr>
          <a:xfrm>
            <a:off x="571472" y="4357694"/>
            <a:ext cx="421484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12 Düz Ok Bağlayıcısı"/>
          <p:cNvCxnSpPr/>
          <p:nvPr/>
        </p:nvCxnSpPr>
        <p:spPr>
          <a:xfrm>
            <a:off x="571472" y="5214950"/>
            <a:ext cx="421484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13 Düz Ok Bağlayıcısı"/>
          <p:cNvCxnSpPr/>
          <p:nvPr/>
        </p:nvCxnSpPr>
        <p:spPr>
          <a:xfrm>
            <a:off x="571472" y="6072206"/>
            <a:ext cx="421484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14 Dikdörtgen"/>
          <p:cNvSpPr/>
          <p:nvPr/>
        </p:nvSpPr>
        <p:spPr>
          <a:xfrm>
            <a:off x="4857752" y="1500174"/>
            <a:ext cx="3786214" cy="5715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Uygulamanın Planlanması</a:t>
            </a:r>
            <a:endParaRPr lang="tr-TR" dirty="0"/>
          </a:p>
        </p:txBody>
      </p:sp>
      <p:sp>
        <p:nvSpPr>
          <p:cNvPr id="16" name="15 Dikdörtgen"/>
          <p:cNvSpPr/>
          <p:nvPr/>
        </p:nvSpPr>
        <p:spPr>
          <a:xfrm>
            <a:off x="4857752" y="3214686"/>
            <a:ext cx="3786214" cy="64294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Okul Yönetici ve Öğretmenlerin Seçilmesi</a:t>
            </a:r>
            <a:endParaRPr lang="tr-TR" dirty="0"/>
          </a:p>
        </p:txBody>
      </p:sp>
      <p:sp>
        <p:nvSpPr>
          <p:cNvPr id="17" name="16 Dikdörtgen"/>
          <p:cNvSpPr/>
          <p:nvPr/>
        </p:nvSpPr>
        <p:spPr>
          <a:xfrm>
            <a:off x="4857752" y="4929198"/>
            <a:ext cx="3786214" cy="64294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Programın ve Materyallerin Uygulanması</a:t>
            </a:r>
            <a:endParaRPr lang="tr-TR" dirty="0"/>
          </a:p>
        </p:txBody>
      </p:sp>
      <p:sp>
        <p:nvSpPr>
          <p:cNvPr id="18" name="17 Dikdörtgen"/>
          <p:cNvSpPr/>
          <p:nvPr/>
        </p:nvSpPr>
        <p:spPr>
          <a:xfrm>
            <a:off x="4857752" y="4143380"/>
            <a:ext cx="3786214" cy="5715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Okul Yöneticisi ve Öğretmenlere Programın Tanıtılması</a:t>
            </a:r>
            <a:endParaRPr lang="tr-TR" dirty="0"/>
          </a:p>
        </p:txBody>
      </p:sp>
      <p:sp>
        <p:nvSpPr>
          <p:cNvPr id="19" name="18 Dikdörtgen"/>
          <p:cNvSpPr/>
          <p:nvPr/>
        </p:nvSpPr>
        <p:spPr>
          <a:xfrm>
            <a:off x="4860032" y="5877272"/>
            <a:ext cx="3786214" cy="5715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Programın ve Materyallerin Değerlendirilmesi</a:t>
            </a:r>
            <a:endParaRPr lang="tr-TR" dirty="0"/>
          </a:p>
        </p:txBody>
      </p:sp>
      <p:sp>
        <p:nvSpPr>
          <p:cNvPr id="20" name="19 Dikdörtgen"/>
          <p:cNvSpPr/>
          <p:nvPr/>
        </p:nvSpPr>
        <p:spPr>
          <a:xfrm>
            <a:off x="4857752" y="2285992"/>
            <a:ext cx="3786214" cy="7143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Deneme Yapılacak Okulların ve Sınıfların Seçilmesi</a:t>
            </a:r>
            <a:endParaRPr lang="tr-TR" dirty="0"/>
          </a:p>
        </p:txBody>
      </p:sp>
      <p:sp>
        <p:nvSpPr>
          <p:cNvPr id="24" name="23 Dikdörtgen"/>
          <p:cNvSpPr/>
          <p:nvPr/>
        </p:nvSpPr>
        <p:spPr>
          <a:xfrm>
            <a:off x="500034" y="6286520"/>
            <a:ext cx="2928958" cy="57148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bg1"/>
                </a:solidFill>
              </a:rPr>
              <a:t>PROGRAMIN DENENMESİ</a:t>
            </a:r>
            <a:endParaRPr lang="tr-TR" dirty="0">
              <a:solidFill>
                <a:schemeClr val="bg1"/>
              </a:solidFill>
            </a:endParaRPr>
          </a:p>
        </p:txBody>
      </p:sp>
      <p:sp>
        <p:nvSpPr>
          <p:cNvPr id="27" name="26 Metin kutusu"/>
          <p:cNvSpPr txBox="1"/>
          <p:nvPr/>
        </p:nvSpPr>
        <p:spPr>
          <a:xfrm>
            <a:off x="714348" y="1285860"/>
            <a:ext cx="500066" cy="646331"/>
          </a:xfrm>
          <a:prstGeom prst="rect">
            <a:avLst/>
          </a:prstGeom>
          <a:noFill/>
        </p:spPr>
        <p:txBody>
          <a:bodyPr wrap="square" rtlCol="0">
            <a:spAutoFit/>
          </a:bodyPr>
          <a:lstStyle/>
          <a:p>
            <a:pPr algn="ctr"/>
            <a:r>
              <a:rPr lang="tr-TR" sz="3600" dirty="0" smtClean="0"/>
              <a:t>1</a:t>
            </a:r>
            <a:endParaRPr lang="tr-TR" sz="3600" dirty="0"/>
          </a:p>
        </p:txBody>
      </p:sp>
      <p:sp>
        <p:nvSpPr>
          <p:cNvPr id="33" name="32 Metin kutusu"/>
          <p:cNvSpPr txBox="1"/>
          <p:nvPr/>
        </p:nvSpPr>
        <p:spPr>
          <a:xfrm>
            <a:off x="714348" y="2071678"/>
            <a:ext cx="500066" cy="646331"/>
          </a:xfrm>
          <a:prstGeom prst="rect">
            <a:avLst/>
          </a:prstGeom>
          <a:noFill/>
        </p:spPr>
        <p:txBody>
          <a:bodyPr wrap="square" rtlCol="0">
            <a:spAutoFit/>
          </a:bodyPr>
          <a:lstStyle/>
          <a:p>
            <a:pPr algn="ctr"/>
            <a:r>
              <a:rPr lang="tr-TR" sz="3600" dirty="0" smtClean="0">
                <a:latin typeface="Times New Roman" pitchFamily="18" charset="0"/>
                <a:cs typeface="Times New Roman" pitchFamily="18" charset="0"/>
              </a:rPr>
              <a:t>2</a:t>
            </a:r>
            <a:endParaRPr lang="tr-TR" sz="3600" dirty="0">
              <a:latin typeface="Times New Roman" pitchFamily="18" charset="0"/>
              <a:cs typeface="Times New Roman" pitchFamily="18" charset="0"/>
            </a:endParaRPr>
          </a:p>
        </p:txBody>
      </p:sp>
      <p:sp>
        <p:nvSpPr>
          <p:cNvPr id="34" name="33 Metin kutusu"/>
          <p:cNvSpPr txBox="1"/>
          <p:nvPr/>
        </p:nvSpPr>
        <p:spPr>
          <a:xfrm>
            <a:off x="714348" y="3000372"/>
            <a:ext cx="500066" cy="369332"/>
          </a:xfrm>
          <a:prstGeom prst="rect">
            <a:avLst/>
          </a:prstGeom>
          <a:noFill/>
        </p:spPr>
        <p:txBody>
          <a:bodyPr wrap="square" rtlCol="0">
            <a:spAutoFit/>
          </a:bodyPr>
          <a:lstStyle/>
          <a:p>
            <a:endParaRPr lang="tr-TR" dirty="0"/>
          </a:p>
        </p:txBody>
      </p:sp>
      <p:sp>
        <p:nvSpPr>
          <p:cNvPr id="38" name="37 Metin kutusu"/>
          <p:cNvSpPr txBox="1"/>
          <p:nvPr/>
        </p:nvSpPr>
        <p:spPr>
          <a:xfrm>
            <a:off x="785786" y="2786059"/>
            <a:ext cx="470483" cy="646331"/>
          </a:xfrm>
          <a:prstGeom prst="rect">
            <a:avLst/>
          </a:prstGeom>
          <a:noFill/>
        </p:spPr>
        <p:txBody>
          <a:bodyPr wrap="square" rtlCol="0">
            <a:spAutoFit/>
          </a:bodyPr>
          <a:lstStyle/>
          <a:p>
            <a:pPr algn="ctr"/>
            <a:r>
              <a:rPr lang="tr-TR" sz="3600" dirty="0" smtClean="0"/>
              <a:t>3</a:t>
            </a:r>
            <a:endParaRPr lang="tr-TR" sz="3600" dirty="0"/>
          </a:p>
        </p:txBody>
      </p:sp>
      <p:sp>
        <p:nvSpPr>
          <p:cNvPr id="39" name="38 Metin kutusu"/>
          <p:cNvSpPr txBox="1"/>
          <p:nvPr/>
        </p:nvSpPr>
        <p:spPr>
          <a:xfrm>
            <a:off x="714348" y="3714752"/>
            <a:ext cx="500066" cy="646331"/>
          </a:xfrm>
          <a:prstGeom prst="rect">
            <a:avLst/>
          </a:prstGeom>
          <a:noFill/>
        </p:spPr>
        <p:txBody>
          <a:bodyPr wrap="square" rtlCol="0">
            <a:spAutoFit/>
          </a:bodyPr>
          <a:lstStyle/>
          <a:p>
            <a:pPr algn="ctr"/>
            <a:r>
              <a:rPr lang="tr-TR" sz="3600" dirty="0" smtClean="0"/>
              <a:t>4</a:t>
            </a:r>
            <a:endParaRPr lang="tr-TR" sz="3600" dirty="0"/>
          </a:p>
        </p:txBody>
      </p:sp>
      <p:sp>
        <p:nvSpPr>
          <p:cNvPr id="40" name="39 Metin kutusu"/>
          <p:cNvSpPr txBox="1"/>
          <p:nvPr/>
        </p:nvSpPr>
        <p:spPr>
          <a:xfrm>
            <a:off x="785786" y="4500570"/>
            <a:ext cx="357190" cy="646331"/>
          </a:xfrm>
          <a:prstGeom prst="rect">
            <a:avLst/>
          </a:prstGeom>
          <a:noFill/>
        </p:spPr>
        <p:txBody>
          <a:bodyPr wrap="square" rtlCol="0">
            <a:spAutoFit/>
          </a:bodyPr>
          <a:lstStyle/>
          <a:p>
            <a:r>
              <a:rPr lang="tr-TR" sz="3600" dirty="0" smtClean="0"/>
              <a:t>5</a:t>
            </a:r>
            <a:endParaRPr lang="tr-TR" sz="3600" dirty="0"/>
          </a:p>
        </p:txBody>
      </p:sp>
      <p:sp>
        <p:nvSpPr>
          <p:cNvPr id="41" name="40 Metin kutusu"/>
          <p:cNvSpPr txBox="1"/>
          <p:nvPr/>
        </p:nvSpPr>
        <p:spPr>
          <a:xfrm>
            <a:off x="785786" y="5500702"/>
            <a:ext cx="428628" cy="646331"/>
          </a:xfrm>
          <a:prstGeom prst="rect">
            <a:avLst/>
          </a:prstGeom>
          <a:noFill/>
        </p:spPr>
        <p:txBody>
          <a:bodyPr wrap="square" rtlCol="0">
            <a:spAutoFit/>
          </a:bodyPr>
          <a:lstStyle/>
          <a:p>
            <a:pPr algn="ctr"/>
            <a:r>
              <a:rPr lang="tr-TR" sz="3600" dirty="0" smtClean="0"/>
              <a:t>6</a:t>
            </a:r>
            <a:endParaRPr lang="tr-TR" sz="3600"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800" decel="100000"/>
                                        <p:tgtEl>
                                          <p:spTgt spid="15"/>
                                        </p:tgtEl>
                                      </p:cBhvr>
                                    </p:animEffect>
                                    <p:anim calcmode="lin" valueType="num">
                                      <p:cBhvr>
                                        <p:cTn id="8" dur="800" decel="100000" fill="hold"/>
                                        <p:tgtEl>
                                          <p:spTgt spid="15"/>
                                        </p:tgtEl>
                                        <p:attrNameLst>
                                          <p:attrName>style.rotation</p:attrName>
                                        </p:attrNameLst>
                                      </p:cBhvr>
                                      <p:tavLst>
                                        <p:tav tm="0">
                                          <p:val>
                                            <p:fltVal val="-90"/>
                                          </p:val>
                                        </p:tav>
                                        <p:tav tm="100000">
                                          <p:val>
                                            <p:fltVal val="0"/>
                                          </p:val>
                                        </p:tav>
                                      </p:tavLst>
                                    </p:anim>
                                    <p:anim calcmode="lin" valueType="num">
                                      <p:cBhvr>
                                        <p:cTn id="9" dur="800" decel="100000" fill="hold"/>
                                        <p:tgtEl>
                                          <p:spTgt spid="15"/>
                                        </p:tgtEl>
                                        <p:attrNameLst>
                                          <p:attrName>ppt_x</p:attrName>
                                        </p:attrNameLst>
                                      </p:cBhvr>
                                      <p:tavLst>
                                        <p:tav tm="0">
                                          <p:val>
                                            <p:strVal val="#ppt_x+0.4"/>
                                          </p:val>
                                        </p:tav>
                                        <p:tav tm="100000">
                                          <p:val>
                                            <p:strVal val="#ppt_x-0.05"/>
                                          </p:val>
                                        </p:tav>
                                      </p:tavLst>
                                    </p:anim>
                                    <p:anim calcmode="lin" valueType="num">
                                      <p:cBhvr>
                                        <p:cTn id="10" dur="800" decel="100000" fill="hold"/>
                                        <p:tgtEl>
                                          <p:spTgt spid="15"/>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15"/>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15"/>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58" presetClass="entr" presetSubtype="0" accel="100000" fill="hold" grpId="0" nodeType="click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ppt_w</p:attrName>
                                        </p:attrNameLst>
                                      </p:cBhvr>
                                      <p:tavLst>
                                        <p:tav tm="0">
                                          <p:val>
                                            <p:strVal val="#ppt_w*2.5"/>
                                          </p:val>
                                        </p:tav>
                                        <p:tav tm="100000">
                                          <p:val>
                                            <p:strVal val="#ppt_w"/>
                                          </p:val>
                                        </p:tav>
                                      </p:tavLst>
                                    </p:anim>
                                    <p:anim calcmode="lin" valueType="num">
                                      <p:cBhvr>
                                        <p:cTn id="18" dur="500" fill="hold"/>
                                        <p:tgtEl>
                                          <p:spTgt spid="20"/>
                                        </p:tgtEl>
                                        <p:attrNameLst>
                                          <p:attrName>ppt_h</p:attrName>
                                        </p:attrNameLst>
                                      </p:cBhvr>
                                      <p:tavLst>
                                        <p:tav tm="0">
                                          <p:val>
                                            <p:strVal val="#ppt_h*0.01"/>
                                          </p:val>
                                        </p:tav>
                                        <p:tav tm="100000">
                                          <p:val>
                                            <p:strVal val="#ppt_h"/>
                                          </p:val>
                                        </p:tav>
                                      </p:tavLst>
                                    </p:anim>
                                    <p:anim calcmode="lin" valueType="num">
                                      <p:cBhvr>
                                        <p:cTn id="19" dur="500" fill="hold"/>
                                        <p:tgtEl>
                                          <p:spTgt spid="20"/>
                                        </p:tgtEl>
                                        <p:attrNameLst>
                                          <p:attrName>ppt_x</p:attrName>
                                        </p:attrNameLst>
                                      </p:cBhvr>
                                      <p:tavLst>
                                        <p:tav tm="0">
                                          <p:val>
                                            <p:strVal val="#ppt_x"/>
                                          </p:val>
                                        </p:tav>
                                        <p:tav tm="100000">
                                          <p:val>
                                            <p:strVal val="#ppt_x"/>
                                          </p:val>
                                        </p:tav>
                                      </p:tavLst>
                                    </p:anim>
                                    <p:anim calcmode="lin" valueType="num">
                                      <p:cBhvr>
                                        <p:cTn id="20" dur="500" fill="hold"/>
                                        <p:tgtEl>
                                          <p:spTgt spid="20"/>
                                        </p:tgtEl>
                                        <p:attrNameLst>
                                          <p:attrName>ppt_y</p:attrName>
                                        </p:attrNameLst>
                                      </p:cBhvr>
                                      <p:tavLst>
                                        <p:tav tm="0">
                                          <p:val>
                                            <p:strVal val="#ppt_h+1"/>
                                          </p:val>
                                        </p:tav>
                                        <p:tav tm="100000">
                                          <p:val>
                                            <p:strVal val="#ppt_y"/>
                                          </p:val>
                                        </p:tav>
                                      </p:tavLst>
                                    </p:anim>
                                    <p:animEffect transition="in" filter="fade">
                                      <p:cBhvr>
                                        <p:cTn id="21" dur="500"/>
                                        <p:tgtEl>
                                          <p:spTgt spid="20"/>
                                        </p:tgtEl>
                                      </p:cBhvr>
                                    </p:animEffect>
                                  </p:childTnLst>
                                </p:cTn>
                              </p:par>
                            </p:childTnLst>
                          </p:cTn>
                        </p:par>
                      </p:childTnLst>
                    </p:cTn>
                  </p:par>
                  <p:par>
                    <p:cTn id="22" fill="hold">
                      <p:stCondLst>
                        <p:cond delay="indefinite"/>
                      </p:stCondLst>
                      <p:childTnLst>
                        <p:par>
                          <p:cTn id="23" fill="hold">
                            <p:stCondLst>
                              <p:cond delay="0"/>
                            </p:stCondLst>
                            <p:childTnLst>
                              <p:par>
                                <p:cTn id="24" presetID="30" presetClass="entr" presetSubtype="0" fill="hold" grpId="0" nodeType="clickEffect">
                                  <p:stCondLst>
                                    <p:cond delay="0"/>
                                  </p:stCondLst>
                                  <p:childTnLst>
                                    <p:set>
                                      <p:cBhvr>
                                        <p:cTn id="25" dur="1" fill="hold">
                                          <p:stCondLst>
                                            <p:cond delay="0"/>
                                          </p:stCondLst>
                                        </p:cTn>
                                        <p:tgtEl>
                                          <p:spTgt spid="16"/>
                                        </p:tgtEl>
                                        <p:attrNameLst>
                                          <p:attrName>style.visibility</p:attrName>
                                        </p:attrNameLst>
                                      </p:cBhvr>
                                      <p:to>
                                        <p:strVal val="visible"/>
                                      </p:to>
                                    </p:set>
                                    <p:animEffect transition="in" filter="fade">
                                      <p:cBhvr>
                                        <p:cTn id="26" dur="800" decel="100000"/>
                                        <p:tgtEl>
                                          <p:spTgt spid="16"/>
                                        </p:tgtEl>
                                      </p:cBhvr>
                                    </p:animEffect>
                                    <p:anim calcmode="lin" valueType="num">
                                      <p:cBhvr>
                                        <p:cTn id="27" dur="800" decel="100000" fill="hold"/>
                                        <p:tgtEl>
                                          <p:spTgt spid="16"/>
                                        </p:tgtEl>
                                        <p:attrNameLst>
                                          <p:attrName>style.rotation</p:attrName>
                                        </p:attrNameLst>
                                      </p:cBhvr>
                                      <p:tavLst>
                                        <p:tav tm="0">
                                          <p:val>
                                            <p:fltVal val="-90"/>
                                          </p:val>
                                        </p:tav>
                                        <p:tav tm="100000">
                                          <p:val>
                                            <p:fltVal val="0"/>
                                          </p:val>
                                        </p:tav>
                                      </p:tavLst>
                                    </p:anim>
                                    <p:anim calcmode="lin" valueType="num">
                                      <p:cBhvr>
                                        <p:cTn id="28" dur="800" decel="100000" fill="hold"/>
                                        <p:tgtEl>
                                          <p:spTgt spid="16"/>
                                        </p:tgtEl>
                                        <p:attrNameLst>
                                          <p:attrName>ppt_x</p:attrName>
                                        </p:attrNameLst>
                                      </p:cBhvr>
                                      <p:tavLst>
                                        <p:tav tm="0">
                                          <p:val>
                                            <p:strVal val="#ppt_x+0.4"/>
                                          </p:val>
                                        </p:tav>
                                        <p:tav tm="100000">
                                          <p:val>
                                            <p:strVal val="#ppt_x-0.05"/>
                                          </p:val>
                                        </p:tav>
                                      </p:tavLst>
                                    </p:anim>
                                    <p:anim calcmode="lin" valueType="num">
                                      <p:cBhvr>
                                        <p:cTn id="29" dur="800" decel="100000" fill="hold"/>
                                        <p:tgtEl>
                                          <p:spTgt spid="16"/>
                                        </p:tgtEl>
                                        <p:attrNameLst>
                                          <p:attrName>ppt_y</p:attrName>
                                        </p:attrNameLst>
                                      </p:cBhvr>
                                      <p:tavLst>
                                        <p:tav tm="0">
                                          <p:val>
                                            <p:strVal val="#ppt_y-0.4"/>
                                          </p:val>
                                        </p:tav>
                                        <p:tav tm="100000">
                                          <p:val>
                                            <p:strVal val="#ppt_y+0.1"/>
                                          </p:val>
                                        </p:tav>
                                      </p:tavLst>
                                    </p:anim>
                                    <p:anim calcmode="lin" valueType="num">
                                      <p:cBhvr>
                                        <p:cTn id="30" dur="200" accel="100000" fill="hold">
                                          <p:stCondLst>
                                            <p:cond delay="800"/>
                                          </p:stCondLst>
                                        </p:cTn>
                                        <p:tgtEl>
                                          <p:spTgt spid="16"/>
                                        </p:tgtEl>
                                        <p:attrNameLst>
                                          <p:attrName>ppt_x</p:attrName>
                                        </p:attrNameLst>
                                      </p:cBhvr>
                                      <p:tavLst>
                                        <p:tav tm="0">
                                          <p:val>
                                            <p:strVal val="#ppt_x-0.05"/>
                                          </p:val>
                                        </p:tav>
                                        <p:tav tm="100000">
                                          <p:val>
                                            <p:strVal val="#ppt_x"/>
                                          </p:val>
                                        </p:tav>
                                      </p:tavLst>
                                    </p:anim>
                                    <p:anim calcmode="lin" valueType="num">
                                      <p:cBhvr>
                                        <p:cTn id="31" dur="200" accel="100000" fill="hold">
                                          <p:stCondLst>
                                            <p:cond delay="800"/>
                                          </p:stCondLst>
                                        </p:cTn>
                                        <p:tgtEl>
                                          <p:spTgt spid="16"/>
                                        </p:tgtEl>
                                        <p:attrNameLst>
                                          <p:attrName>ppt_y</p:attrName>
                                        </p:attrNameLst>
                                      </p:cBhvr>
                                      <p:tavLst>
                                        <p:tav tm="0">
                                          <p:val>
                                            <p:strVal val="#ppt_y+0.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58" presetClass="entr" presetSubtype="0" accel="100000" fill="hold" grpId="0" nodeType="clickEffect">
                                  <p:stCondLst>
                                    <p:cond delay="0"/>
                                  </p:stCondLst>
                                  <p:childTnLst>
                                    <p:set>
                                      <p:cBhvr>
                                        <p:cTn id="35" dur="1" fill="hold">
                                          <p:stCondLst>
                                            <p:cond delay="0"/>
                                          </p:stCondLst>
                                        </p:cTn>
                                        <p:tgtEl>
                                          <p:spTgt spid="18"/>
                                        </p:tgtEl>
                                        <p:attrNameLst>
                                          <p:attrName>style.visibility</p:attrName>
                                        </p:attrNameLst>
                                      </p:cBhvr>
                                      <p:to>
                                        <p:strVal val="visible"/>
                                      </p:to>
                                    </p:set>
                                    <p:anim calcmode="lin" valueType="num">
                                      <p:cBhvr>
                                        <p:cTn id="36" dur="500" fill="hold"/>
                                        <p:tgtEl>
                                          <p:spTgt spid="18"/>
                                        </p:tgtEl>
                                        <p:attrNameLst>
                                          <p:attrName>ppt_w</p:attrName>
                                        </p:attrNameLst>
                                      </p:cBhvr>
                                      <p:tavLst>
                                        <p:tav tm="0">
                                          <p:val>
                                            <p:strVal val="#ppt_w*2.5"/>
                                          </p:val>
                                        </p:tav>
                                        <p:tav tm="100000">
                                          <p:val>
                                            <p:strVal val="#ppt_w"/>
                                          </p:val>
                                        </p:tav>
                                      </p:tavLst>
                                    </p:anim>
                                    <p:anim calcmode="lin" valueType="num">
                                      <p:cBhvr>
                                        <p:cTn id="37" dur="500" fill="hold"/>
                                        <p:tgtEl>
                                          <p:spTgt spid="18"/>
                                        </p:tgtEl>
                                        <p:attrNameLst>
                                          <p:attrName>ppt_h</p:attrName>
                                        </p:attrNameLst>
                                      </p:cBhvr>
                                      <p:tavLst>
                                        <p:tav tm="0">
                                          <p:val>
                                            <p:strVal val="#ppt_h*0.01"/>
                                          </p:val>
                                        </p:tav>
                                        <p:tav tm="100000">
                                          <p:val>
                                            <p:strVal val="#ppt_h"/>
                                          </p:val>
                                        </p:tav>
                                      </p:tavLst>
                                    </p:anim>
                                    <p:anim calcmode="lin" valueType="num">
                                      <p:cBhvr>
                                        <p:cTn id="38" dur="500" fill="hold"/>
                                        <p:tgtEl>
                                          <p:spTgt spid="18"/>
                                        </p:tgtEl>
                                        <p:attrNameLst>
                                          <p:attrName>ppt_x</p:attrName>
                                        </p:attrNameLst>
                                      </p:cBhvr>
                                      <p:tavLst>
                                        <p:tav tm="0">
                                          <p:val>
                                            <p:strVal val="#ppt_x"/>
                                          </p:val>
                                        </p:tav>
                                        <p:tav tm="100000">
                                          <p:val>
                                            <p:strVal val="#ppt_x"/>
                                          </p:val>
                                        </p:tav>
                                      </p:tavLst>
                                    </p:anim>
                                    <p:anim calcmode="lin" valueType="num">
                                      <p:cBhvr>
                                        <p:cTn id="39" dur="500" fill="hold"/>
                                        <p:tgtEl>
                                          <p:spTgt spid="18"/>
                                        </p:tgtEl>
                                        <p:attrNameLst>
                                          <p:attrName>ppt_y</p:attrName>
                                        </p:attrNameLst>
                                      </p:cBhvr>
                                      <p:tavLst>
                                        <p:tav tm="0">
                                          <p:val>
                                            <p:strVal val="#ppt_h+1"/>
                                          </p:val>
                                        </p:tav>
                                        <p:tav tm="100000">
                                          <p:val>
                                            <p:strVal val="#ppt_y"/>
                                          </p:val>
                                        </p:tav>
                                      </p:tavLst>
                                    </p:anim>
                                    <p:animEffect transition="in" filter="fade">
                                      <p:cBhvr>
                                        <p:cTn id="40" dur="500"/>
                                        <p:tgtEl>
                                          <p:spTgt spid="18"/>
                                        </p:tgtEl>
                                      </p:cBhvr>
                                    </p:animEffect>
                                  </p:childTnLst>
                                </p:cTn>
                              </p:par>
                            </p:childTnLst>
                          </p:cTn>
                        </p:par>
                      </p:childTnLst>
                    </p:cTn>
                  </p:par>
                  <p:par>
                    <p:cTn id="41" fill="hold">
                      <p:stCondLst>
                        <p:cond delay="indefinite"/>
                      </p:stCondLst>
                      <p:childTnLst>
                        <p:par>
                          <p:cTn id="42" fill="hold">
                            <p:stCondLst>
                              <p:cond delay="0"/>
                            </p:stCondLst>
                            <p:childTnLst>
                              <p:par>
                                <p:cTn id="43" presetID="30" presetClass="entr" presetSubtype="0" fill="hold" grpId="0" nodeType="clickEffect">
                                  <p:stCondLst>
                                    <p:cond delay="0"/>
                                  </p:stCondLst>
                                  <p:childTnLst>
                                    <p:set>
                                      <p:cBhvr>
                                        <p:cTn id="44" dur="1" fill="hold">
                                          <p:stCondLst>
                                            <p:cond delay="0"/>
                                          </p:stCondLst>
                                        </p:cTn>
                                        <p:tgtEl>
                                          <p:spTgt spid="17"/>
                                        </p:tgtEl>
                                        <p:attrNameLst>
                                          <p:attrName>style.visibility</p:attrName>
                                        </p:attrNameLst>
                                      </p:cBhvr>
                                      <p:to>
                                        <p:strVal val="visible"/>
                                      </p:to>
                                    </p:set>
                                    <p:animEffect transition="in" filter="fade">
                                      <p:cBhvr>
                                        <p:cTn id="45" dur="800" decel="100000"/>
                                        <p:tgtEl>
                                          <p:spTgt spid="17"/>
                                        </p:tgtEl>
                                      </p:cBhvr>
                                    </p:animEffect>
                                    <p:anim calcmode="lin" valueType="num">
                                      <p:cBhvr>
                                        <p:cTn id="46" dur="800" decel="100000" fill="hold"/>
                                        <p:tgtEl>
                                          <p:spTgt spid="17"/>
                                        </p:tgtEl>
                                        <p:attrNameLst>
                                          <p:attrName>style.rotation</p:attrName>
                                        </p:attrNameLst>
                                      </p:cBhvr>
                                      <p:tavLst>
                                        <p:tav tm="0">
                                          <p:val>
                                            <p:fltVal val="-90"/>
                                          </p:val>
                                        </p:tav>
                                        <p:tav tm="100000">
                                          <p:val>
                                            <p:fltVal val="0"/>
                                          </p:val>
                                        </p:tav>
                                      </p:tavLst>
                                    </p:anim>
                                    <p:anim calcmode="lin" valueType="num">
                                      <p:cBhvr>
                                        <p:cTn id="47" dur="800" decel="100000" fill="hold"/>
                                        <p:tgtEl>
                                          <p:spTgt spid="17"/>
                                        </p:tgtEl>
                                        <p:attrNameLst>
                                          <p:attrName>ppt_x</p:attrName>
                                        </p:attrNameLst>
                                      </p:cBhvr>
                                      <p:tavLst>
                                        <p:tav tm="0">
                                          <p:val>
                                            <p:strVal val="#ppt_x+0.4"/>
                                          </p:val>
                                        </p:tav>
                                        <p:tav tm="100000">
                                          <p:val>
                                            <p:strVal val="#ppt_x-0.05"/>
                                          </p:val>
                                        </p:tav>
                                      </p:tavLst>
                                    </p:anim>
                                    <p:anim calcmode="lin" valueType="num">
                                      <p:cBhvr>
                                        <p:cTn id="48" dur="800" decel="100000" fill="hold"/>
                                        <p:tgtEl>
                                          <p:spTgt spid="17"/>
                                        </p:tgtEl>
                                        <p:attrNameLst>
                                          <p:attrName>ppt_y</p:attrName>
                                        </p:attrNameLst>
                                      </p:cBhvr>
                                      <p:tavLst>
                                        <p:tav tm="0">
                                          <p:val>
                                            <p:strVal val="#ppt_y-0.4"/>
                                          </p:val>
                                        </p:tav>
                                        <p:tav tm="100000">
                                          <p:val>
                                            <p:strVal val="#ppt_y+0.1"/>
                                          </p:val>
                                        </p:tav>
                                      </p:tavLst>
                                    </p:anim>
                                    <p:anim calcmode="lin" valueType="num">
                                      <p:cBhvr>
                                        <p:cTn id="49" dur="200" accel="100000" fill="hold">
                                          <p:stCondLst>
                                            <p:cond delay="800"/>
                                          </p:stCondLst>
                                        </p:cTn>
                                        <p:tgtEl>
                                          <p:spTgt spid="17"/>
                                        </p:tgtEl>
                                        <p:attrNameLst>
                                          <p:attrName>ppt_x</p:attrName>
                                        </p:attrNameLst>
                                      </p:cBhvr>
                                      <p:tavLst>
                                        <p:tav tm="0">
                                          <p:val>
                                            <p:strVal val="#ppt_x-0.05"/>
                                          </p:val>
                                        </p:tav>
                                        <p:tav tm="100000">
                                          <p:val>
                                            <p:strVal val="#ppt_x"/>
                                          </p:val>
                                        </p:tav>
                                      </p:tavLst>
                                    </p:anim>
                                    <p:anim calcmode="lin" valueType="num">
                                      <p:cBhvr>
                                        <p:cTn id="50" dur="200" accel="100000" fill="hold">
                                          <p:stCondLst>
                                            <p:cond delay="800"/>
                                          </p:stCondLst>
                                        </p:cTn>
                                        <p:tgtEl>
                                          <p:spTgt spid="17"/>
                                        </p:tgtEl>
                                        <p:attrNameLst>
                                          <p:attrName>ppt_y</p:attrName>
                                        </p:attrNameLst>
                                      </p:cBhvr>
                                      <p:tavLst>
                                        <p:tav tm="0">
                                          <p:val>
                                            <p:strVal val="#ppt_y+0.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58" presetClass="entr" presetSubtype="0" accel="100000" fill="hold" grpId="0" nodeType="clickEffect">
                                  <p:stCondLst>
                                    <p:cond delay="0"/>
                                  </p:stCondLst>
                                  <p:childTnLst>
                                    <p:set>
                                      <p:cBhvr>
                                        <p:cTn id="54" dur="1" fill="hold">
                                          <p:stCondLst>
                                            <p:cond delay="0"/>
                                          </p:stCondLst>
                                        </p:cTn>
                                        <p:tgtEl>
                                          <p:spTgt spid="19"/>
                                        </p:tgtEl>
                                        <p:attrNameLst>
                                          <p:attrName>style.visibility</p:attrName>
                                        </p:attrNameLst>
                                      </p:cBhvr>
                                      <p:to>
                                        <p:strVal val="visible"/>
                                      </p:to>
                                    </p:set>
                                    <p:anim calcmode="lin" valueType="num">
                                      <p:cBhvr>
                                        <p:cTn id="55" dur="500" fill="hold"/>
                                        <p:tgtEl>
                                          <p:spTgt spid="19"/>
                                        </p:tgtEl>
                                        <p:attrNameLst>
                                          <p:attrName>ppt_w</p:attrName>
                                        </p:attrNameLst>
                                      </p:cBhvr>
                                      <p:tavLst>
                                        <p:tav tm="0">
                                          <p:val>
                                            <p:strVal val="#ppt_w*2.5"/>
                                          </p:val>
                                        </p:tav>
                                        <p:tav tm="100000">
                                          <p:val>
                                            <p:strVal val="#ppt_w"/>
                                          </p:val>
                                        </p:tav>
                                      </p:tavLst>
                                    </p:anim>
                                    <p:anim calcmode="lin" valueType="num">
                                      <p:cBhvr>
                                        <p:cTn id="56" dur="500" fill="hold"/>
                                        <p:tgtEl>
                                          <p:spTgt spid="19"/>
                                        </p:tgtEl>
                                        <p:attrNameLst>
                                          <p:attrName>ppt_h</p:attrName>
                                        </p:attrNameLst>
                                      </p:cBhvr>
                                      <p:tavLst>
                                        <p:tav tm="0">
                                          <p:val>
                                            <p:strVal val="#ppt_h*0.01"/>
                                          </p:val>
                                        </p:tav>
                                        <p:tav tm="100000">
                                          <p:val>
                                            <p:strVal val="#ppt_h"/>
                                          </p:val>
                                        </p:tav>
                                      </p:tavLst>
                                    </p:anim>
                                    <p:anim calcmode="lin" valueType="num">
                                      <p:cBhvr>
                                        <p:cTn id="57" dur="500" fill="hold"/>
                                        <p:tgtEl>
                                          <p:spTgt spid="19"/>
                                        </p:tgtEl>
                                        <p:attrNameLst>
                                          <p:attrName>ppt_x</p:attrName>
                                        </p:attrNameLst>
                                      </p:cBhvr>
                                      <p:tavLst>
                                        <p:tav tm="0">
                                          <p:val>
                                            <p:strVal val="#ppt_x"/>
                                          </p:val>
                                        </p:tav>
                                        <p:tav tm="100000">
                                          <p:val>
                                            <p:strVal val="#ppt_x"/>
                                          </p:val>
                                        </p:tav>
                                      </p:tavLst>
                                    </p:anim>
                                    <p:anim calcmode="lin" valueType="num">
                                      <p:cBhvr>
                                        <p:cTn id="58" dur="500" fill="hold"/>
                                        <p:tgtEl>
                                          <p:spTgt spid="19"/>
                                        </p:tgtEl>
                                        <p:attrNameLst>
                                          <p:attrName>ppt_y</p:attrName>
                                        </p:attrNameLst>
                                      </p:cBhvr>
                                      <p:tavLst>
                                        <p:tav tm="0">
                                          <p:val>
                                            <p:strVal val="#ppt_h+1"/>
                                          </p:val>
                                        </p:tav>
                                        <p:tav tm="100000">
                                          <p:val>
                                            <p:strVal val="#ppt_y"/>
                                          </p:val>
                                        </p:tav>
                                      </p:tavLst>
                                    </p:anim>
                                    <p:animEffect transition="in" filter="fade">
                                      <p:cBhvr>
                                        <p:cTn id="59"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animBg="1"/>
      <p:bldP spid="17" grpId="0" animBg="1"/>
      <p:bldP spid="18" grpId="0" animBg="1"/>
      <p:bldP spid="19" grpId="0" animBg="1"/>
      <p:bldP spid="2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938962"/>
          </a:xfrm>
        </p:spPr>
        <p:txBody>
          <a:bodyPr/>
          <a:lstStyle/>
          <a:p>
            <a:r>
              <a:rPr lang="tr-TR" dirty="0" smtClean="0"/>
              <a:t>Uygulamanın Planlanması: </a:t>
            </a:r>
            <a:endParaRPr lang="tr-TR" dirty="0"/>
          </a:p>
        </p:txBody>
      </p:sp>
      <p:sp>
        <p:nvSpPr>
          <p:cNvPr id="3" name="2 İçerik Yer Tutucusu"/>
          <p:cNvSpPr>
            <a:spLocks noGrp="1"/>
          </p:cNvSpPr>
          <p:nvPr>
            <p:ph idx="1"/>
          </p:nvPr>
        </p:nvSpPr>
        <p:spPr>
          <a:xfrm>
            <a:off x="457200" y="1714488"/>
            <a:ext cx="8229600" cy="5143512"/>
          </a:xfrm>
        </p:spPr>
        <p:txBody>
          <a:bodyPr>
            <a:normAutofit/>
          </a:bodyPr>
          <a:lstStyle/>
          <a:p>
            <a:r>
              <a:rPr lang="tr-TR" dirty="0" smtClean="0"/>
              <a:t>Yeni hazırlanan ya da geliştirilen programın etkili bir şekilde uygulanabilmesi için uygulamanın her aşaması ayrıntılı bir şekilde planlanmalıdır. </a:t>
            </a:r>
          </a:p>
          <a:p>
            <a:r>
              <a:rPr lang="tr-TR" dirty="0" smtClean="0"/>
              <a:t>İyi bir planlama değişimin anahtarı olma özelliği taşır.</a:t>
            </a:r>
          </a:p>
          <a:p>
            <a:pPr>
              <a:buNone/>
            </a:pPr>
            <a:r>
              <a:rPr lang="tr-TR" dirty="0" smtClean="0"/>
              <a:t>Planlama 3 temel faktör üzerinde odaklanmaktadır. Bunlar: </a:t>
            </a:r>
          </a:p>
          <a:p>
            <a:pPr>
              <a:buFont typeface="Wingdings" pitchFamily="2" charset="2"/>
              <a:buChar char="v"/>
            </a:pPr>
            <a:r>
              <a:rPr lang="tr-TR" dirty="0" smtClean="0"/>
              <a:t> İnsan,</a:t>
            </a:r>
          </a:p>
          <a:p>
            <a:pPr>
              <a:buFont typeface="Wingdings" pitchFamily="2" charset="2"/>
              <a:buChar char="v"/>
            </a:pPr>
            <a:r>
              <a:rPr lang="tr-TR" dirty="0" smtClean="0"/>
              <a:t>Program,</a:t>
            </a:r>
          </a:p>
          <a:p>
            <a:pPr>
              <a:buFont typeface="Wingdings" pitchFamily="2" charset="2"/>
              <a:buChar char="v"/>
            </a:pPr>
            <a:r>
              <a:rPr lang="tr-TR" dirty="0" smtClean="0"/>
              <a:t>Kurum boyutlarında ele alınır. </a:t>
            </a:r>
          </a:p>
          <a:p>
            <a:pPr>
              <a:buNone/>
            </a:pPr>
            <a:endParaRPr lang="tr-TR" dirty="0" smtClean="0"/>
          </a:p>
          <a:p>
            <a:pPr>
              <a:buNone/>
            </a:pPr>
            <a:r>
              <a:rPr lang="tr-TR" dirty="0" smtClean="0"/>
              <a:t>      </a:t>
            </a:r>
            <a:endParaRPr lang="tr-TR" dirty="0"/>
          </a:p>
        </p:txBody>
      </p:sp>
    </p:spTree>
  </p:cSld>
  <p:clrMapOvr>
    <a:masterClrMapping/>
  </p:clrMapOvr>
  <p:transition>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71480"/>
            <a:ext cx="8229600" cy="1214446"/>
          </a:xfrm>
        </p:spPr>
        <p:txBody>
          <a:bodyPr>
            <a:normAutofit fontScale="90000"/>
          </a:bodyPr>
          <a:lstStyle/>
          <a:p>
            <a:pPr algn="ctr"/>
            <a:r>
              <a:rPr lang="tr-TR" dirty="0" smtClean="0"/>
              <a:t>Deneme Yapılacak Okulların ve Sınıfların Seçilmesi</a:t>
            </a:r>
            <a:endParaRPr lang="tr-TR" dirty="0"/>
          </a:p>
        </p:txBody>
      </p:sp>
      <p:sp>
        <p:nvSpPr>
          <p:cNvPr id="3" name="2 İçerik Yer Tutucusu"/>
          <p:cNvSpPr>
            <a:spLocks noGrp="1"/>
          </p:cNvSpPr>
          <p:nvPr>
            <p:ph idx="1"/>
          </p:nvPr>
        </p:nvSpPr>
        <p:spPr>
          <a:xfrm>
            <a:off x="457200" y="1785926"/>
            <a:ext cx="8229600" cy="4857784"/>
          </a:xfrm>
        </p:spPr>
        <p:txBody>
          <a:bodyPr>
            <a:normAutofit lnSpcReduction="10000"/>
          </a:bodyPr>
          <a:lstStyle/>
          <a:p>
            <a:r>
              <a:rPr lang="tr-TR" dirty="0" smtClean="0"/>
              <a:t>Deneme okullarını ve sınıflarını seçerken temel alınan ölçütler;</a:t>
            </a:r>
          </a:p>
          <a:p>
            <a:pPr marL="514350" indent="-514350">
              <a:buFont typeface="+mj-lt"/>
              <a:buAutoNum type="arabicPeriod"/>
            </a:pPr>
            <a:r>
              <a:rPr lang="tr-TR" dirty="0" smtClean="0"/>
              <a:t>Coğrafi bölgelerin temsil edilmesi( 7 bölge)</a:t>
            </a:r>
          </a:p>
          <a:p>
            <a:pPr marL="514350" indent="-514350">
              <a:buFont typeface="+mj-lt"/>
              <a:buAutoNum type="arabicPeriod"/>
            </a:pPr>
            <a:r>
              <a:rPr lang="tr-TR" dirty="0" smtClean="0"/>
              <a:t>Yerleşim birimlerinin temsil edilmesi(kır/kent)</a:t>
            </a:r>
          </a:p>
          <a:p>
            <a:pPr marL="514350" indent="-514350">
              <a:buFont typeface="+mj-lt"/>
              <a:buAutoNum type="arabicPeriod"/>
            </a:pPr>
            <a:r>
              <a:rPr lang="tr-TR" dirty="0" smtClean="0"/>
              <a:t>Değişik yörelerdeki okulların temsil edilmesi(küçük, orta, büyük)</a:t>
            </a:r>
          </a:p>
          <a:p>
            <a:pPr marL="514350" indent="-514350">
              <a:buFont typeface="+mj-lt"/>
              <a:buAutoNum type="arabicPeriod"/>
            </a:pPr>
            <a:r>
              <a:rPr lang="tr-TR" dirty="0" smtClean="0"/>
              <a:t>Gerekli alt yapının bulunması(</a:t>
            </a:r>
            <a:r>
              <a:rPr lang="tr-TR" dirty="0" err="1" smtClean="0"/>
              <a:t>lab</a:t>
            </a:r>
            <a:r>
              <a:rPr lang="tr-TR" dirty="0" smtClean="0"/>
              <a:t>., araç-gereç)</a:t>
            </a:r>
          </a:p>
          <a:p>
            <a:pPr marL="514350" indent="-514350">
              <a:buFont typeface="+mj-lt"/>
              <a:buAutoNum type="arabicPeriod"/>
            </a:pPr>
            <a:r>
              <a:rPr lang="tr-TR" dirty="0" smtClean="0"/>
              <a:t>Genel bilgiler(personel, tesis, çevre)</a:t>
            </a:r>
          </a:p>
          <a:p>
            <a:pPr marL="514350" indent="-514350">
              <a:buNone/>
            </a:pPr>
            <a:endParaRPr lang="tr-TR" dirty="0" smtClean="0"/>
          </a:p>
          <a:p>
            <a:pPr>
              <a:buNone/>
            </a:pPr>
            <a:r>
              <a:rPr lang="tr-TR" sz="2000" dirty="0" smtClean="0"/>
              <a:t>    </a:t>
            </a:r>
            <a:r>
              <a:rPr lang="tr-TR" sz="2400" u="sng" dirty="0" smtClean="0"/>
              <a:t>Öncelikle pilot olarak seçilecek okul ve sınıfların ülke genelindeki  okulları temsil edecek nitelikte olmasına dikkat edilmelidir. </a:t>
            </a:r>
            <a:endParaRPr lang="tr-TR" sz="2400" u="sng" dirty="0"/>
          </a:p>
        </p:txBody>
      </p:sp>
    </p:spTree>
  </p:cSld>
  <p:clrMapOvr>
    <a:masterClrMapping/>
  </p:clrMapOvr>
  <p:transition>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642918"/>
            <a:ext cx="8229600" cy="1143008"/>
          </a:xfrm>
        </p:spPr>
        <p:txBody>
          <a:bodyPr>
            <a:normAutofit fontScale="90000"/>
          </a:bodyPr>
          <a:lstStyle/>
          <a:p>
            <a:pPr algn="ctr"/>
            <a:r>
              <a:rPr lang="tr-TR" dirty="0" smtClean="0"/>
              <a:t>Okul Yönetici ve Öğretmenlerinin Seçilmesi</a:t>
            </a:r>
            <a:endParaRPr lang="tr-TR" dirty="0"/>
          </a:p>
        </p:txBody>
      </p:sp>
      <p:sp>
        <p:nvSpPr>
          <p:cNvPr id="3" name="2 İçerik Yer Tutucusu"/>
          <p:cNvSpPr>
            <a:spLocks noGrp="1"/>
          </p:cNvSpPr>
          <p:nvPr>
            <p:ph idx="1"/>
          </p:nvPr>
        </p:nvSpPr>
        <p:spPr>
          <a:xfrm>
            <a:off x="457200" y="1935480"/>
            <a:ext cx="8229600" cy="4708230"/>
          </a:xfrm>
        </p:spPr>
        <p:txBody>
          <a:bodyPr/>
          <a:lstStyle/>
          <a:p>
            <a:r>
              <a:rPr lang="tr-TR" dirty="0" smtClean="0"/>
              <a:t>Programın getirdiği yeniliklerin başarılı olması için okul yöneticisi ve öğretmenlerin işbirliği içinde olması gereklidir.</a:t>
            </a:r>
          </a:p>
          <a:p>
            <a:r>
              <a:rPr lang="tr-TR" dirty="0" smtClean="0"/>
              <a:t>Öğretmenlerin etkin katılımı başarıyı arttırır.</a:t>
            </a:r>
          </a:p>
          <a:p>
            <a:r>
              <a:rPr lang="tr-TR" dirty="0" smtClean="0"/>
              <a:t>Programın uygulanacağı okullar seçildikten sonra, programın uygulama koşulları ve okulun uygulama konusundaki isteklerini belirlemek için görüşme yapılmalıdır.  </a:t>
            </a:r>
            <a:endParaRPr lang="tr-TR" dirty="0"/>
          </a:p>
        </p:txBody>
      </p:sp>
    </p:spTree>
  </p:cSld>
  <p:clrMapOvr>
    <a:masterClrMapping/>
  </p:clrMapOvr>
  <p:transition>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t>Okul Yöneticisi ve Öğretmenlere Programın Tanıtılması</a:t>
            </a:r>
            <a:endParaRPr lang="tr-TR" dirty="0"/>
          </a:p>
        </p:txBody>
      </p:sp>
      <p:sp>
        <p:nvSpPr>
          <p:cNvPr id="3" name="2 İçerik Yer Tutucusu"/>
          <p:cNvSpPr>
            <a:spLocks noGrp="1"/>
          </p:cNvSpPr>
          <p:nvPr>
            <p:ph idx="1"/>
          </p:nvPr>
        </p:nvSpPr>
        <p:spPr>
          <a:xfrm>
            <a:off x="457200" y="1935480"/>
            <a:ext cx="8229600" cy="4636792"/>
          </a:xfrm>
        </p:spPr>
        <p:txBody>
          <a:bodyPr/>
          <a:lstStyle/>
          <a:p>
            <a:r>
              <a:rPr lang="tr-TR" dirty="0" smtClean="0"/>
              <a:t>Okul yöneticileri ile öğretmenlere uygulamadaki rolleri ve sorumlulukları konusunda bilgiler verilmelidir.</a:t>
            </a:r>
          </a:p>
          <a:p>
            <a:r>
              <a:rPr lang="tr-TR" dirty="0" smtClean="0"/>
              <a:t>Hizmet içi eğitim çalışmaları yoluyla hazırlanan programın öğeleri, yaklaşımı ve sunumu konusunda bilgi verilmeli, kullanılacak öğretim materyalleri tanıtılmalıdır. </a:t>
            </a:r>
          </a:p>
          <a:p>
            <a:r>
              <a:rPr lang="tr-TR" dirty="0" smtClean="0"/>
              <a:t>Yeni eğitim programının tanıtıcı, “Program Tanıtım Kılavuzu” hazırlanıp dağıtılması yararlı olur.</a:t>
            </a:r>
            <a:endParaRPr lang="tr-TR" dirty="0"/>
          </a:p>
        </p:txBody>
      </p:sp>
    </p:spTree>
  </p:cSld>
  <p:clrMapOvr>
    <a:masterClrMapping/>
  </p:clrMapOvr>
  <p:transition>
    <p:wipe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53276"/>
          </a:xfrm>
        </p:spPr>
        <p:txBody>
          <a:bodyPr>
            <a:normAutofit fontScale="90000"/>
          </a:bodyPr>
          <a:lstStyle/>
          <a:p>
            <a:pPr algn="ctr"/>
            <a:r>
              <a:rPr lang="tr-TR" dirty="0" smtClean="0"/>
              <a:t>Programın ve Materyallerin Uygulanması</a:t>
            </a:r>
            <a:endParaRPr lang="tr-TR" dirty="0"/>
          </a:p>
        </p:txBody>
      </p:sp>
      <p:sp>
        <p:nvSpPr>
          <p:cNvPr id="3" name="2 İçerik Yer Tutucusu"/>
          <p:cNvSpPr>
            <a:spLocks noGrp="1"/>
          </p:cNvSpPr>
          <p:nvPr>
            <p:ph idx="1"/>
          </p:nvPr>
        </p:nvSpPr>
        <p:spPr>
          <a:xfrm>
            <a:off x="457200" y="1935480"/>
            <a:ext cx="8329642" cy="4565354"/>
          </a:xfrm>
        </p:spPr>
        <p:txBody>
          <a:bodyPr/>
          <a:lstStyle/>
          <a:p>
            <a:endParaRPr lang="tr-TR" dirty="0" smtClean="0"/>
          </a:p>
          <a:p>
            <a:r>
              <a:rPr lang="tr-TR" dirty="0" smtClean="0"/>
              <a:t>Uygulayacağı program ve materyali çok iyi tanımayan  ve kullanmayan öğretmen başarılı olamaz. </a:t>
            </a:r>
          </a:p>
          <a:p>
            <a:r>
              <a:rPr lang="tr-TR" dirty="0" smtClean="0"/>
              <a:t>Deneme sonuçlarından, öğretmen ve yöneticilerden neler beklendiği, değerlendirmelerin nasıl yapılacağı açıklanmalıdır.</a:t>
            </a:r>
          </a:p>
          <a:p>
            <a:r>
              <a:rPr lang="tr-TR" dirty="0" smtClean="0"/>
              <a:t>Ayrıca önemli bir konuda finansal kaynaklar konusunda program uygulamasına destek sağlanmalıdır. </a:t>
            </a:r>
            <a:endParaRPr lang="tr-TR" dirty="0"/>
          </a:p>
        </p:txBody>
      </p:sp>
    </p:spTree>
  </p:cSld>
  <p:clrMapOvr>
    <a:masterClrMapping/>
  </p:clrMapOvr>
  <p:transition>
    <p:wipe dir="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txDef>
      <a:spPr>
        <a:noFill/>
      </a:spPr>
      <a:bodyPr wrap="square" rtlCol="0">
        <a:spAutoFit/>
      </a:bodyPr>
      <a:lstStyle>
        <a:defPPr>
          <a:defRPr dirty="0"/>
        </a:defPPr>
      </a:lstStyle>
    </a:txDef>
  </a:objectDefaults>
  <a:extraClrSchemeLst/>
</a:theme>
</file>

<file path=docProps/app.xml><?xml version="1.0" encoding="utf-8"?>
<Properties xmlns="http://schemas.openxmlformats.org/officeDocument/2006/extended-properties" xmlns:vt="http://schemas.openxmlformats.org/officeDocument/2006/docPropsVTypes">
  <Template>Flow</Template>
  <TotalTime>302</TotalTime>
  <Words>1453</Words>
  <Application>Microsoft Office PowerPoint</Application>
  <PresentationFormat>Ekran Gösterisi (4:3)</PresentationFormat>
  <Paragraphs>180</Paragraphs>
  <Slides>28</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28</vt:i4>
      </vt:variant>
    </vt:vector>
  </HeadingPairs>
  <TitlesOfParts>
    <vt:vector size="34" baseType="lpstr">
      <vt:lpstr>Calibri</vt:lpstr>
      <vt:lpstr>Constantia</vt:lpstr>
      <vt:lpstr>Times New Roman</vt:lpstr>
      <vt:lpstr>Wingdings</vt:lpstr>
      <vt:lpstr>Wingdings 2</vt:lpstr>
      <vt:lpstr>Akış</vt:lpstr>
      <vt:lpstr>PROGRAMLARIN DENENMESİ ve PROGRAMA SÜREKLİLİK KAZANDIRILMASI </vt:lpstr>
      <vt:lpstr> PROGRAMLARIN DENENMESİ</vt:lpstr>
      <vt:lpstr>PROGRAMLARIN DENENMESİ</vt:lpstr>
      <vt:lpstr>PowerPoint Sunusu</vt:lpstr>
      <vt:lpstr>Uygulamanın Planlanması: </vt:lpstr>
      <vt:lpstr>Deneme Yapılacak Okulların ve Sınıfların Seçilmesi</vt:lpstr>
      <vt:lpstr>Okul Yönetici ve Öğretmenlerinin Seçilmesi</vt:lpstr>
      <vt:lpstr>Okul Yöneticisi ve Öğretmenlere Programın Tanıtılması</vt:lpstr>
      <vt:lpstr>Programın ve Materyallerin Uygulanması</vt:lpstr>
      <vt:lpstr>Programın ve Materyallerin Değerlendirilmesi</vt:lpstr>
      <vt:lpstr>Programın Alanda Denenmesi (Alan Testi)</vt:lpstr>
      <vt:lpstr>Programın Alanda Denenmesi (Alan Testi)</vt:lpstr>
      <vt:lpstr>PowerPoint Sunusu</vt:lpstr>
      <vt:lpstr>PowerPoint Sunusu</vt:lpstr>
      <vt:lpstr>PROGRAMA SÜREKLİLİK KAZANDIRILMASI</vt:lpstr>
      <vt:lpstr>AR-GE YAKLAŞIMI (Programın Düzeltilmesi ve Geliştirilmesi)</vt:lpstr>
      <vt:lpstr>PowerPoint Sunusu</vt:lpstr>
      <vt:lpstr>Program Geliştirme Uzmanı ve Öğretmenin Ulusal Düzeydeki Görev ve Sorumlulukları</vt:lpstr>
      <vt:lpstr>Program Geliştirme Uzmanı ve Öğretmenin Okul Düzeyindeki Görev ve Sorumlulukları</vt:lpstr>
      <vt:lpstr>Program Geliştirme Uzmanının Okul Düzeyindeki Görev ve Sorumlulukları</vt:lpstr>
      <vt:lpstr>Öğretmenin Okul Düzeyindeki Görev ve Sorumlulukları</vt:lpstr>
      <vt:lpstr>PROGRAM GELİŞTİRME SÜRECİNİ ENGELLEYEN ETMENLER VE ÇÖZÜM ÖNERİLERİ</vt:lpstr>
      <vt:lpstr>PROGRAM GELİŞTİRME SÜRECİNİ ENGELLEYEN ETMENLER VE ÇÖZÜM ÖNERİLERİ</vt:lpstr>
      <vt:lpstr>Okul Düzeyinde Program Geliştirmede Karşılaşılan Güçlükler</vt:lpstr>
      <vt:lpstr>Okul Düzeyinde Program Geliştirmede Karşılaşılan Güçlükler</vt:lpstr>
      <vt:lpstr> KPSS 2009 Bir öğretim programının geliştirilmesi, pilot uygulamasının yapılmasından sonra elde edilen verilerle programın yeniden biçimlendirilmesi ve uygulanmaya başlanması süreçlerini içerir.</vt:lpstr>
      <vt:lpstr>Program geliştirme uzmanı ve öğretmeninin program geliştirme sürecinde görev ve sorumlulukları vardır.</vt:lpstr>
      <vt:lpstr>Aşağıda verilen programın denenmesinde izlenecek sıradaki hata hangi öncüllerin yer değiştirmesiyle giderilir?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Hazırlayan: BÜLENT KOÇ</dc:title>
  <cp:lastModifiedBy>ronaldinho424</cp:lastModifiedBy>
  <cp:revision>43</cp:revision>
  <dcterms:modified xsi:type="dcterms:W3CDTF">2018-02-14T09:11:22Z</dcterms:modified>
</cp:coreProperties>
</file>