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6"/>
  </p:notesMasterIdLst>
  <p:sldIdLst>
    <p:sldId id="1083" r:id="rId4"/>
    <p:sldId id="1084" r:id="rId5"/>
    <p:sldId id="1085" r:id="rId6"/>
    <p:sldId id="1086" r:id="rId7"/>
    <p:sldId id="1087" r:id="rId8"/>
    <p:sldId id="1088" r:id="rId9"/>
    <p:sldId id="1089" r:id="rId10"/>
    <p:sldId id="1090" r:id="rId11"/>
    <p:sldId id="1091" r:id="rId12"/>
    <p:sldId id="1092" r:id="rId13"/>
    <p:sldId id="1093" r:id="rId14"/>
    <p:sldId id="1094"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1" d="100"/>
          <a:sy n="81" d="100"/>
        </p:scale>
        <p:origin x="1068" y="7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85FB67-13BD-4A07-A42B-F2DDB568A1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5624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2/24/2020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2947369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1"/>
          </p:nvPr>
        </p:nvSpPr>
        <p:spPr>
          <a:xfrm>
            <a:off x="652347" y="1828058"/>
            <a:ext cx="7843954" cy="3459774"/>
          </a:xfrm>
        </p:spPr>
        <p:txBody>
          <a:bodyPr anchor="t">
            <a:noAutofit/>
          </a:bodyPr>
          <a:lstStyle/>
          <a:p>
            <a:pPr algn="just">
              <a:buFont typeface="Wingdings" panose="05000000000000000000" pitchFamily="2" charset="2"/>
              <a:buChar char="Ø"/>
            </a:pPr>
            <a:endParaRPr lang="tr-TR" sz="3600" b="1" dirty="0"/>
          </a:p>
          <a:p>
            <a:pPr marL="0" indent="0" algn="ctr">
              <a:buNone/>
            </a:pPr>
            <a:r>
              <a:rPr lang="nn-NO" sz="3600" b="1" dirty="0"/>
              <a:t>GGY218 Kırsal Ekonomi ve</a:t>
            </a:r>
          </a:p>
          <a:p>
            <a:pPr marL="0" indent="0" algn="ctr">
              <a:buNone/>
            </a:pPr>
            <a:r>
              <a:rPr lang="nn-NO" sz="3600" b="1" dirty="0"/>
              <a:t>Kırsal Alan Yönetimi</a:t>
            </a:r>
            <a:endParaRPr lang="tr-TR" sz="1500" b="1" dirty="0"/>
          </a:p>
          <a:p>
            <a:pPr marL="0" indent="0" algn="ctr">
              <a:buNone/>
            </a:pPr>
            <a:endParaRPr lang="tr-TR" b="1" dirty="0"/>
          </a:p>
          <a:p>
            <a:pPr marL="0" indent="0" algn="ctr">
              <a:buNone/>
            </a:pPr>
            <a:r>
              <a:rPr lang="tr-TR" sz="1350" b="1" smtClean="0"/>
              <a:t>Doç</a:t>
            </a:r>
            <a:r>
              <a:rPr lang="tr-TR" sz="1350" b="1" dirty="0"/>
              <a:t>. Dr. Yeşim </a:t>
            </a:r>
            <a:r>
              <a:rPr lang="tr-TR" sz="1350" b="1" dirty="0" smtClean="0"/>
              <a:t>TANRIVERMİŞ</a:t>
            </a:r>
            <a:endParaRPr lang="tr-TR" sz="1350" b="1" dirty="0"/>
          </a:p>
          <a:p>
            <a:pPr marL="0" indent="0" algn="ctr">
              <a:buNone/>
            </a:pPr>
            <a:r>
              <a:rPr lang="tr-TR" sz="1200" dirty="0"/>
              <a:t>Ankara Üniversitesi Uygulamalı Bilimler Fakültesi Gayrimenkul Geliştirme ve Yönetimi Bölümü</a:t>
            </a:r>
          </a:p>
        </p:txBody>
      </p:sp>
      <p:sp>
        <p:nvSpPr>
          <p:cNvPr id="14" name="Altbilgi Yer Tutucusu 1">
            <a:extLst>
              <a:ext uri="{FF2B5EF4-FFF2-40B4-BE49-F238E27FC236}">
                <a16:creationId xmlns="" xmlns:a16="http://schemas.microsoft.com/office/drawing/2014/main" id="{74B01E26-5ACC-4980-8CB4-3F4B63E84CBE}"/>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16194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Karagölge</a:t>
            </a:r>
            <a:r>
              <a:rPr lang="tr-TR" sz="1400" dirty="0">
                <a:solidFill>
                  <a:schemeClr val="tx1">
                    <a:lumMod val="95000"/>
                    <a:lumOff val="5000"/>
                  </a:schemeClr>
                </a:solidFill>
              </a:rPr>
              <a:t>, C., Kızıloğlu, S. ve Yavuz, O., 1995. Tarım Ekonomisi-Temel İlkeler, Atatürk Üniversitesi Ziraat Fakültesi Yayınları, Yayın No:801, Erzurum.</a:t>
            </a:r>
          </a:p>
          <a:p>
            <a:pPr algn="just">
              <a:lnSpc>
                <a:spcPct val="100000"/>
              </a:lnSpc>
              <a:buFont typeface="Wingdings" panose="05000000000000000000" pitchFamily="2" charset="2"/>
              <a:buChar char="Ø"/>
            </a:pPr>
            <a:r>
              <a:rPr lang="tr-TR" sz="1400" dirty="0">
                <a:solidFill>
                  <a:schemeClr val="tx1">
                    <a:lumMod val="95000"/>
                    <a:lumOff val="5000"/>
                  </a:schemeClr>
                </a:solidFill>
              </a:rPr>
              <a:t>Kasap, N., 1997. Kırsal Dönüşüm Sürecinde Aile ve Ekonomi. </a:t>
            </a:r>
            <a:r>
              <a:rPr lang="tr-TR" sz="1400" dirty="0" err="1">
                <a:solidFill>
                  <a:schemeClr val="tx1">
                    <a:lumMod val="95000"/>
                    <a:lumOff val="5000"/>
                  </a:schemeClr>
                </a:solidFill>
              </a:rPr>
              <a:t>Şermetler</a:t>
            </a:r>
            <a:r>
              <a:rPr lang="tr-TR" sz="1400" dirty="0">
                <a:solidFill>
                  <a:schemeClr val="tx1">
                    <a:lumMod val="95000"/>
                    <a:lumOff val="5000"/>
                  </a:schemeClr>
                </a:solidFill>
              </a:rPr>
              <a:t> Köyü Vaka İncelemesi, H.Ü. Sosyal Bilimler Enstitüsü Sosyoloji Anabilim Dalı Yüksek Lisans Tezi,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Kilkenny</a:t>
            </a:r>
            <a:r>
              <a:rPr lang="tr-TR" sz="1400" dirty="0">
                <a:solidFill>
                  <a:schemeClr val="tx1">
                    <a:lumMod val="95000"/>
                    <a:lumOff val="5000"/>
                  </a:schemeClr>
                </a:solidFill>
              </a:rPr>
              <a:t>, M., 1999. Transport </a:t>
            </a:r>
            <a:r>
              <a:rPr lang="tr-TR" sz="1400" dirty="0" err="1">
                <a:solidFill>
                  <a:schemeClr val="tx1">
                    <a:lumMod val="95000"/>
                    <a:lumOff val="5000"/>
                  </a:schemeClr>
                </a:solidFill>
              </a:rPr>
              <a:t>Cost</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Science</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38 (2):293-312.</a:t>
            </a:r>
          </a:p>
          <a:p>
            <a:pPr algn="just">
              <a:lnSpc>
                <a:spcPct val="100000"/>
              </a:lnSpc>
              <a:buFont typeface="Wingdings" panose="05000000000000000000" pitchFamily="2" charset="2"/>
              <a:buChar char="Ø"/>
            </a:pPr>
            <a:r>
              <a:rPr lang="tr-TR" sz="1400" dirty="0">
                <a:solidFill>
                  <a:schemeClr val="tx1">
                    <a:lumMod val="95000"/>
                    <a:lumOff val="5000"/>
                  </a:schemeClr>
                </a:solidFill>
              </a:rPr>
              <a:t>Nelson, G. 1984. </a:t>
            </a:r>
            <a:r>
              <a:rPr lang="tr-TR" sz="1400" dirty="0" err="1">
                <a:solidFill>
                  <a:schemeClr val="tx1">
                    <a:lumMod val="95000"/>
                    <a:lumOff val="5000"/>
                  </a:schemeClr>
                </a:solidFill>
              </a:rPr>
              <a:t>Elements</a:t>
            </a:r>
            <a:r>
              <a:rPr lang="tr-TR" sz="1400" dirty="0">
                <a:solidFill>
                  <a:schemeClr val="tx1">
                    <a:lumMod val="95000"/>
                    <a:lumOff val="5000"/>
                  </a:schemeClr>
                </a:solidFill>
              </a:rPr>
              <a:t> of a </a:t>
            </a:r>
            <a:r>
              <a:rPr lang="tr-TR" sz="1400" dirty="0" err="1">
                <a:solidFill>
                  <a:schemeClr val="tx1">
                    <a:lumMod val="95000"/>
                    <a:lumOff val="5000"/>
                  </a:schemeClr>
                </a:solidFill>
              </a:rPr>
              <a:t>Paradigm</a:t>
            </a:r>
            <a:r>
              <a:rPr lang="tr-TR" sz="1400" dirty="0">
                <a:solidFill>
                  <a:schemeClr val="tx1">
                    <a:lumMod val="95000"/>
                    <a:lumOff val="5000"/>
                  </a:schemeClr>
                </a:solidFill>
              </a:rPr>
              <a:t> </a:t>
            </a:r>
            <a:r>
              <a:rPr lang="tr-TR" sz="1400" dirty="0" err="1">
                <a:solidFill>
                  <a:schemeClr val="tx1">
                    <a:lumMod val="95000"/>
                    <a:lumOff val="5000"/>
                  </a:schemeClr>
                </a:solidFill>
              </a:rPr>
              <a:t>for</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Econonmics</a:t>
            </a:r>
            <a:r>
              <a:rPr lang="tr-TR" sz="1400" dirty="0">
                <a:solidFill>
                  <a:schemeClr val="tx1">
                    <a:lumMod val="95000"/>
                    <a:lumOff val="5000"/>
                  </a:schemeClr>
                </a:solidFill>
              </a:rPr>
              <a:t> Vol:66: 694-700.</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Pearce</a:t>
            </a:r>
            <a:r>
              <a:rPr lang="tr-TR" sz="1400" dirty="0">
                <a:solidFill>
                  <a:schemeClr val="tx1">
                    <a:lumMod val="95000"/>
                    <a:lumOff val="5000"/>
                  </a:schemeClr>
                </a:solidFill>
              </a:rPr>
              <a:t> D.W.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Turner</a:t>
            </a:r>
            <a:r>
              <a:rPr lang="tr-TR" sz="1400" dirty="0">
                <a:solidFill>
                  <a:schemeClr val="tx1">
                    <a:lumMod val="95000"/>
                    <a:lumOff val="5000"/>
                  </a:schemeClr>
                </a:solidFill>
              </a:rPr>
              <a:t>, R.K., 1990. </a:t>
            </a:r>
            <a:r>
              <a:rPr lang="tr-TR" sz="1400" dirty="0" err="1">
                <a:solidFill>
                  <a:schemeClr val="tx1">
                    <a:lumMod val="95000"/>
                    <a:lumOff val="5000"/>
                  </a:schemeClr>
                </a:solidFill>
              </a:rPr>
              <a:t>Economics</a:t>
            </a:r>
            <a:r>
              <a:rPr lang="tr-TR" sz="1400" dirty="0">
                <a:solidFill>
                  <a:schemeClr val="tx1">
                    <a:lumMod val="95000"/>
                    <a:lumOff val="5000"/>
                  </a:schemeClr>
                </a:solidFill>
              </a:rPr>
              <a:t> of Natural </a:t>
            </a:r>
            <a:r>
              <a:rPr lang="tr-TR" sz="1400" dirty="0" err="1">
                <a:solidFill>
                  <a:schemeClr val="tx1">
                    <a:lumMod val="95000"/>
                    <a:lumOff val="5000"/>
                  </a:schemeClr>
                </a:solidFill>
              </a:rPr>
              <a:t>Resources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Environment, </a:t>
            </a:r>
            <a:r>
              <a:rPr lang="tr-TR" sz="1400" dirty="0" err="1">
                <a:solidFill>
                  <a:schemeClr val="tx1">
                    <a:lumMod val="95000"/>
                    <a:lumOff val="5000"/>
                  </a:schemeClr>
                </a:solidFill>
              </a:rPr>
              <a:t>The</a:t>
            </a:r>
            <a:r>
              <a:rPr lang="tr-TR" sz="1400" dirty="0">
                <a:solidFill>
                  <a:schemeClr val="tx1">
                    <a:lumMod val="95000"/>
                    <a:lumOff val="5000"/>
                  </a:schemeClr>
                </a:solidFill>
              </a:rPr>
              <a:t> Johns Hopkins </a:t>
            </a:r>
            <a:r>
              <a:rPr lang="tr-TR" sz="1400" dirty="0" err="1">
                <a:solidFill>
                  <a:schemeClr val="tx1">
                    <a:lumMod val="95000"/>
                    <a:lumOff val="5000"/>
                  </a:schemeClr>
                </a:solidFill>
              </a:rPr>
              <a:t>University</a:t>
            </a:r>
            <a:r>
              <a:rPr lang="tr-TR" sz="1400" dirty="0">
                <a:solidFill>
                  <a:schemeClr val="tx1">
                    <a:lumMod val="95000"/>
                    <a:lumOff val="5000"/>
                  </a:schemeClr>
                </a:solidFill>
              </a:rPr>
              <a:t> </a:t>
            </a:r>
            <a:r>
              <a:rPr lang="tr-TR" sz="1400" dirty="0" err="1">
                <a:solidFill>
                  <a:schemeClr val="tx1">
                    <a:lumMod val="95000"/>
                    <a:lumOff val="5000"/>
                  </a:schemeClr>
                </a:solidFill>
              </a:rPr>
              <a:t>Press</a:t>
            </a:r>
            <a:r>
              <a:rPr lang="tr-TR" sz="1400" dirty="0">
                <a:solidFill>
                  <a:schemeClr val="tx1">
                    <a:lumMod val="95000"/>
                    <a:lumOff val="5000"/>
                  </a:schemeClr>
                </a:solidFill>
              </a:rPr>
              <a:t>, Baltimore, USA.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Ritson</a:t>
            </a:r>
            <a:r>
              <a:rPr lang="tr-TR" sz="1400" dirty="0">
                <a:solidFill>
                  <a:schemeClr val="tx1">
                    <a:lumMod val="95000"/>
                    <a:lumOff val="5000"/>
                  </a:schemeClr>
                </a:solidFill>
              </a:rPr>
              <a:t>, C., 1980.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Principles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Granada Publishing, UK.</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Rowley</a:t>
            </a:r>
            <a:r>
              <a:rPr lang="tr-TR" sz="1400" dirty="0">
                <a:solidFill>
                  <a:schemeClr val="tx1">
                    <a:lumMod val="95000"/>
                    <a:lumOff val="5000"/>
                  </a:schemeClr>
                </a:solidFill>
              </a:rPr>
              <a:t>, T. D., </a:t>
            </a:r>
            <a:r>
              <a:rPr lang="tr-TR" sz="1400" dirty="0" err="1">
                <a:solidFill>
                  <a:schemeClr val="tx1">
                    <a:lumMod val="95000"/>
                    <a:lumOff val="5000"/>
                  </a:schemeClr>
                </a:solidFill>
              </a:rPr>
              <a:t>Redman</a:t>
            </a:r>
            <a:r>
              <a:rPr lang="tr-TR" sz="1400" dirty="0">
                <a:solidFill>
                  <a:schemeClr val="tx1">
                    <a:lumMod val="95000"/>
                    <a:lumOff val="5000"/>
                  </a:schemeClr>
                </a:solidFill>
              </a:rPr>
              <a:t>, J.M.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Angle</a:t>
            </a:r>
            <a:r>
              <a:rPr lang="tr-TR" sz="1400" dirty="0">
                <a:solidFill>
                  <a:schemeClr val="tx1">
                    <a:lumMod val="95000"/>
                    <a:lumOff val="5000"/>
                  </a:schemeClr>
                </a:solidFill>
              </a:rPr>
              <a:t>, J., 1992. </a:t>
            </a:r>
            <a:r>
              <a:rPr lang="tr-TR" sz="1400" dirty="0" err="1">
                <a:solidFill>
                  <a:schemeClr val="tx1">
                    <a:lumMod val="95000"/>
                    <a:lumOff val="5000"/>
                  </a:schemeClr>
                </a:solidFill>
              </a:rPr>
              <a:t>The</a:t>
            </a:r>
            <a:r>
              <a:rPr lang="tr-TR" sz="1400" dirty="0">
                <a:solidFill>
                  <a:schemeClr val="tx1">
                    <a:lumMod val="95000"/>
                    <a:lumOff val="5000"/>
                  </a:schemeClr>
                </a:solidFill>
              </a:rPr>
              <a:t> Role of </a:t>
            </a:r>
            <a:r>
              <a:rPr lang="tr-TR" sz="1400" dirty="0" err="1">
                <a:solidFill>
                  <a:schemeClr val="tx1">
                    <a:lumMod val="95000"/>
                    <a:lumOff val="5000"/>
                  </a:schemeClr>
                </a:solidFill>
              </a:rPr>
              <a:t>Nonmetropolitian</a:t>
            </a:r>
            <a:r>
              <a:rPr lang="tr-TR" sz="1400" dirty="0">
                <a:solidFill>
                  <a:schemeClr val="tx1">
                    <a:lumMod val="95000"/>
                    <a:lumOff val="5000"/>
                  </a:schemeClr>
                </a:solidFill>
              </a:rPr>
              <a:t>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Performance</a:t>
            </a:r>
            <a:r>
              <a:rPr lang="tr-TR" sz="1400" dirty="0">
                <a:solidFill>
                  <a:schemeClr val="tx1">
                    <a:lumMod val="95000"/>
                    <a:lumOff val="5000"/>
                  </a:schemeClr>
                </a:solidFill>
              </a:rPr>
              <a:t> in </a:t>
            </a:r>
            <a:r>
              <a:rPr lang="tr-TR" sz="1400" dirty="0" err="1">
                <a:solidFill>
                  <a:schemeClr val="tx1">
                    <a:lumMod val="95000"/>
                    <a:lumOff val="5000"/>
                  </a:schemeClr>
                </a:solidFill>
              </a:rPr>
              <a:t>Rising</a:t>
            </a:r>
            <a:r>
              <a:rPr lang="tr-TR" sz="1400" dirty="0">
                <a:solidFill>
                  <a:schemeClr val="tx1">
                    <a:lumMod val="95000"/>
                    <a:lumOff val="5000"/>
                  </a:schemeClr>
                </a:solidFill>
              </a:rPr>
              <a:t> Per </a:t>
            </a:r>
            <a:r>
              <a:rPr lang="tr-TR" sz="1400" dirty="0" err="1">
                <a:solidFill>
                  <a:schemeClr val="tx1">
                    <a:lumMod val="95000"/>
                    <a:lumOff val="5000"/>
                  </a:schemeClr>
                </a:solidFill>
              </a:rPr>
              <a:t>Capita</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Differences</a:t>
            </a:r>
            <a:r>
              <a:rPr lang="tr-TR" sz="1400" dirty="0">
                <a:solidFill>
                  <a:schemeClr val="tx1">
                    <a:lumMod val="95000"/>
                    <a:lumOff val="5000"/>
                  </a:schemeClr>
                </a:solidFill>
              </a:rPr>
              <a:t> </a:t>
            </a:r>
            <a:r>
              <a:rPr lang="tr-TR" sz="1400" dirty="0" err="1">
                <a:solidFill>
                  <a:schemeClr val="tx1">
                    <a:lumMod val="95000"/>
                    <a:lumOff val="5000"/>
                  </a:schemeClr>
                </a:solidFill>
              </a:rPr>
              <a:t>Among</a:t>
            </a:r>
            <a:r>
              <a:rPr lang="tr-TR" sz="1400" dirty="0">
                <a:solidFill>
                  <a:schemeClr val="tx1">
                    <a:lumMod val="95000"/>
                    <a:lumOff val="5000"/>
                  </a:schemeClr>
                </a:solidFill>
              </a:rPr>
              <a:t> </a:t>
            </a:r>
            <a:r>
              <a:rPr lang="tr-TR" sz="1400" dirty="0" err="1">
                <a:solidFill>
                  <a:schemeClr val="tx1">
                    <a:lumMod val="95000"/>
                    <a:lumOff val="5000"/>
                  </a:schemeClr>
                </a:solidFill>
              </a:rPr>
              <a:t>States</a:t>
            </a:r>
            <a:r>
              <a:rPr lang="tr-TR" sz="1400" dirty="0">
                <a:solidFill>
                  <a:schemeClr val="tx1">
                    <a:lumMod val="95000"/>
                    <a:lumOff val="5000"/>
                  </a:schemeClr>
                </a:solidFill>
              </a:rPr>
              <a:t>, </a:t>
            </a:r>
            <a:r>
              <a:rPr lang="tr-TR" sz="1400" dirty="0" err="1">
                <a:solidFill>
                  <a:schemeClr val="tx1">
                    <a:lumMod val="95000"/>
                    <a:lumOff val="5000"/>
                  </a:schemeClr>
                </a:solidFill>
              </a:rPr>
              <a:t>Review</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22: 155-68.</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Schumpeter</a:t>
            </a:r>
            <a:r>
              <a:rPr lang="tr-TR" sz="1400" dirty="0">
                <a:solidFill>
                  <a:schemeClr val="tx1">
                    <a:lumMod val="95000"/>
                    <a:lumOff val="5000"/>
                  </a:schemeClr>
                </a:solidFill>
              </a:rPr>
              <a:t>, J.A., 1934.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Theory</a:t>
            </a:r>
            <a:r>
              <a:rPr lang="tr-TR" sz="1400" dirty="0">
                <a:solidFill>
                  <a:schemeClr val="tx1">
                    <a:lumMod val="95000"/>
                    <a:lumOff val="5000"/>
                  </a:schemeClr>
                </a:solidFill>
              </a:rPr>
              <a:t> of </a:t>
            </a:r>
            <a:r>
              <a:rPr lang="tr-TR" sz="1400" dirty="0" err="1">
                <a:solidFill>
                  <a:schemeClr val="tx1">
                    <a:lumMod val="95000"/>
                    <a:lumOff val="5000"/>
                  </a:schemeClr>
                </a:solidFill>
              </a:rPr>
              <a:t>Economic</a:t>
            </a:r>
            <a:r>
              <a:rPr lang="tr-TR" sz="1400" dirty="0">
                <a:solidFill>
                  <a:schemeClr val="tx1">
                    <a:lumMod val="95000"/>
                    <a:lumOff val="5000"/>
                  </a:schemeClr>
                </a:solidFill>
              </a:rPr>
              <a:t> Development,, NJ. </a:t>
            </a:r>
            <a:r>
              <a:rPr lang="tr-TR" sz="1400" dirty="0" err="1">
                <a:solidFill>
                  <a:schemeClr val="tx1">
                    <a:lumMod val="95000"/>
                    <a:lumOff val="5000"/>
                  </a:schemeClr>
                </a:solidFill>
              </a:rPr>
              <a:t>Transaction</a:t>
            </a:r>
            <a:r>
              <a:rPr lang="tr-TR" sz="1400" dirty="0">
                <a:solidFill>
                  <a:schemeClr val="tx1">
                    <a:lumMod val="95000"/>
                    <a:lumOff val="5000"/>
                  </a:schemeClr>
                </a:solidFill>
              </a:rPr>
              <a:t> </a:t>
            </a:r>
            <a:r>
              <a:rPr lang="tr-TR" sz="1400" dirty="0" err="1">
                <a:solidFill>
                  <a:schemeClr val="tx1">
                    <a:lumMod val="95000"/>
                    <a:lumOff val="5000"/>
                  </a:schemeClr>
                </a:solidFill>
              </a:rPr>
              <a:t>Books</a:t>
            </a:r>
            <a:r>
              <a:rPr lang="tr-TR" sz="1400" dirty="0">
                <a:solidFill>
                  <a:schemeClr val="tx1">
                    <a:lumMod val="95000"/>
                    <a:lumOff val="5000"/>
                  </a:schemeClr>
                </a:solidFill>
              </a:rPr>
              <a:t> (1983 Edition), New </a:t>
            </a:r>
            <a:r>
              <a:rPr lang="tr-TR" sz="1400" dirty="0" err="1">
                <a:solidFill>
                  <a:schemeClr val="tx1">
                    <a:lumMod val="95000"/>
                    <a:lumOff val="5000"/>
                  </a:schemeClr>
                </a:solidFill>
              </a:rPr>
              <a:t>Brunswick</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532024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smtClean="0">
                <a:solidFill>
                  <a:schemeClr val="tx1">
                    <a:lumMod val="95000"/>
                    <a:lumOff val="5000"/>
                  </a:schemeClr>
                </a:solidFill>
              </a:rPr>
              <a:t>Sönmez</a:t>
            </a:r>
            <a:r>
              <a:rPr lang="tr-TR" sz="1400" dirty="0">
                <a:solidFill>
                  <a:schemeClr val="tx1">
                    <a:lumMod val="95000"/>
                    <a:lumOff val="5000"/>
                  </a:schemeClr>
                </a:solidFill>
              </a:rPr>
              <a:t>, A.K., 2001. Aile Dayanışması ve Kırsal Ekonomi: Orta Karadeniz Bölgesinde Fındık Üretimiyle Bağlantılı Aile Dayanışması Üzerine Niteliksel Bir İnceleme, Hacettepe Üniversitesi Edebiyat Fakültesi Dergisi, Cilt: 17, Sayı:1: 61-80.</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Summers</a:t>
            </a:r>
            <a:r>
              <a:rPr lang="tr-TR" sz="1400" dirty="0">
                <a:solidFill>
                  <a:schemeClr val="tx1">
                    <a:lumMod val="95000"/>
                    <a:lumOff val="5000"/>
                  </a:schemeClr>
                </a:solidFill>
              </a:rPr>
              <a:t>, G.F., 1998. A </a:t>
            </a:r>
            <a:r>
              <a:rPr lang="tr-TR" sz="1400" dirty="0" err="1">
                <a:solidFill>
                  <a:schemeClr val="tx1">
                    <a:lumMod val="95000"/>
                    <a:lumOff val="5000"/>
                  </a:schemeClr>
                </a:solidFill>
              </a:rPr>
              <a:t>Sociological</a:t>
            </a:r>
            <a:r>
              <a:rPr lang="tr-TR" sz="1400" dirty="0">
                <a:solidFill>
                  <a:schemeClr val="tx1">
                    <a:lumMod val="95000"/>
                    <a:lumOff val="5000"/>
                  </a:schemeClr>
                </a:solidFill>
              </a:rPr>
              <a:t> </a:t>
            </a:r>
            <a:r>
              <a:rPr lang="tr-TR" sz="1400" dirty="0" err="1">
                <a:solidFill>
                  <a:schemeClr val="tx1">
                    <a:lumMod val="95000"/>
                    <a:lumOff val="5000"/>
                  </a:schemeClr>
                </a:solidFill>
              </a:rPr>
              <a:t>Perspective</a:t>
            </a:r>
            <a:r>
              <a:rPr lang="tr-TR" sz="1400" dirty="0">
                <a:solidFill>
                  <a:schemeClr val="tx1">
                    <a:lumMod val="95000"/>
                    <a:lumOff val="5000"/>
                  </a:schemeClr>
                </a:solidFill>
              </a:rPr>
              <a:t> on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80(3):640-643.</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and</a:t>
            </a:r>
            <a:r>
              <a:rPr lang="tr-TR" sz="1400" dirty="0">
                <a:solidFill>
                  <a:schemeClr val="tx1">
                    <a:lumMod val="95000"/>
                    <a:lumOff val="5000"/>
                  </a:schemeClr>
                </a:solidFill>
              </a:rPr>
              <a:t> Bülbül, M., 2007. </a:t>
            </a:r>
            <a:r>
              <a:rPr lang="tr-TR" sz="1400" dirty="0" err="1">
                <a:solidFill>
                  <a:schemeClr val="tx1">
                    <a:lumMod val="95000"/>
                    <a:lumOff val="5000"/>
                  </a:schemeClr>
                </a:solidFill>
              </a:rPr>
              <a:t>The</a:t>
            </a:r>
            <a:r>
              <a:rPr lang="tr-TR" sz="1400" dirty="0">
                <a:solidFill>
                  <a:schemeClr val="tx1">
                    <a:lumMod val="95000"/>
                    <a:lumOff val="5000"/>
                  </a:schemeClr>
                </a:solidFill>
              </a:rPr>
              <a:t> Role of </a:t>
            </a:r>
            <a:r>
              <a:rPr lang="tr-TR" sz="1400" dirty="0" err="1">
                <a:solidFill>
                  <a:schemeClr val="tx1">
                    <a:lumMod val="95000"/>
                    <a:lumOff val="5000"/>
                  </a:schemeClr>
                </a:solidFill>
              </a:rPr>
              <a:t>Agriculture</a:t>
            </a:r>
            <a:r>
              <a:rPr lang="tr-TR" sz="1400" dirty="0">
                <a:solidFill>
                  <a:schemeClr val="tx1">
                    <a:lumMod val="95000"/>
                    <a:lumOff val="5000"/>
                  </a:schemeClr>
                </a:solidFill>
              </a:rPr>
              <a:t> in </a:t>
            </a:r>
            <a:r>
              <a:rPr lang="tr-TR" sz="1400" dirty="0" err="1">
                <a:solidFill>
                  <a:schemeClr val="tx1">
                    <a:lumMod val="95000"/>
                    <a:lumOff val="5000"/>
                  </a:schemeClr>
                </a:solidFill>
              </a:rPr>
              <a:t>Turkish</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Beginning</a:t>
            </a:r>
            <a:r>
              <a:rPr lang="tr-TR" sz="1400" dirty="0">
                <a:solidFill>
                  <a:schemeClr val="tx1">
                    <a:lumMod val="95000"/>
                    <a:lumOff val="5000"/>
                  </a:schemeClr>
                </a:solidFill>
              </a:rPr>
              <a:t> of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European</a:t>
            </a:r>
            <a:r>
              <a:rPr lang="tr-TR" sz="1400" dirty="0">
                <a:solidFill>
                  <a:schemeClr val="tx1">
                    <a:lumMod val="95000"/>
                    <a:lumOff val="5000"/>
                  </a:schemeClr>
                </a:solidFill>
              </a:rPr>
              <a:t> </a:t>
            </a:r>
            <a:r>
              <a:rPr lang="tr-TR" sz="1400" dirty="0" err="1">
                <a:solidFill>
                  <a:schemeClr val="tx1">
                    <a:lumMod val="95000"/>
                    <a:lumOff val="5000"/>
                  </a:schemeClr>
                </a:solidFill>
              </a:rPr>
              <a:t>Union</a:t>
            </a:r>
            <a:r>
              <a:rPr lang="tr-TR" sz="1400" dirty="0">
                <a:solidFill>
                  <a:schemeClr val="tx1">
                    <a:lumMod val="95000"/>
                    <a:lumOff val="5000"/>
                  </a:schemeClr>
                </a:solidFill>
              </a:rPr>
              <a:t> </a:t>
            </a:r>
            <a:r>
              <a:rPr lang="tr-TR" sz="1400" dirty="0" err="1">
                <a:solidFill>
                  <a:schemeClr val="tx1">
                    <a:lumMod val="95000"/>
                    <a:lumOff val="5000"/>
                  </a:schemeClr>
                </a:solidFill>
              </a:rPr>
              <a:t>Accession</a:t>
            </a:r>
            <a:r>
              <a:rPr lang="tr-TR" sz="1400" dirty="0">
                <a:solidFill>
                  <a:schemeClr val="tx1">
                    <a:lumMod val="95000"/>
                    <a:lumOff val="5000"/>
                  </a:schemeClr>
                </a:solidFill>
              </a:rPr>
              <a:t> </a:t>
            </a:r>
            <a:r>
              <a:rPr lang="tr-TR" sz="1400" dirty="0" err="1">
                <a:solidFill>
                  <a:schemeClr val="tx1">
                    <a:lumMod val="95000"/>
                    <a:lumOff val="5000"/>
                  </a:schemeClr>
                </a:solidFill>
              </a:rPr>
              <a:t>Negotiations</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Applied</a:t>
            </a:r>
            <a:r>
              <a:rPr lang="tr-TR" sz="1400" dirty="0">
                <a:solidFill>
                  <a:schemeClr val="tx1">
                    <a:lumMod val="95000"/>
                    <a:lumOff val="5000"/>
                  </a:schemeClr>
                </a:solidFill>
              </a:rPr>
              <a:t> </a:t>
            </a:r>
            <a:r>
              <a:rPr lang="tr-TR" sz="1400" dirty="0" err="1">
                <a:solidFill>
                  <a:schemeClr val="tx1">
                    <a:lumMod val="95000"/>
                    <a:lumOff val="5000"/>
                  </a:schemeClr>
                </a:solidFill>
              </a:rPr>
              <a:t>Sciences</a:t>
            </a:r>
            <a:r>
              <a:rPr lang="tr-TR" sz="1400" dirty="0">
                <a:solidFill>
                  <a:schemeClr val="tx1">
                    <a:lumMod val="95000"/>
                    <a:lumOff val="5000"/>
                  </a:schemeClr>
                </a:solidFill>
              </a:rPr>
              <a:t>, Vol:7(4):612-625.</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and</a:t>
            </a:r>
            <a:r>
              <a:rPr lang="tr-TR" sz="1400" dirty="0">
                <a:solidFill>
                  <a:schemeClr val="tx1">
                    <a:lumMod val="95000"/>
                    <a:lumOff val="5000"/>
                  </a:schemeClr>
                </a:solidFill>
              </a:rPr>
              <a:t> Şanlı, H., 2007. A </a:t>
            </a:r>
            <a:r>
              <a:rPr lang="tr-TR" sz="1400" dirty="0" err="1">
                <a:solidFill>
                  <a:schemeClr val="tx1">
                    <a:lumMod val="95000"/>
                    <a:lumOff val="5000"/>
                  </a:schemeClr>
                </a:solidFill>
              </a:rPr>
              <a:t>Research</a:t>
            </a:r>
            <a:r>
              <a:rPr lang="tr-TR" sz="1400" dirty="0">
                <a:solidFill>
                  <a:schemeClr val="tx1">
                    <a:lumMod val="95000"/>
                    <a:lumOff val="5000"/>
                  </a:schemeClr>
                </a:solidFill>
              </a:rPr>
              <a:t> on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Impacts</a:t>
            </a:r>
            <a:r>
              <a:rPr lang="tr-TR" sz="1400" dirty="0">
                <a:solidFill>
                  <a:schemeClr val="tx1">
                    <a:lumMod val="95000"/>
                    <a:lumOff val="5000"/>
                  </a:schemeClr>
                </a:solidFill>
              </a:rPr>
              <a:t> of </a:t>
            </a:r>
            <a:r>
              <a:rPr lang="tr-TR" sz="1400" dirty="0" err="1">
                <a:solidFill>
                  <a:schemeClr val="tx1">
                    <a:lumMod val="95000"/>
                    <a:lumOff val="5000"/>
                  </a:schemeClr>
                </a:solidFill>
              </a:rPr>
              <a:t>Tourism</a:t>
            </a:r>
            <a:r>
              <a:rPr lang="tr-TR" sz="1400" dirty="0">
                <a:solidFill>
                  <a:schemeClr val="tx1">
                    <a:lumMod val="95000"/>
                    <a:lumOff val="5000"/>
                  </a:schemeClr>
                </a:solidFill>
              </a:rPr>
              <a:t> on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Household</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Farm Enterprises: </a:t>
            </a:r>
            <a:r>
              <a:rPr lang="tr-TR" sz="1400" dirty="0" err="1">
                <a:solidFill>
                  <a:schemeClr val="tx1">
                    <a:lumMod val="95000"/>
                    <a:lumOff val="5000"/>
                  </a:schemeClr>
                </a:solidFill>
              </a:rPr>
              <a:t>The</a:t>
            </a:r>
            <a:r>
              <a:rPr lang="tr-TR" sz="1400" dirty="0">
                <a:solidFill>
                  <a:schemeClr val="tx1">
                    <a:lumMod val="95000"/>
                    <a:lumOff val="5000"/>
                  </a:schemeClr>
                </a:solidFill>
              </a:rPr>
              <a:t> Case of </a:t>
            </a:r>
            <a:r>
              <a:rPr lang="tr-TR" sz="1400" dirty="0" err="1">
                <a:solidFill>
                  <a:schemeClr val="tx1">
                    <a:lumMod val="95000"/>
                    <a:lumOff val="5000"/>
                  </a:schemeClr>
                </a:solidFill>
              </a:rPr>
              <a:t>the</a:t>
            </a:r>
            <a:r>
              <a:rPr lang="tr-TR" sz="1400" dirty="0">
                <a:solidFill>
                  <a:schemeClr val="tx1">
                    <a:lumMod val="95000"/>
                    <a:lumOff val="5000"/>
                  </a:schemeClr>
                </a:solidFill>
              </a:rPr>
              <a:t> Nevşehir </a:t>
            </a:r>
            <a:r>
              <a:rPr lang="tr-TR" sz="1400" dirty="0" err="1">
                <a:solidFill>
                  <a:schemeClr val="tx1">
                    <a:lumMod val="95000"/>
                    <a:lumOff val="5000"/>
                  </a:schemeClr>
                </a:solidFill>
              </a:rPr>
              <a:t>Province</a:t>
            </a:r>
            <a:r>
              <a:rPr lang="tr-TR" sz="1400" dirty="0">
                <a:solidFill>
                  <a:schemeClr val="tx1">
                    <a:lumMod val="95000"/>
                    <a:lumOff val="5000"/>
                  </a:schemeClr>
                </a:solidFill>
              </a:rPr>
              <a:t> of </a:t>
            </a:r>
            <a:r>
              <a:rPr lang="tr-TR" sz="1400" dirty="0" err="1">
                <a:solidFill>
                  <a:schemeClr val="tx1">
                    <a:lumMod val="95000"/>
                    <a:lumOff val="5000"/>
                  </a:schemeClr>
                </a:solidFill>
              </a:rPr>
              <a:t>Turkey</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Tropics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Subtropics</a:t>
            </a:r>
            <a:r>
              <a:rPr lang="tr-TR" sz="1400" dirty="0">
                <a:solidFill>
                  <a:schemeClr val="tx1">
                    <a:lumMod val="95000"/>
                    <a:lumOff val="5000"/>
                  </a:schemeClr>
                </a:solidFill>
              </a:rPr>
              <a:t> (JARTS), Vol:108 (2): 171-191, Germany.</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2006. Tarımda Sosyal Politikalar, İçinde: Türkiye’de Tarım, </a:t>
            </a:r>
            <a:r>
              <a:rPr lang="tr-TR" sz="1400" dirty="0" err="1">
                <a:solidFill>
                  <a:schemeClr val="tx1">
                    <a:lumMod val="95000"/>
                    <a:lumOff val="5000"/>
                  </a:schemeClr>
                </a:solidFill>
              </a:rPr>
              <a:t>Eds:F.Yavuz</a:t>
            </a:r>
            <a:r>
              <a:rPr lang="tr-TR" sz="1400" dirty="0">
                <a:solidFill>
                  <a:schemeClr val="tx1">
                    <a:lumMod val="95000"/>
                    <a:lumOff val="5000"/>
                  </a:schemeClr>
                </a:solidFill>
              </a:rPr>
              <a:t>, Tarım ve </a:t>
            </a:r>
            <a:r>
              <a:rPr lang="tr-TR" sz="1400" dirty="0" err="1">
                <a:solidFill>
                  <a:schemeClr val="tx1">
                    <a:lumMod val="95000"/>
                    <a:lumOff val="5000"/>
                  </a:schemeClr>
                </a:solidFill>
              </a:rPr>
              <a:t>Köyişleri</a:t>
            </a:r>
            <a:r>
              <a:rPr lang="tr-TR" sz="1400" dirty="0">
                <a:solidFill>
                  <a:schemeClr val="tx1">
                    <a:lumMod val="95000"/>
                    <a:lumOff val="5000"/>
                  </a:schemeClr>
                </a:solidFill>
              </a:rPr>
              <a:t> Bakanlığı Strateji Geliştirme Başkanlığı, Ankara, s.95-120.</a:t>
            </a:r>
          </a:p>
          <a:p>
            <a:pPr algn="just">
              <a:lnSpc>
                <a:spcPct val="100000"/>
              </a:lnSpc>
              <a:buFont typeface="Wingdings" panose="05000000000000000000" pitchFamily="2" charset="2"/>
              <a:buChar char="Ø"/>
            </a:pPr>
            <a:r>
              <a:rPr lang="tr-TR" sz="1400" dirty="0">
                <a:solidFill>
                  <a:schemeClr val="tx1">
                    <a:lumMod val="95000"/>
                    <a:lumOff val="5000"/>
                  </a:schemeClr>
                </a:solidFill>
              </a:rPr>
              <a:t>Van </a:t>
            </a:r>
            <a:r>
              <a:rPr lang="tr-TR" sz="1400" dirty="0" err="1">
                <a:solidFill>
                  <a:schemeClr val="tx1">
                    <a:lumMod val="95000"/>
                    <a:lumOff val="5000"/>
                  </a:schemeClr>
                </a:solidFill>
              </a:rPr>
              <a:t>Kooten</a:t>
            </a:r>
            <a:r>
              <a:rPr lang="tr-TR" sz="1400" dirty="0">
                <a:solidFill>
                  <a:schemeClr val="tx1">
                    <a:lumMod val="95000"/>
                    <a:lumOff val="5000"/>
                  </a:schemeClr>
                </a:solidFill>
              </a:rPr>
              <a:t>, G.C., 1993. Land Resource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Sustainable</a:t>
            </a:r>
            <a:r>
              <a:rPr lang="tr-TR" sz="1400" dirty="0">
                <a:solidFill>
                  <a:schemeClr val="tx1">
                    <a:lumMod val="95000"/>
                    <a:lumOff val="5000"/>
                  </a:schemeClr>
                </a:solidFill>
              </a:rPr>
              <a:t> Development: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Policies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Common</a:t>
            </a:r>
            <a:r>
              <a:rPr lang="tr-TR" sz="1400" dirty="0">
                <a:solidFill>
                  <a:schemeClr val="tx1">
                    <a:lumMod val="95000"/>
                    <a:lumOff val="5000"/>
                  </a:schemeClr>
                </a:solidFill>
              </a:rPr>
              <a:t> </a:t>
            </a:r>
            <a:r>
              <a:rPr lang="tr-TR" sz="1400" dirty="0" err="1">
                <a:solidFill>
                  <a:schemeClr val="tx1">
                    <a:lumMod val="95000"/>
                    <a:lumOff val="5000"/>
                  </a:schemeClr>
                </a:solidFill>
              </a:rPr>
              <a:t>Good</a:t>
            </a:r>
            <a:r>
              <a:rPr lang="tr-TR" sz="1400" dirty="0">
                <a:solidFill>
                  <a:schemeClr val="tx1">
                    <a:lumMod val="95000"/>
                    <a:lumOff val="5000"/>
                  </a:schemeClr>
                </a:solidFill>
              </a:rPr>
              <a:t>, UBC </a:t>
            </a:r>
            <a:r>
              <a:rPr lang="tr-TR" sz="1400" dirty="0" err="1">
                <a:solidFill>
                  <a:schemeClr val="tx1">
                    <a:lumMod val="95000"/>
                    <a:lumOff val="5000"/>
                  </a:schemeClr>
                </a:solidFill>
              </a:rPr>
              <a:t>Press</a:t>
            </a:r>
            <a:r>
              <a:rPr lang="tr-TR" sz="1400" dirty="0">
                <a:solidFill>
                  <a:schemeClr val="tx1">
                    <a:lumMod val="95000"/>
                    <a:lumOff val="5000"/>
                  </a:schemeClr>
                </a:solidFill>
              </a:rPr>
              <a:t>, </a:t>
            </a:r>
            <a:r>
              <a:rPr lang="tr-TR" sz="1400" dirty="0" err="1">
                <a:solidFill>
                  <a:schemeClr val="tx1">
                    <a:lumMod val="95000"/>
                    <a:lumOff val="5000"/>
                  </a:schemeClr>
                </a:solidFill>
              </a:rPr>
              <a:t>Vancouver</a:t>
            </a:r>
            <a:r>
              <a:rPr lang="tr-TR" sz="1400" dirty="0">
                <a:solidFill>
                  <a:schemeClr val="tx1">
                    <a:lumMod val="95000"/>
                    <a:lumOff val="5000"/>
                  </a:schemeClr>
                </a:solidFill>
              </a:rPr>
              <a:t>, </a:t>
            </a:r>
            <a:r>
              <a:rPr lang="tr-TR" sz="1400" dirty="0" err="1">
                <a:solidFill>
                  <a:schemeClr val="tx1">
                    <a:lumMod val="95000"/>
                    <a:lumOff val="5000"/>
                  </a:schemeClr>
                </a:solidFill>
              </a:rPr>
              <a:t>Canada</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837243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Weber</a:t>
            </a:r>
            <a:r>
              <a:rPr lang="tr-TR" sz="1400" dirty="0">
                <a:solidFill>
                  <a:schemeClr val="tx1">
                    <a:lumMod val="95000"/>
                    <a:lumOff val="5000"/>
                  </a:schemeClr>
                </a:solidFill>
              </a:rPr>
              <a:t>, B., 1998. </a:t>
            </a:r>
            <a:r>
              <a:rPr lang="tr-TR" sz="1400" dirty="0" err="1">
                <a:solidFill>
                  <a:schemeClr val="tx1">
                    <a:lumMod val="95000"/>
                    <a:lumOff val="5000"/>
                  </a:schemeClr>
                </a:solidFill>
              </a:rPr>
              <a:t>Crossing</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Next</a:t>
            </a:r>
            <a:r>
              <a:rPr lang="tr-TR" sz="1400" dirty="0">
                <a:solidFill>
                  <a:schemeClr val="tx1">
                    <a:lumMod val="95000"/>
                    <a:lumOff val="5000"/>
                  </a:schemeClr>
                </a:solidFill>
              </a:rPr>
              <a:t> </a:t>
            </a:r>
            <a:r>
              <a:rPr lang="tr-TR" sz="1400" dirty="0" err="1">
                <a:solidFill>
                  <a:schemeClr val="tx1">
                    <a:lumMod val="95000"/>
                    <a:lumOff val="5000"/>
                  </a:schemeClr>
                </a:solidFill>
              </a:rPr>
              <a:t>Meridian</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-Urban </a:t>
            </a:r>
            <a:r>
              <a:rPr lang="tr-TR" sz="1400" dirty="0" err="1">
                <a:solidFill>
                  <a:schemeClr val="tx1">
                    <a:lumMod val="95000"/>
                    <a:lumOff val="5000"/>
                  </a:schemeClr>
                </a:solidFill>
              </a:rPr>
              <a:t>Interdependence</a:t>
            </a:r>
            <a:r>
              <a:rPr lang="tr-TR" sz="1400" dirty="0">
                <a:solidFill>
                  <a:schemeClr val="tx1">
                    <a:lumMod val="95000"/>
                    <a:lumOff val="5000"/>
                  </a:schemeClr>
                </a:solidFill>
              </a:rPr>
              <a:t>, </a:t>
            </a:r>
            <a:r>
              <a:rPr lang="tr-TR" sz="1400" dirty="0" err="1">
                <a:solidFill>
                  <a:schemeClr val="tx1">
                    <a:lumMod val="95000"/>
                    <a:lumOff val="5000"/>
                  </a:schemeClr>
                </a:solidFill>
              </a:rPr>
              <a:t>Institutions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Distribution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West,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Resource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23(1):1-11.</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Woolcott</a:t>
            </a:r>
            <a:r>
              <a:rPr lang="tr-TR" sz="1400" dirty="0">
                <a:solidFill>
                  <a:schemeClr val="tx1">
                    <a:lumMod val="95000"/>
                    <a:lumOff val="5000"/>
                  </a:schemeClr>
                </a:solidFill>
              </a:rPr>
              <a:t>, M., 1998. </a:t>
            </a:r>
            <a:r>
              <a:rPr lang="tr-TR" sz="1400" dirty="0" err="1">
                <a:solidFill>
                  <a:schemeClr val="tx1">
                    <a:lumMod val="95000"/>
                    <a:lumOff val="5000"/>
                  </a:schemeClr>
                </a:solidFill>
              </a:rPr>
              <a:t>Social</a:t>
            </a:r>
            <a:r>
              <a:rPr lang="tr-TR" sz="1400" dirty="0">
                <a:solidFill>
                  <a:schemeClr val="tx1">
                    <a:lumMod val="95000"/>
                    <a:lumOff val="5000"/>
                  </a:schemeClr>
                </a:solidFill>
              </a:rPr>
              <a:t> </a:t>
            </a:r>
            <a:r>
              <a:rPr lang="tr-TR" sz="1400" dirty="0" err="1">
                <a:solidFill>
                  <a:schemeClr val="tx1">
                    <a:lumMod val="95000"/>
                    <a:lumOff val="5000"/>
                  </a:schemeClr>
                </a:solidFill>
              </a:rPr>
              <a:t>Capital</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Economic</a:t>
            </a:r>
            <a:r>
              <a:rPr lang="tr-TR" sz="1400" dirty="0">
                <a:solidFill>
                  <a:schemeClr val="tx1">
                    <a:lumMod val="95000"/>
                    <a:lumOff val="5000"/>
                  </a:schemeClr>
                </a:solidFill>
              </a:rPr>
              <a:t> Development: </a:t>
            </a:r>
            <a:r>
              <a:rPr lang="tr-TR" sz="1400" dirty="0" err="1">
                <a:solidFill>
                  <a:schemeClr val="tx1">
                    <a:lumMod val="95000"/>
                    <a:lumOff val="5000"/>
                  </a:schemeClr>
                </a:solidFill>
              </a:rPr>
              <a:t>Toward</a:t>
            </a:r>
            <a:r>
              <a:rPr lang="tr-TR" sz="1400" dirty="0">
                <a:solidFill>
                  <a:schemeClr val="tx1">
                    <a:lumMod val="95000"/>
                    <a:lumOff val="5000"/>
                  </a:schemeClr>
                </a:solidFill>
              </a:rPr>
              <a:t> a </a:t>
            </a:r>
            <a:r>
              <a:rPr lang="tr-TR" sz="1400" dirty="0" err="1">
                <a:solidFill>
                  <a:schemeClr val="tx1">
                    <a:lumMod val="95000"/>
                    <a:lumOff val="5000"/>
                  </a:schemeClr>
                </a:solidFill>
              </a:rPr>
              <a:t>Theoretical</a:t>
            </a:r>
            <a:r>
              <a:rPr lang="tr-TR" sz="1400" dirty="0">
                <a:solidFill>
                  <a:schemeClr val="tx1">
                    <a:lumMod val="95000"/>
                    <a:lumOff val="5000"/>
                  </a:schemeClr>
                </a:solidFill>
              </a:rPr>
              <a:t> </a:t>
            </a:r>
            <a:r>
              <a:rPr lang="tr-TR" sz="1400" dirty="0" err="1">
                <a:solidFill>
                  <a:schemeClr val="tx1">
                    <a:lumMod val="95000"/>
                    <a:lumOff val="5000"/>
                  </a:schemeClr>
                </a:solidFill>
              </a:rPr>
              <a:t>Synthesis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Framework, </a:t>
            </a:r>
            <a:r>
              <a:rPr lang="tr-TR" sz="1400" dirty="0" err="1">
                <a:solidFill>
                  <a:schemeClr val="tx1">
                    <a:lumMod val="95000"/>
                    <a:lumOff val="5000"/>
                  </a:schemeClr>
                </a:solidFill>
              </a:rPr>
              <a:t>Theory</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Society</a:t>
            </a:r>
            <a:r>
              <a:rPr lang="tr-TR" sz="1400" dirty="0">
                <a:solidFill>
                  <a:schemeClr val="tx1">
                    <a:lumMod val="95000"/>
                    <a:lumOff val="5000"/>
                  </a:schemeClr>
                </a:solidFill>
              </a:rPr>
              <a:t>, Vol:27:151-208.</a:t>
            </a:r>
            <a:endParaRPr lang="tr-TR" sz="1200" b="1"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199677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400" dirty="0"/>
              <a:t>Cumhuriyet Döneminde Arazi-İnsan İlişkileri</a:t>
            </a:r>
          </a:p>
        </p:txBody>
      </p:sp>
      <p:sp>
        <p:nvSpPr>
          <p:cNvPr id="9" name="İçerik Yer Tutucusu 2"/>
          <p:cNvSpPr>
            <a:spLocks noGrp="1"/>
          </p:cNvSpPr>
          <p:nvPr>
            <p:ph idx="1"/>
          </p:nvPr>
        </p:nvSpPr>
        <p:spPr>
          <a:xfrm>
            <a:off x="782857" y="1914548"/>
            <a:ext cx="7520222" cy="3373284"/>
          </a:xfrm>
        </p:spPr>
        <p:txBody>
          <a:bodyPr anchor="t">
            <a:noAutofit/>
          </a:bodyPr>
          <a:lstStyle/>
          <a:p>
            <a:pPr algn="just">
              <a:buFont typeface="Wingdings" panose="05000000000000000000" pitchFamily="2" charset="2"/>
              <a:buChar char="Ø"/>
            </a:pPr>
            <a:r>
              <a:rPr lang="tr-TR" sz="1600" dirty="0"/>
              <a:t>1961 Anayasası’nın getirdiği geniş hürriyet ortamında, ülkemizin tüm sosyoekonomik sorunları yoğun bir şekilde tartışılmaya başlandı. Bu gelişmelerden tarım sektörü de kendine düşen payı aldı. 1961 Anayasası hem arazi reformunun yapılmasını öngören, hem de reformun yapılabilmesi için dağıtılacak arazilerin kamulaştırılmasına ilişkin açık hükümler taşıyordu. </a:t>
            </a:r>
          </a:p>
          <a:p>
            <a:pPr algn="just">
              <a:buFont typeface="Wingdings" panose="05000000000000000000" pitchFamily="2" charset="2"/>
              <a:buChar char="Ø"/>
            </a:pPr>
            <a:r>
              <a:rPr lang="tr-TR" sz="1600" dirty="0"/>
              <a:t>1961 Anayasasında, arazi reformunun yapılmasına ilişkin hüküm 37. maddede yer alıyordu. Bu maddeye göre:</a:t>
            </a:r>
          </a:p>
          <a:p>
            <a:pPr algn="just">
              <a:buFont typeface="Wingdings" panose="05000000000000000000" pitchFamily="2" charset="2"/>
              <a:buChar char="Ø"/>
            </a:pPr>
            <a:r>
              <a:rPr lang="tr-TR" sz="1600" i="1" dirty="0"/>
              <a:t>“Devlet toprağın verimli olarak işletilmesini gerçekleştirmek ve arazisiz olan veya yeterli toprağı bulunmayan çiftçiye arazi sağlamak amaçlarıyla gereken tedbirleri alır. Kanun, bu amaçla değişik tarım bölgelerine ve çeşitlerine göre toprağın genişliğini gösterebilir. Devlet, çiftçinin işletme araçlarına sahip olmasını kolaylaştırır.”</a:t>
            </a:r>
            <a:endParaRPr lang="tr-TR" sz="1400" dirty="0"/>
          </a:p>
        </p:txBody>
      </p:sp>
      <p:sp>
        <p:nvSpPr>
          <p:cNvPr id="10" name="Altbilgi Yer Tutucusu 1">
            <a:extLst>
              <a:ext uri="{FF2B5EF4-FFF2-40B4-BE49-F238E27FC236}">
                <a16:creationId xmlns="" xmlns:a16="http://schemas.microsoft.com/office/drawing/2014/main" id="{C8C991CA-1E3A-4ADA-B49A-3E6CE241FD9F}"/>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001884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400" dirty="0"/>
              <a:t>Cumhuriyet Döneminde Arazi-İnsan İlişkileri</a:t>
            </a:r>
          </a:p>
        </p:txBody>
      </p:sp>
      <p:sp>
        <p:nvSpPr>
          <p:cNvPr id="9" name="İçerik Yer Tutucusu 2"/>
          <p:cNvSpPr>
            <a:spLocks noGrp="1"/>
          </p:cNvSpPr>
          <p:nvPr>
            <p:ph idx="1"/>
          </p:nvPr>
        </p:nvSpPr>
        <p:spPr>
          <a:xfrm>
            <a:off x="782857" y="1905545"/>
            <a:ext cx="7520222" cy="3382287"/>
          </a:xfrm>
        </p:spPr>
        <p:txBody>
          <a:bodyPr anchor="t">
            <a:noAutofit/>
          </a:bodyPr>
          <a:lstStyle/>
          <a:p>
            <a:pPr algn="just">
              <a:buFont typeface="Wingdings" panose="05000000000000000000" pitchFamily="2" charset="2"/>
              <a:buChar char="Ø"/>
            </a:pPr>
            <a:r>
              <a:rPr lang="tr-TR" sz="2000" b="1" dirty="0">
                <a:solidFill>
                  <a:schemeClr val="tx1"/>
                </a:solidFill>
              </a:rPr>
              <a:t>1982 Anayasası ve Arazi Reformu: </a:t>
            </a:r>
            <a:r>
              <a:rPr lang="tr-TR" sz="2000" dirty="0">
                <a:solidFill>
                  <a:schemeClr val="tx1"/>
                </a:solidFill>
              </a:rPr>
              <a:t>Türkiye Cumhuriyeti’nin üçüncü</a:t>
            </a:r>
          </a:p>
          <a:p>
            <a:pPr algn="just">
              <a:buFont typeface="Wingdings" panose="05000000000000000000" pitchFamily="2" charset="2"/>
              <a:buChar char="Ø"/>
            </a:pPr>
            <a:r>
              <a:rPr lang="tr-TR" sz="2000" dirty="0">
                <a:solidFill>
                  <a:schemeClr val="tx1"/>
                </a:solidFill>
              </a:rPr>
              <a:t>Anayasası olan 1982 Anayasasında da, arazi ve tarım reformuna dayanak olabilecek açık hükümler vardır. 1961 Anayasası’nın arazi reformu kapsamına girecek önlemlerin alınmasını öngören 37. maddesindeki esaslar, biraz daha genişletilerek, 1982 Anayasasının 44. maddesinde yer almıştır. </a:t>
            </a:r>
          </a:p>
          <a:p>
            <a:pPr algn="just">
              <a:buFont typeface="Wingdings" panose="05000000000000000000" pitchFamily="2" charset="2"/>
              <a:buChar char="Ø"/>
            </a:pPr>
            <a:r>
              <a:rPr lang="tr-TR" sz="2000" dirty="0">
                <a:solidFill>
                  <a:schemeClr val="tx1"/>
                </a:solidFill>
              </a:rPr>
              <a:t>Bu maddede arazi ve tarım reformu, başka bir deyişle tarımda verim artışı ve arazi dağıtılması ile ilgili noktalar şu şekilde vurgulanmıştır</a:t>
            </a:r>
            <a:endParaRPr lang="tr-TR" sz="1200" dirty="0"/>
          </a:p>
        </p:txBody>
      </p:sp>
      <p:sp>
        <p:nvSpPr>
          <p:cNvPr id="10" name="Altbilgi Yer Tutucusu 1">
            <a:extLst>
              <a:ext uri="{FF2B5EF4-FFF2-40B4-BE49-F238E27FC236}">
                <a16:creationId xmlns="" xmlns:a16="http://schemas.microsoft.com/office/drawing/2014/main" id="{C9BAF21D-57D0-4357-A01B-3B7A77C8FE60}"/>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40950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Cumhuriyet Döneminde Arazi-İnsan İlişkileri</a:t>
            </a:r>
          </a:p>
        </p:txBody>
      </p:sp>
      <p:sp>
        <p:nvSpPr>
          <p:cNvPr id="9" name="İçerik Yer Tutucusu 2"/>
          <p:cNvSpPr>
            <a:spLocks noGrp="1"/>
          </p:cNvSpPr>
          <p:nvPr>
            <p:ph idx="1"/>
          </p:nvPr>
        </p:nvSpPr>
        <p:spPr>
          <a:xfrm>
            <a:off x="782857" y="1905545"/>
            <a:ext cx="7520222" cy="3382287"/>
          </a:xfrm>
        </p:spPr>
        <p:txBody>
          <a:bodyPr anchor="t">
            <a:noAutofit/>
          </a:bodyPr>
          <a:lstStyle/>
          <a:p>
            <a:pPr algn="just">
              <a:buFont typeface="Wingdings" panose="05000000000000000000" pitchFamily="2" charset="2"/>
              <a:buChar char="Ø"/>
            </a:pPr>
            <a:r>
              <a:rPr lang="tr-TR" sz="2400" dirty="0">
                <a:solidFill>
                  <a:schemeClr val="tx1"/>
                </a:solidFill>
              </a:rPr>
              <a:t>Anayasanın 44. madde dağıtılan arazilerin verimli biçimde işletilmesi için bazı prensipler öngörmektedir:</a:t>
            </a:r>
          </a:p>
          <a:p>
            <a:pPr algn="just">
              <a:buFont typeface="Wingdings" panose="05000000000000000000" pitchFamily="2" charset="2"/>
              <a:buChar char="Ø"/>
            </a:pPr>
            <a:r>
              <a:rPr lang="tr-TR" sz="2400" dirty="0">
                <a:solidFill>
                  <a:schemeClr val="tx1"/>
                </a:solidFill>
              </a:rPr>
              <a:t> </a:t>
            </a:r>
            <a:r>
              <a:rPr lang="tr-TR" sz="2400" i="1" dirty="0">
                <a:solidFill>
                  <a:schemeClr val="tx1"/>
                </a:solidFill>
              </a:rPr>
              <a:t>“Bu amaçla dağıtılan araziler bölünmez, miras hükümleri dışında başkalarına devredilemez ve ancak dağıtılan çiftçilerle mirasçıları tarafından işletilebilir. Bu şartların kaybı halinde, dağıtılan toprağın Devletçe </a:t>
            </a:r>
            <a:r>
              <a:rPr lang="tr-TR" sz="2400" i="1" dirty="0" smtClean="0">
                <a:solidFill>
                  <a:schemeClr val="tx1"/>
                </a:solidFill>
              </a:rPr>
              <a:t>geri alınmasına </a:t>
            </a:r>
            <a:r>
              <a:rPr lang="tr-TR" sz="2400" i="1" dirty="0">
                <a:solidFill>
                  <a:schemeClr val="tx1"/>
                </a:solidFill>
              </a:rPr>
              <a:t>ilişkin esaslar kanunla düzenlenir.”</a:t>
            </a:r>
            <a:endParaRPr lang="tr-TR" sz="1400" dirty="0"/>
          </a:p>
        </p:txBody>
      </p:sp>
      <p:sp>
        <p:nvSpPr>
          <p:cNvPr id="10" name="Altbilgi Yer Tutucusu 1">
            <a:extLst>
              <a:ext uri="{FF2B5EF4-FFF2-40B4-BE49-F238E27FC236}">
                <a16:creationId xmlns="" xmlns:a16="http://schemas.microsoft.com/office/drawing/2014/main" id="{51B68968-B72D-4840-9AE6-C99A8B96B3E1}"/>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520656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Cumhuriyet Döneminde Arazi-İnsan İlişkileri</a:t>
            </a:r>
          </a:p>
        </p:txBody>
      </p:sp>
      <p:sp>
        <p:nvSpPr>
          <p:cNvPr id="9" name="İçerik Yer Tutucusu 2"/>
          <p:cNvSpPr>
            <a:spLocks noGrp="1"/>
          </p:cNvSpPr>
          <p:nvPr>
            <p:ph idx="1"/>
          </p:nvPr>
        </p:nvSpPr>
        <p:spPr>
          <a:xfrm>
            <a:off x="782857" y="1905545"/>
            <a:ext cx="7520222" cy="3594990"/>
          </a:xfrm>
        </p:spPr>
        <p:txBody>
          <a:bodyPr anchor="t">
            <a:noAutofit/>
          </a:bodyPr>
          <a:lstStyle/>
          <a:p>
            <a:pPr algn="just">
              <a:buFont typeface="Wingdings" panose="05000000000000000000" pitchFamily="2" charset="2"/>
              <a:buChar char="Ø"/>
            </a:pPr>
            <a:r>
              <a:rPr lang="tr-TR" sz="2400" dirty="0">
                <a:solidFill>
                  <a:schemeClr val="tx1"/>
                </a:solidFill>
                <a:ea typeface="Times New Roman" panose="02020603050405020304" pitchFamily="18" charset="0"/>
              </a:rPr>
              <a:t>1961 Anayasası’nın daha sonra iptal edilen ve büyük mülklerin sınırlandırılması yönünden en fazla önem taşıyan kamulaştırma ile ilgili hükümleri, 1982 Anayasası’nda 46. maddede yer almaktadır. </a:t>
            </a:r>
          </a:p>
          <a:p>
            <a:pPr algn="just">
              <a:buFont typeface="Wingdings" panose="05000000000000000000" pitchFamily="2" charset="2"/>
              <a:buChar char="Ø"/>
            </a:pPr>
            <a:r>
              <a:rPr lang="tr-TR" sz="2400" dirty="0">
                <a:solidFill>
                  <a:schemeClr val="tx1"/>
                </a:solidFill>
                <a:ea typeface="Times New Roman" panose="02020603050405020304" pitchFamily="18" charset="0"/>
              </a:rPr>
              <a:t>Bu maddede, “Kamulaştırma bedelinin hesaplanma tarz ve usulleri kanunla belirlenir” denildikten sonra, çıkarılacak olan kanunda kamulaştırma bedelinin saptanmasında, vergi değeri ile kıymet takdirlerinin ve öteki objektif ölçülerin göz önüne alınması gerektiği hükme bağlanmaktadır.</a:t>
            </a:r>
            <a:endParaRPr lang="tr-TR" sz="2400" dirty="0">
              <a:solidFill>
                <a:schemeClr val="tx1"/>
              </a:solidFill>
            </a:endParaRPr>
          </a:p>
        </p:txBody>
      </p:sp>
      <p:sp>
        <p:nvSpPr>
          <p:cNvPr id="10" name="Altbilgi Yer Tutucusu 1">
            <a:extLst>
              <a:ext uri="{FF2B5EF4-FFF2-40B4-BE49-F238E27FC236}">
                <a16:creationId xmlns="" xmlns:a16="http://schemas.microsoft.com/office/drawing/2014/main" id="{37CFC0A8-E48F-4879-A624-595160FC33DC}"/>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573051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Cumhuriyet Döneminde Arazi-İnsan İlişkileri</a:t>
            </a:r>
          </a:p>
        </p:txBody>
      </p:sp>
      <p:sp>
        <p:nvSpPr>
          <p:cNvPr id="9" name="İçerik Yer Tutucusu 2"/>
          <p:cNvSpPr>
            <a:spLocks noGrp="1"/>
          </p:cNvSpPr>
          <p:nvPr>
            <p:ph idx="1"/>
          </p:nvPr>
        </p:nvSpPr>
        <p:spPr>
          <a:xfrm>
            <a:off x="782857" y="2020045"/>
            <a:ext cx="7520222" cy="3686559"/>
          </a:xfrm>
        </p:spPr>
        <p:txBody>
          <a:bodyPr anchor="t">
            <a:noAutofit/>
          </a:bodyPr>
          <a:lstStyle/>
          <a:p>
            <a:pPr algn="just">
              <a:buFont typeface="Wingdings" panose="05000000000000000000" pitchFamily="2" charset="2"/>
              <a:buChar char="Ø"/>
            </a:pPr>
            <a:r>
              <a:rPr lang="tr-TR" sz="2000" dirty="0">
                <a:solidFill>
                  <a:schemeClr val="tx1"/>
                </a:solidFill>
              </a:rPr>
              <a:t>Kamulaştırma değerinin saptanmasına ilişkin bu madde ile hem vergi değeri hem de kıymet takdirinin göz önüne alınması esası benimsenerek, bir yandan vergisini çok düşük gösteren mülk sahiplerinin mağduriyetinin önlenmesi, öte yandan vergi beyanında arazinin değerini çok yüksek gösterenlerin kamulaştırma halinde aşırı kazanç elde etmeleri önlemeye çalışılmıştır. </a:t>
            </a:r>
          </a:p>
          <a:p>
            <a:pPr algn="just">
              <a:buFont typeface="Wingdings" panose="05000000000000000000" pitchFamily="2" charset="2"/>
              <a:buChar char="Ø"/>
            </a:pPr>
            <a:r>
              <a:rPr lang="tr-TR" sz="2000" dirty="0">
                <a:solidFill>
                  <a:schemeClr val="tx1"/>
                </a:solidFill>
              </a:rPr>
              <a:t>Ayrıca, vergi beyanındaki değer ile saptanan değer arasında bir fark varsa, bunun da nasıl vergilendirileceğinin kanunla tespit edileceğinin belirtilmesi, düşük vergi beyanını ve dolayısıyla vergi kaybını önlemeye yöneliktir.</a:t>
            </a:r>
            <a:endParaRPr lang="tr-TR" sz="1100" dirty="0"/>
          </a:p>
        </p:txBody>
      </p:sp>
      <p:sp>
        <p:nvSpPr>
          <p:cNvPr id="10" name="Altbilgi Yer Tutucusu 1">
            <a:extLst>
              <a:ext uri="{FF2B5EF4-FFF2-40B4-BE49-F238E27FC236}">
                <a16:creationId xmlns="" xmlns:a16="http://schemas.microsoft.com/office/drawing/2014/main" id="{83A8F862-791D-461A-BD1B-96AACEC82F0D}"/>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875282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Cumhuriyet Döneminde Arazi-İnsan İlişkileri</a:t>
            </a:r>
          </a:p>
        </p:txBody>
      </p:sp>
      <p:sp>
        <p:nvSpPr>
          <p:cNvPr id="9" name="İçerik Yer Tutucusu 2"/>
          <p:cNvSpPr>
            <a:spLocks noGrp="1"/>
          </p:cNvSpPr>
          <p:nvPr>
            <p:ph idx="1"/>
          </p:nvPr>
        </p:nvSpPr>
        <p:spPr>
          <a:xfrm>
            <a:off x="782857" y="2020045"/>
            <a:ext cx="7520222" cy="3686559"/>
          </a:xfrm>
        </p:spPr>
        <p:txBody>
          <a:bodyPr anchor="t">
            <a:noAutofit/>
          </a:bodyPr>
          <a:lstStyle/>
          <a:p>
            <a:pPr algn="just">
              <a:buFont typeface="Wingdings" panose="05000000000000000000" pitchFamily="2" charset="2"/>
              <a:buChar char="Ø"/>
            </a:pPr>
            <a:r>
              <a:rPr lang="tr-TR" dirty="0">
                <a:solidFill>
                  <a:schemeClr val="tx1"/>
                </a:solidFill>
              </a:rPr>
              <a:t>Kamulaştırma ile ilgili hu 46. maddedeki hükümlerle, hem  1961 Anayasası’nın iptal edilen 38. maddesindeki hüküm yumuşatılmış, hem de vergi beyanlarının gerçek değerine yakın gösterilmesinin sağlanması amaçlanmıştır.</a:t>
            </a:r>
          </a:p>
          <a:p>
            <a:pPr algn="just">
              <a:buFont typeface="Wingdings" panose="05000000000000000000" pitchFamily="2" charset="2"/>
              <a:buChar char="Ø"/>
            </a:pPr>
            <a:r>
              <a:rPr lang="tr-TR" dirty="0">
                <a:solidFill>
                  <a:schemeClr val="tx1"/>
                </a:solidFill>
              </a:rPr>
              <a:t>Arazi reformunun uygulanması halinde, kamulaştırılan mülklerin bedelleri, beş yılı aşmayacak şekilde taksitle ödenecektir.</a:t>
            </a:r>
            <a:endParaRPr lang="tr-TR" sz="1350" dirty="0"/>
          </a:p>
        </p:txBody>
      </p:sp>
      <p:sp>
        <p:nvSpPr>
          <p:cNvPr id="10" name="Altbilgi Yer Tutucusu 1">
            <a:extLst>
              <a:ext uri="{FF2B5EF4-FFF2-40B4-BE49-F238E27FC236}">
                <a16:creationId xmlns="" xmlns:a16="http://schemas.microsoft.com/office/drawing/2014/main" id="{30A98EF6-E2FD-401E-ACB2-3CAA002A25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4114602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a:solidFill>
                  <a:schemeClr val="tx1">
                    <a:lumMod val="95000"/>
                    <a:lumOff val="5000"/>
                  </a:schemeClr>
                </a:solidFill>
              </a:rPr>
              <a:t>Açıl, A.F. ve Demirci, R., 1984. Tarım Ekonomisi Dersleri, A.Ü. Ziraat Fakültesi Yayınları No:880,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Amos</a:t>
            </a:r>
            <a:r>
              <a:rPr lang="tr-TR" sz="1400" dirty="0">
                <a:solidFill>
                  <a:schemeClr val="tx1">
                    <a:lumMod val="95000"/>
                    <a:lumOff val="5000"/>
                  </a:schemeClr>
                </a:solidFill>
              </a:rPr>
              <a:t>, O. M. </a:t>
            </a:r>
            <a:r>
              <a:rPr lang="tr-TR" sz="1400" dirty="0" err="1">
                <a:solidFill>
                  <a:schemeClr val="tx1">
                    <a:lumMod val="95000"/>
                    <a:lumOff val="5000"/>
                  </a:schemeClr>
                </a:solidFill>
              </a:rPr>
              <a:t>Jr</a:t>
            </a:r>
            <a:r>
              <a:rPr lang="tr-TR" sz="1400" dirty="0">
                <a:solidFill>
                  <a:schemeClr val="tx1">
                    <a:lumMod val="95000"/>
                    <a:lumOff val="5000"/>
                  </a:schemeClr>
                </a:solidFill>
              </a:rPr>
              <a:t>. 1989. An </a:t>
            </a:r>
            <a:r>
              <a:rPr lang="tr-TR" sz="1400" dirty="0" err="1">
                <a:solidFill>
                  <a:schemeClr val="tx1">
                    <a:lumMod val="95000"/>
                    <a:lumOff val="5000"/>
                  </a:schemeClr>
                </a:solidFill>
              </a:rPr>
              <a:t>Inquiry</a:t>
            </a:r>
            <a:r>
              <a:rPr lang="tr-TR" sz="1400" dirty="0">
                <a:solidFill>
                  <a:schemeClr val="tx1">
                    <a:lumMod val="95000"/>
                    <a:lumOff val="5000"/>
                  </a:schemeClr>
                </a:solidFill>
              </a:rPr>
              <a:t> </a:t>
            </a:r>
            <a:r>
              <a:rPr lang="tr-TR" sz="1400" dirty="0" err="1">
                <a:solidFill>
                  <a:schemeClr val="tx1">
                    <a:lumMod val="95000"/>
                    <a:lumOff val="5000"/>
                  </a:schemeClr>
                </a:solidFill>
              </a:rPr>
              <a:t>into</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Causes</a:t>
            </a:r>
            <a:r>
              <a:rPr lang="tr-TR" sz="1400" dirty="0">
                <a:solidFill>
                  <a:schemeClr val="tx1">
                    <a:lumMod val="95000"/>
                    <a:lumOff val="5000"/>
                  </a:schemeClr>
                </a:solidFill>
              </a:rPr>
              <a:t> of </a:t>
            </a:r>
            <a:r>
              <a:rPr lang="tr-TR" sz="1400" dirty="0" err="1">
                <a:solidFill>
                  <a:schemeClr val="tx1">
                    <a:lumMod val="95000"/>
                    <a:lumOff val="5000"/>
                  </a:schemeClr>
                </a:solidFill>
              </a:rPr>
              <a:t>Increasing</a:t>
            </a:r>
            <a:r>
              <a:rPr lang="tr-TR" sz="1400" dirty="0">
                <a:solidFill>
                  <a:schemeClr val="tx1">
                    <a:lumMod val="95000"/>
                    <a:lumOff val="5000"/>
                  </a:schemeClr>
                </a:solidFill>
              </a:rPr>
              <a:t>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Inequality</a:t>
            </a:r>
            <a:r>
              <a:rPr lang="tr-TR" sz="1400" dirty="0">
                <a:solidFill>
                  <a:schemeClr val="tx1">
                    <a:lumMod val="95000"/>
                    <a:lumOff val="5000"/>
                  </a:schemeClr>
                </a:solidFill>
              </a:rPr>
              <a:t> in </a:t>
            </a:r>
            <a:r>
              <a:rPr lang="tr-TR" sz="1400" dirty="0" err="1">
                <a:solidFill>
                  <a:schemeClr val="tx1">
                    <a:lumMod val="95000"/>
                    <a:lumOff val="5000"/>
                  </a:schemeClr>
                </a:solidFill>
              </a:rPr>
              <a:t>the</a:t>
            </a:r>
            <a:r>
              <a:rPr lang="tr-TR" sz="1400" dirty="0">
                <a:solidFill>
                  <a:schemeClr val="tx1">
                    <a:lumMod val="95000"/>
                    <a:lumOff val="5000"/>
                  </a:schemeClr>
                </a:solidFill>
              </a:rPr>
              <a:t> United </a:t>
            </a:r>
            <a:r>
              <a:rPr lang="tr-TR" sz="1400" dirty="0" err="1">
                <a:solidFill>
                  <a:schemeClr val="tx1">
                    <a:lumMod val="95000"/>
                    <a:lumOff val="5000"/>
                  </a:schemeClr>
                </a:solidFill>
              </a:rPr>
              <a:t>States</a:t>
            </a:r>
            <a:r>
              <a:rPr lang="tr-TR" sz="1400" dirty="0">
                <a:solidFill>
                  <a:schemeClr val="tx1">
                    <a:lumMod val="95000"/>
                    <a:lumOff val="5000"/>
                  </a:schemeClr>
                </a:solidFill>
              </a:rPr>
              <a:t>, </a:t>
            </a:r>
            <a:r>
              <a:rPr lang="tr-TR" sz="1400" dirty="0" err="1">
                <a:solidFill>
                  <a:schemeClr val="tx1">
                    <a:lumMod val="95000"/>
                    <a:lumOff val="5000"/>
                  </a:schemeClr>
                </a:solidFill>
              </a:rPr>
              <a:t>Review</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19-2:1-13.</a:t>
            </a:r>
          </a:p>
          <a:p>
            <a:pPr algn="just">
              <a:lnSpc>
                <a:spcPct val="100000"/>
              </a:lnSpc>
              <a:buFont typeface="Wingdings" panose="05000000000000000000" pitchFamily="2" charset="2"/>
              <a:buChar char="Ø"/>
            </a:pPr>
            <a:r>
              <a:rPr lang="tr-TR" sz="1400" dirty="0">
                <a:solidFill>
                  <a:schemeClr val="tx1">
                    <a:lumMod val="95000"/>
                    <a:lumOff val="5000"/>
                  </a:schemeClr>
                </a:solidFill>
              </a:rPr>
              <a:t>Bağcı, Y., 1998. Toprak Ağalığı ve Kırsal Dönüşüm. Adıyaman İli Boztepe Köyü </a:t>
            </a:r>
            <a:r>
              <a:rPr lang="tr-TR" sz="1400" dirty="0" err="1">
                <a:solidFill>
                  <a:schemeClr val="tx1">
                    <a:lumMod val="95000"/>
                    <a:lumOff val="5000"/>
                  </a:schemeClr>
                </a:solidFill>
              </a:rPr>
              <a:t>Vak'a</a:t>
            </a:r>
            <a:r>
              <a:rPr lang="tr-TR" sz="1400" dirty="0">
                <a:solidFill>
                  <a:schemeClr val="tx1">
                    <a:lumMod val="95000"/>
                    <a:lumOff val="5000"/>
                  </a:schemeClr>
                </a:solidFill>
              </a:rPr>
              <a:t> İncelemesi, H.Ü. Sosyal Bilimler Enstitüsü Sosyoloji Anabilim Dalı Yüksek Lisans Tezi, Ankara.</a:t>
            </a:r>
          </a:p>
          <a:p>
            <a:pPr algn="just">
              <a:lnSpc>
                <a:spcPct val="100000"/>
              </a:lnSpc>
              <a:buFont typeface="Wingdings" panose="05000000000000000000" pitchFamily="2" charset="2"/>
              <a:buChar char="Ø"/>
            </a:pPr>
            <a:r>
              <a:rPr lang="tr-TR" sz="1400" dirty="0">
                <a:solidFill>
                  <a:schemeClr val="tx1">
                    <a:lumMod val="95000"/>
                    <a:lumOff val="5000"/>
                  </a:schemeClr>
                </a:solidFill>
              </a:rPr>
              <a:t>Berkeley, H., </a:t>
            </a:r>
            <a:r>
              <a:rPr lang="tr-TR" sz="1400" dirty="0" err="1">
                <a:solidFill>
                  <a:schemeClr val="tx1">
                    <a:lumMod val="95000"/>
                    <a:lumOff val="5000"/>
                  </a:schemeClr>
                </a:solidFill>
              </a:rPr>
              <a:t>Campbell</a:t>
            </a:r>
            <a:r>
              <a:rPr lang="tr-TR" sz="1400" dirty="0">
                <a:solidFill>
                  <a:schemeClr val="tx1">
                    <a:lumMod val="95000"/>
                    <a:lumOff val="5000"/>
                  </a:schemeClr>
                </a:solidFill>
              </a:rPr>
              <a:t>, D., Carter, C., </a:t>
            </a:r>
            <a:r>
              <a:rPr lang="tr-TR" sz="1400" dirty="0" err="1">
                <a:solidFill>
                  <a:schemeClr val="tx1">
                    <a:lumMod val="95000"/>
                    <a:lumOff val="5000"/>
                  </a:schemeClr>
                </a:solidFill>
              </a:rPr>
              <a:t>Gamble</a:t>
            </a:r>
            <a:r>
              <a:rPr lang="tr-TR" sz="1400" dirty="0">
                <a:solidFill>
                  <a:schemeClr val="tx1">
                    <a:lumMod val="95000"/>
                    <a:lumOff val="5000"/>
                  </a:schemeClr>
                </a:solidFill>
              </a:rPr>
              <a:t>, B., </a:t>
            </a:r>
            <a:r>
              <a:rPr lang="tr-TR" sz="1400" dirty="0" err="1">
                <a:solidFill>
                  <a:schemeClr val="tx1">
                    <a:lumMod val="95000"/>
                    <a:lumOff val="5000"/>
                  </a:schemeClr>
                </a:solidFill>
              </a:rPr>
              <a:t>Hibbs</a:t>
            </a:r>
            <a:r>
              <a:rPr lang="tr-TR" sz="1400" dirty="0">
                <a:solidFill>
                  <a:schemeClr val="tx1">
                    <a:lumMod val="95000"/>
                    <a:lumOff val="5000"/>
                  </a:schemeClr>
                </a:solidFill>
              </a:rPr>
              <a:t>, J., Lee, B., </a:t>
            </a:r>
            <a:r>
              <a:rPr lang="tr-TR" sz="1400" dirty="0" err="1">
                <a:solidFill>
                  <a:schemeClr val="tx1">
                    <a:lumMod val="95000"/>
                    <a:lumOff val="5000"/>
                  </a:schemeClr>
                </a:solidFill>
              </a:rPr>
              <a:t>Meadowcroft</a:t>
            </a:r>
            <a:r>
              <a:rPr lang="tr-TR" sz="1400" dirty="0">
                <a:solidFill>
                  <a:schemeClr val="tx1">
                    <a:lumMod val="95000"/>
                    <a:lumOff val="5000"/>
                  </a:schemeClr>
                </a:solidFill>
              </a:rPr>
              <a:t>, J., Morris, J., North, R.D., </a:t>
            </a:r>
            <a:r>
              <a:rPr lang="tr-TR" sz="1400" dirty="0" err="1">
                <a:solidFill>
                  <a:schemeClr val="tx1">
                    <a:lumMod val="95000"/>
                    <a:lumOff val="5000"/>
                  </a:schemeClr>
                </a:solidFill>
              </a:rPr>
              <a:t>Rickard</a:t>
            </a:r>
            <a:r>
              <a:rPr lang="tr-TR" sz="1400" dirty="0">
                <a:solidFill>
                  <a:schemeClr val="tx1">
                    <a:lumMod val="95000"/>
                    <a:lumOff val="5000"/>
                  </a:schemeClr>
                </a:solidFill>
              </a:rPr>
              <a:t>, S., </a:t>
            </a:r>
            <a:r>
              <a:rPr lang="tr-TR" sz="1400" dirty="0" err="1">
                <a:solidFill>
                  <a:schemeClr val="tx1">
                    <a:lumMod val="95000"/>
                    <a:lumOff val="5000"/>
                  </a:schemeClr>
                </a:solidFill>
              </a:rPr>
              <a:t>Stockdale</a:t>
            </a:r>
            <a:r>
              <a:rPr lang="tr-TR" sz="1400" dirty="0">
                <a:solidFill>
                  <a:schemeClr val="tx1">
                    <a:lumMod val="95000"/>
                    <a:lumOff val="5000"/>
                  </a:schemeClr>
                </a:solidFill>
              </a:rPr>
              <a:t>, A. &amp; </a:t>
            </a:r>
            <a:r>
              <a:rPr lang="tr-TR" sz="1400" dirty="0" err="1">
                <a:solidFill>
                  <a:schemeClr val="tx1">
                    <a:lumMod val="95000"/>
                    <a:lumOff val="5000"/>
                  </a:schemeClr>
                </a:solidFill>
              </a:rPr>
              <a:t>Withrington</a:t>
            </a:r>
            <a:r>
              <a:rPr lang="tr-TR" sz="1400" dirty="0">
                <a:solidFill>
                  <a:schemeClr val="tx1">
                    <a:lumMod val="95000"/>
                    <a:lumOff val="5000"/>
                  </a:schemeClr>
                </a:solidFill>
              </a:rPr>
              <a:t>, P., 2005. </a:t>
            </a:r>
            <a:r>
              <a:rPr lang="tr-TR" sz="1400" dirty="0" err="1">
                <a:solidFill>
                  <a:schemeClr val="tx1">
                    <a:lumMod val="95000"/>
                    <a:lumOff val="5000"/>
                  </a:schemeClr>
                </a:solidFill>
              </a:rPr>
              <a:t>The</a:t>
            </a:r>
            <a:r>
              <a:rPr lang="tr-TR" sz="1400" dirty="0">
                <a:solidFill>
                  <a:schemeClr val="tx1">
                    <a:lumMod val="95000"/>
                    <a:lumOff val="5000"/>
                  </a:schemeClr>
                </a:solidFill>
              </a:rPr>
              <a:t> New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a:t>
            </a:r>
            <a:r>
              <a:rPr lang="tr-TR" sz="1400" dirty="0" err="1">
                <a:solidFill>
                  <a:schemeClr val="tx1">
                    <a:lumMod val="95000"/>
                    <a:lumOff val="5000"/>
                  </a:schemeClr>
                </a:solidFill>
              </a:rPr>
              <a:t>Change</a:t>
            </a:r>
            <a:r>
              <a:rPr lang="tr-TR" sz="1400" dirty="0">
                <a:solidFill>
                  <a:schemeClr val="tx1">
                    <a:lumMod val="95000"/>
                    <a:lumOff val="5000"/>
                  </a:schemeClr>
                </a:solidFill>
              </a:rPr>
              <a:t>, </a:t>
            </a:r>
            <a:r>
              <a:rPr lang="tr-TR" sz="1400" dirty="0" err="1">
                <a:solidFill>
                  <a:schemeClr val="tx1">
                    <a:lumMod val="95000"/>
                    <a:lumOff val="5000"/>
                  </a:schemeClr>
                </a:solidFill>
              </a:rPr>
              <a:t>Dynamism</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Government</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a:t>
            </a:r>
            <a:r>
              <a:rPr lang="tr-TR" sz="1400" dirty="0" err="1">
                <a:solidFill>
                  <a:schemeClr val="tx1">
                    <a:lumMod val="95000"/>
                    <a:lumOff val="5000"/>
                  </a:schemeClr>
                </a:solidFill>
              </a:rPr>
              <a:t>Institute</a:t>
            </a:r>
            <a:r>
              <a:rPr lang="tr-TR" sz="1400" dirty="0">
                <a:solidFill>
                  <a:schemeClr val="tx1">
                    <a:lumMod val="95000"/>
                    <a:lumOff val="5000"/>
                  </a:schemeClr>
                </a:solidFill>
              </a:rPr>
              <a:t> of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Affairs</a:t>
            </a:r>
            <a:r>
              <a:rPr lang="tr-TR" sz="1400" dirty="0">
                <a:solidFill>
                  <a:schemeClr val="tx1">
                    <a:lumMod val="95000"/>
                    <a:lumOff val="5000"/>
                  </a:schemeClr>
                </a:solidFill>
              </a:rPr>
              <a:t>, </a:t>
            </a:r>
            <a:r>
              <a:rPr lang="tr-TR" sz="1400" dirty="0" err="1">
                <a:solidFill>
                  <a:schemeClr val="tx1">
                    <a:lumMod val="95000"/>
                    <a:lumOff val="5000"/>
                  </a:schemeClr>
                </a:solidFill>
              </a:rPr>
              <a:t>London</a:t>
            </a:r>
            <a:r>
              <a:rPr lang="tr-TR" sz="1400" dirty="0">
                <a:solidFill>
                  <a:schemeClr val="tx1">
                    <a:lumMod val="95000"/>
                    <a:lumOff val="5000"/>
                  </a:schemeClr>
                </a:solidFill>
              </a:rPr>
              <a:t>, UK.</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Cabus</a:t>
            </a:r>
            <a:r>
              <a:rPr lang="tr-TR" sz="1400" dirty="0">
                <a:solidFill>
                  <a:schemeClr val="tx1">
                    <a:lumMod val="95000"/>
                    <a:lumOff val="5000"/>
                  </a:schemeClr>
                </a:solidFill>
              </a:rPr>
              <a:t>, P.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Vanhaverbeke</a:t>
            </a:r>
            <a:r>
              <a:rPr lang="tr-TR" sz="1400" dirty="0">
                <a:solidFill>
                  <a:schemeClr val="tx1">
                    <a:lumMod val="95000"/>
                    <a:lumOff val="5000"/>
                  </a:schemeClr>
                </a:solidFill>
              </a:rPr>
              <a:t>, W., 2003.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Ecponomics</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Areas</a:t>
            </a:r>
            <a:r>
              <a:rPr lang="tr-TR" sz="1400" dirty="0">
                <a:solidFill>
                  <a:schemeClr val="tx1">
                    <a:lumMod val="95000"/>
                    <a:lumOff val="5000"/>
                  </a:schemeClr>
                </a:solidFill>
              </a:rPr>
              <a:t>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Proximity</a:t>
            </a:r>
            <a:r>
              <a:rPr lang="tr-TR" sz="1400" dirty="0">
                <a:solidFill>
                  <a:schemeClr val="tx1">
                    <a:lumMod val="95000"/>
                    <a:lumOff val="5000"/>
                  </a:schemeClr>
                </a:solidFill>
              </a:rPr>
              <a:t> of Urban Networks: </a:t>
            </a:r>
            <a:r>
              <a:rPr lang="tr-TR" sz="1400" dirty="0" err="1">
                <a:solidFill>
                  <a:schemeClr val="tx1">
                    <a:lumMod val="95000"/>
                    <a:lumOff val="5000"/>
                  </a:schemeClr>
                </a:solidFill>
              </a:rPr>
              <a:t>Evidence</a:t>
            </a:r>
            <a:r>
              <a:rPr lang="tr-TR" sz="1400" dirty="0">
                <a:solidFill>
                  <a:schemeClr val="tx1">
                    <a:lumMod val="95000"/>
                    <a:lumOff val="5000"/>
                  </a:schemeClr>
                </a:solidFill>
              </a:rPr>
              <a:t> </a:t>
            </a:r>
            <a:r>
              <a:rPr lang="tr-TR" sz="1400" dirty="0" err="1">
                <a:solidFill>
                  <a:schemeClr val="tx1">
                    <a:lumMod val="95000"/>
                    <a:lumOff val="5000"/>
                  </a:schemeClr>
                </a:solidFill>
              </a:rPr>
              <a:t>from</a:t>
            </a:r>
            <a:r>
              <a:rPr lang="tr-TR" sz="1400" dirty="0">
                <a:solidFill>
                  <a:schemeClr val="tx1">
                    <a:lumMod val="95000"/>
                    <a:lumOff val="5000"/>
                  </a:schemeClr>
                </a:solidFill>
              </a:rPr>
              <a:t> </a:t>
            </a:r>
            <a:r>
              <a:rPr lang="tr-TR" sz="1400" dirty="0" err="1">
                <a:solidFill>
                  <a:schemeClr val="tx1">
                    <a:lumMod val="95000"/>
                    <a:lumOff val="5000"/>
                  </a:schemeClr>
                </a:solidFill>
              </a:rPr>
              <a:t>Flanders</a:t>
            </a:r>
            <a:r>
              <a:rPr lang="tr-TR" sz="1400" dirty="0">
                <a:solidFill>
                  <a:schemeClr val="tx1">
                    <a:lumMod val="95000"/>
                    <a:lumOff val="5000"/>
                  </a:schemeClr>
                </a:solidFill>
              </a:rPr>
              <a:t>, </a:t>
            </a:r>
            <a:r>
              <a:rPr lang="tr-TR" sz="1400" dirty="0" err="1">
                <a:solidFill>
                  <a:schemeClr val="tx1">
                    <a:lumMod val="95000"/>
                    <a:lumOff val="5000"/>
                  </a:schemeClr>
                </a:solidFill>
              </a:rPr>
              <a:t>Tijdschrift</a:t>
            </a:r>
            <a:r>
              <a:rPr lang="tr-TR" sz="1400" dirty="0">
                <a:solidFill>
                  <a:schemeClr val="tx1">
                    <a:lumMod val="95000"/>
                    <a:lumOff val="5000"/>
                  </a:schemeClr>
                </a:solidFill>
              </a:rPr>
              <a:t> </a:t>
            </a:r>
            <a:r>
              <a:rPr lang="tr-TR" sz="1400" dirty="0" err="1">
                <a:solidFill>
                  <a:schemeClr val="tx1">
                    <a:lumMod val="95000"/>
                    <a:lumOff val="5000"/>
                  </a:schemeClr>
                </a:solidFill>
              </a:rPr>
              <a:t>voor</a:t>
            </a:r>
            <a:r>
              <a:rPr lang="tr-TR" sz="1400" dirty="0">
                <a:solidFill>
                  <a:schemeClr val="tx1">
                    <a:lumMod val="95000"/>
                    <a:lumOff val="5000"/>
                  </a:schemeClr>
                </a:solidFill>
              </a:rPr>
              <a:t> </a:t>
            </a:r>
            <a:r>
              <a:rPr lang="tr-TR" sz="1400" dirty="0" err="1">
                <a:solidFill>
                  <a:schemeClr val="tx1">
                    <a:lumMod val="95000"/>
                    <a:lumOff val="5000"/>
                  </a:schemeClr>
                </a:solidFill>
              </a:rPr>
              <a:t>Economische</a:t>
            </a:r>
            <a:r>
              <a:rPr lang="tr-TR" sz="1400" dirty="0">
                <a:solidFill>
                  <a:schemeClr val="tx1">
                    <a:lumMod val="95000"/>
                    <a:lumOff val="5000"/>
                  </a:schemeClr>
                </a:solidFill>
              </a:rPr>
              <a:t> en </a:t>
            </a:r>
            <a:r>
              <a:rPr lang="tr-TR" sz="1400" dirty="0" err="1">
                <a:solidFill>
                  <a:schemeClr val="tx1">
                    <a:lumMod val="95000"/>
                    <a:lumOff val="5000"/>
                  </a:schemeClr>
                </a:solidFill>
              </a:rPr>
              <a:t>Sociale</a:t>
            </a:r>
            <a:r>
              <a:rPr lang="tr-TR" sz="1400" dirty="0">
                <a:solidFill>
                  <a:schemeClr val="tx1">
                    <a:lumMod val="95000"/>
                    <a:lumOff val="5000"/>
                  </a:schemeClr>
                </a:solidFill>
              </a:rPr>
              <a:t> </a:t>
            </a:r>
            <a:r>
              <a:rPr lang="tr-TR" sz="1400" dirty="0" err="1">
                <a:solidFill>
                  <a:schemeClr val="tx1">
                    <a:lumMod val="95000"/>
                    <a:lumOff val="5000"/>
                  </a:schemeClr>
                </a:solidFill>
              </a:rPr>
              <a:t>Geografie</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94, No:2:230–245.</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Castle</a:t>
            </a:r>
            <a:r>
              <a:rPr lang="tr-TR" sz="1400" dirty="0">
                <a:solidFill>
                  <a:schemeClr val="tx1">
                    <a:lumMod val="95000"/>
                    <a:lumOff val="5000"/>
                  </a:schemeClr>
                </a:solidFill>
              </a:rPr>
              <a:t>, E.N., 1990. A </a:t>
            </a:r>
            <a:r>
              <a:rPr lang="tr-TR" sz="1400" dirty="0" err="1">
                <a:solidFill>
                  <a:schemeClr val="tx1">
                    <a:lumMod val="95000"/>
                    <a:lumOff val="5000"/>
                  </a:schemeClr>
                </a:solidFill>
              </a:rPr>
              <a:t>Conceptual</a:t>
            </a:r>
            <a:r>
              <a:rPr lang="tr-TR" sz="1400" dirty="0">
                <a:solidFill>
                  <a:schemeClr val="tx1">
                    <a:lumMod val="95000"/>
                    <a:lumOff val="5000"/>
                  </a:schemeClr>
                </a:solidFill>
              </a:rPr>
              <a:t> Framework fort he </a:t>
            </a:r>
            <a:r>
              <a:rPr lang="tr-TR" sz="1400" dirty="0" err="1">
                <a:solidFill>
                  <a:schemeClr val="tx1">
                    <a:lumMod val="95000"/>
                    <a:lumOff val="5000"/>
                  </a:schemeClr>
                </a:solidFill>
              </a:rPr>
              <a:t>Study</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Places</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(80)3:621-631.</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Cinemre</a:t>
            </a:r>
            <a:r>
              <a:rPr lang="tr-TR" sz="1400" dirty="0">
                <a:solidFill>
                  <a:schemeClr val="tx1">
                    <a:lumMod val="95000"/>
                    <a:lumOff val="5000"/>
                  </a:schemeClr>
                </a:solidFill>
              </a:rPr>
              <a:t>, H.A., 1999. Tarım Ekonomisi, II. Baskı, </a:t>
            </a:r>
            <a:r>
              <a:rPr lang="tr-TR" sz="1400" dirty="0" err="1">
                <a:solidFill>
                  <a:schemeClr val="tx1">
                    <a:lumMod val="95000"/>
                    <a:lumOff val="5000"/>
                  </a:schemeClr>
                </a:solidFill>
              </a:rPr>
              <a:t>O.M.Ü.Ziraat</a:t>
            </a:r>
            <a:r>
              <a:rPr lang="tr-TR" sz="1400" dirty="0">
                <a:solidFill>
                  <a:schemeClr val="tx1">
                    <a:lumMod val="95000"/>
                    <a:lumOff val="5000"/>
                  </a:schemeClr>
                </a:solidFill>
              </a:rPr>
              <a:t> Fakültesi Ders Kitabı No:11, Samsun</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058321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Deaton</a:t>
            </a:r>
            <a:r>
              <a:rPr lang="tr-TR" sz="1400" dirty="0">
                <a:solidFill>
                  <a:schemeClr val="tx1">
                    <a:lumMod val="95000"/>
                    <a:lumOff val="5000"/>
                  </a:schemeClr>
                </a:solidFill>
              </a:rPr>
              <a:t>, B. J. </a:t>
            </a:r>
            <a:r>
              <a:rPr lang="tr-TR" sz="1400" dirty="0" err="1">
                <a:solidFill>
                  <a:schemeClr val="tx1">
                    <a:lumMod val="95000"/>
                    <a:lumOff val="5000"/>
                  </a:schemeClr>
                </a:solidFill>
              </a:rPr>
              <a:t>and</a:t>
            </a:r>
            <a:r>
              <a:rPr lang="tr-TR" sz="1400" dirty="0">
                <a:solidFill>
                  <a:schemeClr val="tx1">
                    <a:lumMod val="95000"/>
                    <a:lumOff val="5000"/>
                  </a:schemeClr>
                </a:solidFill>
              </a:rPr>
              <a:t> Nelson, G.L., 1992. </a:t>
            </a:r>
            <a:r>
              <a:rPr lang="tr-TR" sz="1400" dirty="0" err="1">
                <a:solidFill>
                  <a:schemeClr val="tx1">
                    <a:lumMod val="95000"/>
                    <a:lumOff val="5000"/>
                  </a:schemeClr>
                </a:solidFill>
              </a:rPr>
              <a:t>Conceptual</a:t>
            </a:r>
            <a:r>
              <a:rPr lang="tr-TR" sz="1400" dirty="0">
                <a:solidFill>
                  <a:schemeClr val="tx1">
                    <a:lumMod val="95000"/>
                    <a:lumOff val="5000"/>
                  </a:schemeClr>
                </a:solidFill>
              </a:rPr>
              <a:t> </a:t>
            </a:r>
            <a:r>
              <a:rPr lang="tr-TR" sz="1400" dirty="0" err="1">
                <a:solidFill>
                  <a:schemeClr val="tx1">
                    <a:lumMod val="95000"/>
                    <a:lumOff val="5000"/>
                  </a:schemeClr>
                </a:solidFill>
              </a:rPr>
              <a:t>Underpinnings</a:t>
            </a:r>
            <a:r>
              <a:rPr lang="tr-TR" sz="1400" dirty="0">
                <a:solidFill>
                  <a:schemeClr val="tx1">
                    <a:lumMod val="95000"/>
                    <a:lumOff val="5000"/>
                  </a:schemeClr>
                </a:solidFill>
              </a:rPr>
              <a:t> of </a:t>
            </a:r>
            <a:r>
              <a:rPr lang="tr-TR" sz="1400" dirty="0" err="1">
                <a:solidFill>
                  <a:schemeClr val="tx1">
                    <a:lumMod val="95000"/>
                    <a:lumOff val="5000"/>
                  </a:schemeClr>
                </a:solidFill>
              </a:rPr>
              <a:t>Policy</a:t>
            </a:r>
            <a:r>
              <a:rPr lang="tr-TR" sz="1400" dirty="0">
                <a:solidFill>
                  <a:schemeClr val="tx1">
                    <a:lumMod val="95000"/>
                    <a:lumOff val="5000"/>
                  </a:schemeClr>
                </a:solidFill>
              </a:rPr>
              <a:t> Analysis </a:t>
            </a:r>
            <a:r>
              <a:rPr lang="tr-TR" sz="1400" dirty="0" err="1">
                <a:solidFill>
                  <a:schemeClr val="tx1">
                    <a:lumMod val="95000"/>
                    <a:lumOff val="5000"/>
                  </a:schemeClr>
                </a:solidFill>
              </a:rPr>
              <a:t>for</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Southern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Econonmics</a:t>
            </a:r>
            <a:r>
              <a:rPr lang="tr-TR" sz="1400" dirty="0">
                <a:solidFill>
                  <a:schemeClr val="tx1">
                    <a:lumMod val="95000"/>
                    <a:lumOff val="5000"/>
                  </a:schemeClr>
                </a:solidFill>
              </a:rPr>
              <a:t>, Vol:24: 87-99.</a:t>
            </a:r>
          </a:p>
          <a:p>
            <a:pPr algn="just">
              <a:lnSpc>
                <a:spcPct val="100000"/>
              </a:lnSpc>
              <a:buFont typeface="Wingdings" panose="05000000000000000000" pitchFamily="2" charset="2"/>
              <a:buChar char="Ø"/>
            </a:pPr>
            <a:r>
              <a:rPr lang="tr-TR" sz="1400" dirty="0">
                <a:solidFill>
                  <a:schemeClr val="tx1">
                    <a:lumMod val="95000"/>
                    <a:lumOff val="5000"/>
                  </a:schemeClr>
                </a:solidFill>
              </a:rPr>
              <a:t>Dinler, Z., 1996. Tarım Ekonomisi, Dördüncü Basım, Ekin Kitabevi Yayınları, Bursa.</a:t>
            </a:r>
          </a:p>
          <a:p>
            <a:pPr algn="just">
              <a:lnSpc>
                <a:spcPct val="100000"/>
              </a:lnSpc>
              <a:buFont typeface="Wingdings" panose="05000000000000000000" pitchFamily="2" charset="2"/>
              <a:buChar char="Ø"/>
            </a:pPr>
            <a:r>
              <a:rPr lang="tr-TR" sz="1400" dirty="0">
                <a:solidFill>
                  <a:schemeClr val="tx1">
                    <a:lumMod val="95000"/>
                    <a:lumOff val="5000"/>
                  </a:schemeClr>
                </a:solidFill>
              </a:rPr>
              <a:t>Gönenç, S.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Measuring</a:t>
            </a:r>
            <a:r>
              <a:rPr lang="tr-TR" sz="1400" dirty="0">
                <a:solidFill>
                  <a:schemeClr val="tx1">
                    <a:lumMod val="95000"/>
                    <a:lumOff val="5000"/>
                  </a:schemeClr>
                </a:solidFill>
              </a:rPr>
              <a:t> </a:t>
            </a:r>
            <a:r>
              <a:rPr lang="tr-TR" sz="1400" dirty="0" err="1">
                <a:solidFill>
                  <a:schemeClr val="tx1">
                    <a:lumMod val="95000"/>
                    <a:lumOff val="5000"/>
                  </a:schemeClr>
                </a:solidFill>
              </a:rPr>
              <a:t>Informal</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in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Households</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Case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Turkey</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Applied</a:t>
            </a:r>
            <a:r>
              <a:rPr lang="tr-TR" sz="1400" dirty="0">
                <a:solidFill>
                  <a:schemeClr val="tx1">
                    <a:lumMod val="95000"/>
                    <a:lumOff val="5000"/>
                  </a:schemeClr>
                </a:solidFill>
              </a:rPr>
              <a:t> </a:t>
            </a:r>
            <a:r>
              <a:rPr lang="tr-TR" sz="1400" dirty="0" err="1">
                <a:solidFill>
                  <a:schemeClr val="tx1">
                    <a:lumMod val="95000"/>
                    <a:lumOff val="5000"/>
                  </a:schemeClr>
                </a:solidFill>
              </a:rPr>
              <a:t>sciences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7(21):3138-3153.</a:t>
            </a:r>
          </a:p>
          <a:p>
            <a:pPr algn="just">
              <a:lnSpc>
                <a:spcPct val="100000"/>
              </a:lnSpc>
              <a:buFont typeface="Wingdings" panose="05000000000000000000" pitchFamily="2" charset="2"/>
              <a:buChar char="Ø"/>
            </a:pPr>
            <a:r>
              <a:rPr lang="tr-TR" sz="1400" dirty="0">
                <a:solidFill>
                  <a:schemeClr val="tx1">
                    <a:lumMod val="95000"/>
                    <a:lumOff val="5000"/>
                  </a:schemeClr>
                </a:solidFill>
              </a:rPr>
              <a:t>Gürsoy, H., 2000. Kırsal Dönüşüm Sürecinde Meslekler ve Ekonomi. Ortaköy </a:t>
            </a:r>
            <a:r>
              <a:rPr lang="tr-TR" sz="1400" dirty="0" err="1">
                <a:solidFill>
                  <a:schemeClr val="tx1">
                    <a:lumMod val="95000"/>
                    <a:lumOff val="5000"/>
                  </a:schemeClr>
                </a:solidFill>
              </a:rPr>
              <a:t>Vak'a</a:t>
            </a:r>
            <a:r>
              <a:rPr lang="tr-TR" sz="1400" dirty="0">
                <a:solidFill>
                  <a:schemeClr val="tx1">
                    <a:lumMod val="95000"/>
                    <a:lumOff val="5000"/>
                  </a:schemeClr>
                </a:solidFill>
              </a:rPr>
              <a:t> Çalışması, H.Ü. Sosyal Bilimler Enstitüsü Sosyoloji Anabilim Dalı Yüksek Lisans Tezi,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Hildreth</a:t>
            </a:r>
            <a:r>
              <a:rPr lang="tr-TR" sz="1400" dirty="0">
                <a:solidFill>
                  <a:schemeClr val="tx1">
                    <a:lumMod val="95000"/>
                    <a:lumOff val="5000"/>
                  </a:schemeClr>
                </a:solidFill>
              </a:rPr>
              <a:t>, R. J., </a:t>
            </a:r>
            <a:r>
              <a:rPr lang="tr-TR" sz="1400" dirty="0" err="1">
                <a:solidFill>
                  <a:schemeClr val="tx1">
                    <a:lumMod val="95000"/>
                    <a:lumOff val="5000"/>
                  </a:schemeClr>
                </a:solidFill>
              </a:rPr>
              <a:t>Lipton</a:t>
            </a:r>
            <a:r>
              <a:rPr lang="tr-TR" sz="1400" dirty="0">
                <a:solidFill>
                  <a:schemeClr val="tx1">
                    <a:lumMod val="95000"/>
                    <a:lumOff val="5000"/>
                  </a:schemeClr>
                </a:solidFill>
              </a:rPr>
              <a:t>, K.L., </a:t>
            </a:r>
            <a:r>
              <a:rPr lang="tr-TR" sz="1400" dirty="0" err="1">
                <a:solidFill>
                  <a:schemeClr val="tx1">
                    <a:lumMod val="95000"/>
                    <a:lumOff val="5000"/>
                  </a:schemeClr>
                </a:solidFill>
              </a:rPr>
              <a:t>Clayton</a:t>
            </a:r>
            <a:r>
              <a:rPr lang="tr-TR" sz="1400" dirty="0">
                <a:solidFill>
                  <a:schemeClr val="tx1">
                    <a:lumMod val="95000"/>
                    <a:lumOff val="5000"/>
                  </a:schemeClr>
                </a:solidFill>
              </a:rPr>
              <a:t>, K.C.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O'Connor</a:t>
            </a:r>
            <a:r>
              <a:rPr lang="tr-TR" sz="1400" dirty="0">
                <a:solidFill>
                  <a:schemeClr val="tx1">
                    <a:lumMod val="95000"/>
                    <a:lumOff val="5000"/>
                  </a:schemeClr>
                </a:solidFill>
              </a:rPr>
              <a:t>, C.C. (</a:t>
            </a:r>
            <a:r>
              <a:rPr lang="tr-TR" sz="1400" dirty="0" err="1">
                <a:solidFill>
                  <a:schemeClr val="tx1">
                    <a:lumMod val="95000"/>
                    <a:lumOff val="5000"/>
                  </a:schemeClr>
                </a:solidFill>
              </a:rPr>
              <a:t>Eds</a:t>
            </a:r>
            <a:r>
              <a:rPr lang="tr-TR" sz="1400" dirty="0">
                <a:solidFill>
                  <a:schemeClr val="tx1">
                    <a:lumMod val="95000"/>
                    <a:lumOff val="5000"/>
                  </a:schemeClr>
                </a:solidFill>
              </a:rPr>
              <a:t>), 1988. </a:t>
            </a:r>
            <a:r>
              <a:rPr lang="tr-TR" sz="1400" dirty="0" err="1">
                <a:solidFill>
                  <a:schemeClr val="tx1">
                    <a:lumMod val="95000"/>
                    <a:lumOff val="5000"/>
                  </a:schemeClr>
                </a:solidFill>
              </a:rPr>
              <a:t>Agriculture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Areas</a:t>
            </a:r>
            <a:r>
              <a:rPr lang="tr-TR" sz="1400" dirty="0">
                <a:solidFill>
                  <a:schemeClr val="tx1">
                    <a:lumMod val="95000"/>
                    <a:lumOff val="5000"/>
                  </a:schemeClr>
                </a:solidFill>
              </a:rPr>
              <a:t> </a:t>
            </a:r>
            <a:r>
              <a:rPr lang="tr-TR" sz="1400" dirty="0" err="1">
                <a:solidFill>
                  <a:schemeClr val="tx1">
                    <a:lumMod val="95000"/>
                    <a:lumOff val="5000"/>
                  </a:schemeClr>
                </a:solidFill>
              </a:rPr>
              <a:t>Approaching</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Twenty-first</a:t>
            </a:r>
            <a:r>
              <a:rPr lang="tr-TR" sz="1400" dirty="0">
                <a:solidFill>
                  <a:schemeClr val="tx1">
                    <a:lumMod val="95000"/>
                    <a:lumOff val="5000"/>
                  </a:schemeClr>
                </a:solidFill>
              </a:rPr>
              <a:t> Century, Iowa </a:t>
            </a:r>
            <a:r>
              <a:rPr lang="tr-TR" sz="1400" dirty="0" err="1">
                <a:solidFill>
                  <a:schemeClr val="tx1">
                    <a:lumMod val="95000"/>
                    <a:lumOff val="5000"/>
                  </a:schemeClr>
                </a:solidFill>
              </a:rPr>
              <a:t>State</a:t>
            </a:r>
            <a:r>
              <a:rPr lang="tr-TR" sz="1400" dirty="0">
                <a:solidFill>
                  <a:schemeClr val="tx1">
                    <a:lumMod val="95000"/>
                    <a:lumOff val="5000"/>
                  </a:schemeClr>
                </a:solidFill>
              </a:rPr>
              <a:t> </a:t>
            </a:r>
            <a:r>
              <a:rPr lang="tr-TR" sz="1400" dirty="0" err="1">
                <a:solidFill>
                  <a:schemeClr val="tx1">
                    <a:lumMod val="95000"/>
                    <a:lumOff val="5000"/>
                  </a:schemeClr>
                </a:solidFill>
              </a:rPr>
              <a:t>University</a:t>
            </a:r>
            <a:r>
              <a:rPr lang="tr-TR" sz="1400" dirty="0">
                <a:solidFill>
                  <a:schemeClr val="tx1">
                    <a:lumMod val="95000"/>
                    <a:lumOff val="5000"/>
                  </a:schemeClr>
                </a:solidFill>
              </a:rPr>
              <a:t> Pres, </a:t>
            </a:r>
            <a:r>
              <a:rPr lang="tr-TR" sz="1400" dirty="0" err="1">
                <a:solidFill>
                  <a:schemeClr val="tx1">
                    <a:lumMod val="95000"/>
                    <a:lumOff val="5000"/>
                  </a:schemeClr>
                </a:solidFill>
              </a:rPr>
              <a:t>Ames</a:t>
            </a:r>
            <a:r>
              <a:rPr lang="tr-TR" sz="1400" dirty="0">
                <a:solidFill>
                  <a:schemeClr val="tx1">
                    <a:lumMod val="95000"/>
                    <a:lumOff val="5000"/>
                  </a:schemeClr>
                </a:solidFill>
              </a:rPr>
              <a:t>, USA.</a:t>
            </a:r>
          </a:p>
          <a:p>
            <a:pPr algn="just">
              <a:lnSpc>
                <a:spcPct val="100000"/>
              </a:lnSpc>
              <a:buFont typeface="Wingdings" panose="05000000000000000000" pitchFamily="2" charset="2"/>
              <a:buChar char="Ø"/>
            </a:pPr>
            <a:r>
              <a:rPr lang="tr-TR" sz="1400" dirty="0">
                <a:solidFill>
                  <a:schemeClr val="tx1">
                    <a:lumMod val="95000"/>
                    <a:lumOff val="5000"/>
                  </a:schemeClr>
                </a:solidFill>
              </a:rPr>
              <a:t>İnan, İ.H., 1998. Tarım Ekonomisi ve İşletmeciliği, 5. Baskı, Tekirdağ.</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Jensen</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Johnson, G.L. (</a:t>
            </a:r>
            <a:r>
              <a:rPr lang="tr-TR" sz="1400" dirty="0" err="1">
                <a:solidFill>
                  <a:schemeClr val="tx1">
                    <a:lumMod val="95000"/>
                    <a:lumOff val="5000"/>
                  </a:schemeClr>
                </a:solidFill>
              </a:rPr>
              <a:t>Eds</a:t>
            </a:r>
            <a:r>
              <a:rPr lang="tr-TR" sz="1400" dirty="0">
                <a:solidFill>
                  <a:schemeClr val="tx1">
                    <a:lumMod val="95000"/>
                    <a:lumOff val="5000"/>
                  </a:schemeClr>
                </a:solidFill>
              </a:rPr>
              <a:t>), 2004.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Adjustment</a:t>
            </a:r>
            <a:r>
              <a:rPr lang="tr-TR" sz="1400" dirty="0">
                <a:solidFill>
                  <a:schemeClr val="tx1">
                    <a:lumMod val="95000"/>
                    <a:lumOff val="5000"/>
                  </a:schemeClr>
                </a:solidFill>
              </a:rPr>
              <a:t> </a:t>
            </a:r>
            <a:r>
              <a:rPr lang="tr-TR" sz="1400" dirty="0" err="1">
                <a:solidFill>
                  <a:schemeClr val="tx1">
                    <a:lumMod val="95000"/>
                    <a:lumOff val="5000"/>
                  </a:schemeClr>
                </a:solidFill>
              </a:rPr>
              <a:t>Problems</a:t>
            </a:r>
            <a:r>
              <a:rPr lang="tr-TR" sz="1400" dirty="0">
                <a:solidFill>
                  <a:schemeClr val="tx1">
                    <a:lumMod val="95000"/>
                    <a:lumOff val="5000"/>
                  </a:schemeClr>
                </a:solidFill>
              </a:rPr>
              <a:t> in a </a:t>
            </a:r>
            <a:r>
              <a:rPr lang="tr-TR" sz="1400" dirty="0" err="1">
                <a:solidFill>
                  <a:schemeClr val="tx1">
                    <a:lumMod val="95000"/>
                    <a:lumOff val="5000"/>
                  </a:schemeClr>
                </a:solidFill>
              </a:rPr>
              <a:t>Growing</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Iowa </a:t>
            </a:r>
            <a:r>
              <a:rPr lang="tr-TR" sz="1400" dirty="0" err="1">
                <a:solidFill>
                  <a:schemeClr val="tx1">
                    <a:lumMod val="95000"/>
                    <a:lumOff val="5000"/>
                  </a:schemeClr>
                </a:solidFill>
              </a:rPr>
              <a:t>State</a:t>
            </a:r>
            <a:r>
              <a:rPr lang="tr-TR" sz="1400" dirty="0">
                <a:solidFill>
                  <a:schemeClr val="tx1">
                    <a:lumMod val="95000"/>
                    <a:lumOff val="5000"/>
                  </a:schemeClr>
                </a:solidFill>
              </a:rPr>
              <a:t> </a:t>
            </a:r>
            <a:r>
              <a:rPr lang="tr-TR" sz="1400" dirty="0" err="1">
                <a:solidFill>
                  <a:schemeClr val="tx1">
                    <a:lumMod val="95000"/>
                    <a:lumOff val="5000"/>
                  </a:schemeClr>
                </a:solidFill>
              </a:rPr>
              <a:t>College</a:t>
            </a:r>
            <a:r>
              <a:rPr lang="tr-TR" sz="1400" dirty="0">
                <a:solidFill>
                  <a:schemeClr val="tx1">
                    <a:lumMod val="95000"/>
                    <a:lumOff val="5000"/>
                  </a:schemeClr>
                </a:solidFill>
              </a:rPr>
              <a:t> Pres, </a:t>
            </a:r>
            <a:r>
              <a:rPr lang="tr-TR" sz="1400" dirty="0" err="1">
                <a:solidFill>
                  <a:schemeClr val="tx1">
                    <a:lumMod val="95000"/>
                    <a:lumOff val="5000"/>
                  </a:schemeClr>
                </a:solidFill>
              </a:rPr>
              <a:t>Ames</a:t>
            </a:r>
            <a:r>
              <a:rPr lang="tr-TR" sz="1400" dirty="0">
                <a:solidFill>
                  <a:schemeClr val="tx1">
                    <a:lumMod val="95000"/>
                    <a:lumOff val="5000"/>
                  </a:schemeClr>
                </a:solidFill>
              </a:rPr>
              <a:t>, USA.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Johnston</a:t>
            </a:r>
            <a:r>
              <a:rPr lang="tr-TR" sz="1400" dirty="0">
                <a:solidFill>
                  <a:schemeClr val="tx1">
                    <a:lumMod val="95000"/>
                    <a:lumOff val="5000"/>
                  </a:schemeClr>
                </a:solidFill>
              </a:rPr>
              <a:t>, R.J.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Swallow</a:t>
            </a:r>
            <a:r>
              <a:rPr lang="tr-TR" sz="1400" dirty="0">
                <a:solidFill>
                  <a:schemeClr val="tx1">
                    <a:lumMod val="95000"/>
                    <a:lumOff val="5000"/>
                  </a:schemeClr>
                </a:solidFill>
              </a:rPr>
              <a:t>, S.K. (</a:t>
            </a:r>
            <a:r>
              <a:rPr lang="tr-TR" sz="1400" dirty="0" err="1">
                <a:solidFill>
                  <a:schemeClr val="tx1">
                    <a:lumMod val="95000"/>
                    <a:lumOff val="5000"/>
                  </a:schemeClr>
                </a:solidFill>
              </a:rPr>
              <a:t>Eds</a:t>
            </a:r>
            <a:r>
              <a:rPr lang="tr-TR" sz="1400" dirty="0">
                <a:solidFill>
                  <a:schemeClr val="tx1">
                    <a:lumMod val="95000"/>
                    <a:lumOff val="5000"/>
                  </a:schemeClr>
                </a:solidFill>
              </a:rPr>
              <a:t>), 2006.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Contemporary</a:t>
            </a:r>
            <a:r>
              <a:rPr lang="tr-TR" sz="1400" dirty="0">
                <a:solidFill>
                  <a:schemeClr val="tx1">
                    <a:lumMod val="95000"/>
                    <a:lumOff val="5000"/>
                  </a:schemeClr>
                </a:solidFill>
              </a:rPr>
              <a:t> Land </a:t>
            </a:r>
            <a:r>
              <a:rPr lang="tr-TR" sz="1400" dirty="0" err="1">
                <a:solidFill>
                  <a:schemeClr val="tx1">
                    <a:lumMod val="95000"/>
                    <a:lumOff val="5000"/>
                  </a:schemeClr>
                </a:solidFill>
              </a:rPr>
              <a:t>Use</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Development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Conservation</a:t>
            </a:r>
            <a:r>
              <a:rPr lang="tr-TR" sz="1400" dirty="0">
                <a:solidFill>
                  <a:schemeClr val="tx1">
                    <a:lumMod val="95000"/>
                    <a:lumOff val="5000"/>
                  </a:schemeClr>
                </a:solidFill>
              </a:rPr>
              <a:t>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-urban </a:t>
            </a:r>
            <a:r>
              <a:rPr lang="tr-TR" sz="1400" dirty="0" err="1">
                <a:solidFill>
                  <a:schemeClr val="tx1">
                    <a:lumMod val="95000"/>
                    <a:lumOff val="5000"/>
                  </a:schemeClr>
                </a:solidFill>
              </a:rPr>
              <a:t>Fringe</a:t>
            </a:r>
            <a:r>
              <a:rPr lang="tr-TR" sz="1400" dirty="0">
                <a:solidFill>
                  <a:schemeClr val="tx1">
                    <a:lumMod val="95000"/>
                    <a:lumOff val="5000"/>
                  </a:schemeClr>
                </a:solidFill>
              </a:rPr>
              <a:t>, </a:t>
            </a:r>
            <a:r>
              <a:rPr lang="tr-TR" sz="1400" dirty="0" err="1">
                <a:solidFill>
                  <a:schemeClr val="tx1">
                    <a:lumMod val="95000"/>
                    <a:lumOff val="5000"/>
                  </a:schemeClr>
                </a:solidFill>
              </a:rPr>
              <a:t>Jhons</a:t>
            </a:r>
            <a:r>
              <a:rPr lang="tr-TR" sz="1400" dirty="0">
                <a:solidFill>
                  <a:schemeClr val="tx1">
                    <a:lumMod val="95000"/>
                    <a:lumOff val="5000"/>
                  </a:schemeClr>
                </a:solidFill>
              </a:rPr>
              <a:t> Hopkins </a:t>
            </a:r>
            <a:r>
              <a:rPr lang="tr-TR" sz="1400" dirty="0" err="1">
                <a:solidFill>
                  <a:schemeClr val="tx1">
                    <a:lumMod val="95000"/>
                    <a:lumOff val="5000"/>
                  </a:schemeClr>
                </a:solidFill>
              </a:rPr>
              <a:t>University</a:t>
            </a:r>
            <a:r>
              <a:rPr lang="tr-TR" sz="1400" dirty="0">
                <a:solidFill>
                  <a:schemeClr val="tx1">
                    <a:lumMod val="95000"/>
                    <a:lumOff val="5000"/>
                  </a:schemeClr>
                </a:solidFill>
              </a:rPr>
              <a:t> Pres, Baltimore, USA</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41026788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12440</TotalTime>
  <Words>1472</Words>
  <Application>Microsoft Office PowerPoint</Application>
  <PresentationFormat>Ekran Gösterisi (4:3)</PresentationFormat>
  <Paragraphs>63</Paragraphs>
  <Slides>12</Slides>
  <Notes>1</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12</vt:i4>
      </vt:variant>
    </vt:vector>
  </HeadingPairs>
  <TitlesOfParts>
    <vt:vector size="21" baseType="lpstr">
      <vt:lpstr>ＭＳ Ｐゴシック</vt:lpstr>
      <vt:lpstr>Arial</vt:lpstr>
      <vt:lpstr>Calibri</vt:lpstr>
      <vt:lpstr>Century Gothic</vt:lpstr>
      <vt:lpstr>Times New Roman</vt:lpstr>
      <vt:lpstr>Wingdings</vt:lpstr>
      <vt:lpstr>ekonomi</vt:lpstr>
      <vt:lpstr>1_Rics</vt:lpstr>
      <vt:lpstr>h.t.</vt:lpstr>
      <vt:lpstr>PowerPoint Sunusu</vt:lpstr>
      <vt:lpstr>Cumhuriyet Döneminde Arazi-İnsan İlişkileri</vt:lpstr>
      <vt:lpstr>Cumhuriyet Döneminde Arazi-İnsan İlişkileri</vt:lpstr>
      <vt:lpstr>Cumhuriyet Döneminde Arazi-İnsan İlişkileri</vt:lpstr>
      <vt:lpstr>Cumhuriyet Döneminde Arazi-İnsan İlişkileri</vt:lpstr>
      <vt:lpstr>Cumhuriyet Döneminde Arazi-İnsan İlişkileri</vt:lpstr>
      <vt:lpstr>Cumhuriyet Döneminde Arazi-İnsan İlişkileri</vt:lpstr>
      <vt:lpstr>KAYNAKLAR</vt:lpstr>
      <vt:lpstr>KAYNAKLAR</vt:lpstr>
      <vt:lpstr>KAYNAKLAR</vt:lpstr>
      <vt:lpstr>KAYNAKLAR</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sinan güneş</cp:lastModifiedBy>
  <cp:revision>812</cp:revision>
  <cp:lastPrinted>2016-10-24T07:53:35Z</cp:lastPrinted>
  <dcterms:created xsi:type="dcterms:W3CDTF">2016-09-18T09:35:24Z</dcterms:created>
  <dcterms:modified xsi:type="dcterms:W3CDTF">2020-02-24T12:35:33Z</dcterms:modified>
</cp:coreProperties>
</file>