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59" r:id="rId4"/>
    <p:sldId id="260" r:id="rId5"/>
    <p:sldId id="261" r:id="rId6"/>
    <p:sldId id="262" r:id="rId7"/>
    <p:sldId id="263" r:id="rId8"/>
    <p:sldId id="264" r:id="rId9"/>
    <p:sldId id="298" r:id="rId10"/>
    <p:sldId id="299" r:id="rId11"/>
    <p:sldId id="301" r:id="rId12"/>
    <p:sldId id="302"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2" autoAdjust="0"/>
    <p:restoredTop sz="94660"/>
  </p:normalViewPr>
  <p:slideViewPr>
    <p:cSldViewPr>
      <p:cViewPr varScale="1">
        <p:scale>
          <a:sx n="68" d="100"/>
          <a:sy n="68" d="100"/>
        </p:scale>
        <p:origin x="139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İkizkenar Üçgen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540544" y="776288"/>
            <a:ext cx="8062912" cy="1470025"/>
          </a:xfrm>
        </p:spPr>
        <p:txBody>
          <a:bodyPr anchor="b">
            <a:normAutofit/>
          </a:bodyPr>
          <a:lstStyle>
            <a:lvl1pPr algn="r">
              <a:defRPr sz="4400"/>
            </a:lvl1pPr>
          </a:lstStyle>
          <a:p>
            <a:r>
              <a:rPr kumimoji="0" lang="tr-TR"/>
              <a:t>Asıl başlık stili için tıklatın</a:t>
            </a:r>
            <a:endParaRPr kumimoji="0" lang="en-US"/>
          </a:p>
        </p:txBody>
      </p:sp>
      <p:sp>
        <p:nvSpPr>
          <p:cNvPr id="9" name="Alt Başlık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Veri Yer Tutucusu 27"/>
          <p:cNvSpPr>
            <a:spLocks noGrp="1"/>
          </p:cNvSpPr>
          <p:nvPr>
            <p:ph type="dt" sz="half" idx="10"/>
          </p:nvPr>
        </p:nvSpPr>
        <p:spPr>
          <a:xfrm>
            <a:off x="1371600" y="6012656"/>
            <a:ext cx="5791200" cy="365125"/>
          </a:xfrm>
        </p:spPr>
        <p:txBody>
          <a:bodyPr tIns="0" bIns="0" anchor="t"/>
          <a:lstStyle>
            <a:lvl1pPr algn="r">
              <a:defRPr sz="1000"/>
            </a:lvl1pPr>
          </a:lstStyle>
          <a:p>
            <a:fld id="{3D443729-CE8C-4F28-BA83-C7535C447A61}" type="datetimeFigureOut">
              <a:rPr lang="tr-TR" smtClean="0"/>
              <a:t>19.05.2018</a:t>
            </a:fld>
            <a:endParaRPr lang="tr-TR"/>
          </a:p>
        </p:txBody>
      </p:sp>
      <p:sp>
        <p:nvSpPr>
          <p:cNvPr id="17" name="Altbilgi Yer Tutucusu 16"/>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Slayt Numarası Yer Tutucusu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1CA1F418-236B-4672-9E41-23E45549A702}"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3D443729-CE8C-4F28-BA83-C7535C447A61}" type="datetimeFigureOut">
              <a:rPr lang="tr-TR" smtClean="0"/>
              <a:t>19.05.2018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A1F418-236B-4672-9E41-23E45549A702}"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81800" y="381000"/>
            <a:ext cx="1905000" cy="5486400"/>
          </a:xfrm>
        </p:spPr>
        <p:txBody>
          <a:bodyPr vert="eaVert"/>
          <a:lstStyle/>
          <a:p>
            <a:r>
              <a:rPr kumimoji="0" lang="tr-TR"/>
              <a:t>Asıl başlık stili için tıklatın</a:t>
            </a:r>
            <a:endParaRPr kumimoji="0" lang="en-US"/>
          </a:p>
        </p:txBody>
      </p:sp>
      <p:sp>
        <p:nvSpPr>
          <p:cNvPr id="3" name="Dikey Metin Yer Tutucusu 2"/>
          <p:cNvSpPr>
            <a:spLocks noGrp="1"/>
          </p:cNvSpPr>
          <p:nvPr>
            <p:ph type="body" orient="vert" idx="1"/>
          </p:nvPr>
        </p:nvSpPr>
        <p:spPr>
          <a:xfrm>
            <a:off x="457200" y="381000"/>
            <a:ext cx="6248400" cy="5486400"/>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3D443729-CE8C-4F28-BA83-C7535C447A61}" type="datetimeFigureOut">
              <a:rPr lang="tr-TR" smtClean="0"/>
              <a:t>19.05.2018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A1F418-236B-4672-9E41-23E45549A702}"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7494"/>
            <a:ext cx="8229600" cy="1399032"/>
          </a:xfrm>
        </p:spPr>
        <p:txBody>
          <a:bodyPr/>
          <a:lstStyle/>
          <a:p>
            <a:r>
              <a:rPr kumimoji="0" lang="tr-TR"/>
              <a:t>Asıl başlık stili için tıklatın</a:t>
            </a:r>
            <a:endParaRPr kumimoji="0" lang="en-US"/>
          </a:p>
        </p:txBody>
      </p:sp>
      <p:sp>
        <p:nvSpPr>
          <p:cNvPr id="3" name="İçerik Yer Tutucusu 2"/>
          <p:cNvSpPr>
            <a:spLocks noGrp="1"/>
          </p:cNvSpPr>
          <p:nvPr>
            <p:ph idx="1"/>
          </p:nvPr>
        </p:nvSpPr>
        <p:spPr>
          <a:xfrm>
            <a:off x="457200" y="1882808"/>
            <a:ext cx="8229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a:xfrm>
            <a:off x="4791456" y="6480048"/>
            <a:ext cx="2133600" cy="301752"/>
          </a:xfrm>
        </p:spPr>
        <p:txBody>
          <a:bodyPr/>
          <a:lstStyle/>
          <a:p>
            <a:fld id="{3D443729-CE8C-4F28-BA83-C7535C447A61}" type="datetimeFigureOut">
              <a:rPr lang="tr-TR" smtClean="0"/>
              <a:t>19.05.2018</a:t>
            </a:fld>
            <a:endParaRPr lang="tr-TR"/>
          </a:p>
        </p:txBody>
      </p:sp>
      <p:sp>
        <p:nvSpPr>
          <p:cNvPr id="5" name="Altbilgi Yer Tutucusu 4"/>
          <p:cNvSpPr>
            <a:spLocks noGrp="1"/>
          </p:cNvSpPr>
          <p:nvPr>
            <p:ph type="ftr" sz="quarter" idx="11"/>
          </p:nvPr>
        </p:nvSpPr>
        <p:spPr>
          <a:xfrm>
            <a:off x="457200" y="6480969"/>
            <a:ext cx="4260056" cy="300831"/>
          </a:xfrm>
        </p:spPr>
        <p:txBody>
          <a:bodyPr/>
          <a:lstStyle/>
          <a:p>
            <a:endParaRPr lang="tr-TR"/>
          </a:p>
        </p:txBody>
      </p:sp>
      <p:sp>
        <p:nvSpPr>
          <p:cNvPr id="6" name="Slayt Numarası Yer Tutucusu 5"/>
          <p:cNvSpPr>
            <a:spLocks noGrp="1"/>
          </p:cNvSpPr>
          <p:nvPr>
            <p:ph type="sldNum" sz="quarter" idx="12"/>
          </p:nvPr>
        </p:nvSpPr>
        <p:spPr/>
        <p:txBody>
          <a:bodyPr/>
          <a:lstStyle/>
          <a:p>
            <a:fld id="{1CA1F418-236B-4672-9E41-23E45549A702}"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9" name="Dik Üçgen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kizkenar Üçgen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Veri Yer Tutucusu 3"/>
          <p:cNvSpPr>
            <a:spLocks noGrp="1"/>
          </p:cNvSpPr>
          <p:nvPr>
            <p:ph type="dt" sz="half" idx="10"/>
          </p:nvPr>
        </p:nvSpPr>
        <p:spPr>
          <a:xfrm>
            <a:off x="6955632" y="6477000"/>
            <a:ext cx="2133600" cy="304800"/>
          </a:xfrm>
        </p:spPr>
        <p:txBody>
          <a:bodyPr/>
          <a:lstStyle/>
          <a:p>
            <a:fld id="{3D443729-CE8C-4F28-BA83-C7535C447A61}" type="datetimeFigureOut">
              <a:rPr lang="tr-TR" smtClean="0"/>
              <a:t>19.05.2018</a:t>
            </a:fld>
            <a:endParaRPr lang="tr-TR"/>
          </a:p>
        </p:txBody>
      </p:sp>
      <p:sp>
        <p:nvSpPr>
          <p:cNvPr id="5" name="Altbilgi Yer Tutucusu 4"/>
          <p:cNvSpPr>
            <a:spLocks noGrp="1"/>
          </p:cNvSpPr>
          <p:nvPr>
            <p:ph type="ftr" sz="quarter" idx="11"/>
          </p:nvPr>
        </p:nvSpPr>
        <p:spPr>
          <a:xfrm>
            <a:off x="2619376" y="6480969"/>
            <a:ext cx="4260056" cy="300831"/>
          </a:xfrm>
        </p:spPr>
        <p:txBody>
          <a:bodyPr/>
          <a:lstStyle/>
          <a:p>
            <a:endParaRPr lang="tr-TR"/>
          </a:p>
        </p:txBody>
      </p:sp>
      <p:sp>
        <p:nvSpPr>
          <p:cNvPr id="6" name="Slayt Numarası Yer Tutucusu 5"/>
          <p:cNvSpPr>
            <a:spLocks noGrp="1"/>
          </p:cNvSpPr>
          <p:nvPr>
            <p:ph type="sldNum" sz="quarter" idx="12"/>
          </p:nvPr>
        </p:nvSpPr>
        <p:spPr>
          <a:xfrm>
            <a:off x="8451056" y="809624"/>
            <a:ext cx="502920" cy="300831"/>
          </a:xfrm>
        </p:spPr>
        <p:txBody>
          <a:bodyPr/>
          <a:lstStyle/>
          <a:p>
            <a:fld id="{1CA1F418-236B-4672-9E41-23E45549A702}" type="slidenum">
              <a:rPr lang="tr-TR" smtClean="0"/>
              <a:t>‹#›</a:t>
            </a:fld>
            <a:endParaRPr lang="tr-TR"/>
          </a:p>
        </p:txBody>
      </p:sp>
      <p:cxnSp>
        <p:nvCxnSpPr>
          <p:cNvPr id="11" name="Düz Bağlayıcı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Düz Bağlayıcı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Başlık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a:t>Asıl başlık stili için tıklatın</a:t>
            </a:r>
            <a:endParaRPr kumimoji="0" lang="en-US"/>
          </a:p>
        </p:txBody>
      </p:sp>
      <p:sp>
        <p:nvSpPr>
          <p:cNvPr id="3" name="Metin Yer Tutucusu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marL="0" algn="l">
              <a:defRPr/>
            </a:lvl1pPr>
          </a:lstStyle>
          <a:p>
            <a:r>
              <a:rPr kumimoji="0" lang="tr-TR"/>
              <a:t>Asıl başlık stili için tıklatın</a:t>
            </a:r>
            <a:endParaRPr kumimoji="0" lang="en-US"/>
          </a:p>
        </p:txBody>
      </p:sp>
      <p:sp>
        <p:nvSpPr>
          <p:cNvPr id="3" name="İçerik Yer Tutucus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İçerik Yer Tutucus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a:xfrm>
            <a:off x="4791456" y="6480969"/>
            <a:ext cx="2133600" cy="301752"/>
          </a:xfrm>
        </p:spPr>
        <p:txBody>
          <a:bodyPr/>
          <a:lstStyle/>
          <a:p>
            <a:fld id="{3D443729-CE8C-4F28-BA83-C7535C447A61}" type="datetimeFigureOut">
              <a:rPr lang="tr-TR" smtClean="0"/>
              <a:t>19.05.2018</a:t>
            </a:fld>
            <a:endParaRPr lang="tr-TR"/>
          </a:p>
        </p:txBody>
      </p:sp>
      <p:sp>
        <p:nvSpPr>
          <p:cNvPr id="6" name="Altbilgi Yer Tutucusu 5"/>
          <p:cNvSpPr>
            <a:spLocks noGrp="1"/>
          </p:cNvSpPr>
          <p:nvPr>
            <p:ph type="ftr" sz="quarter" idx="11"/>
          </p:nvPr>
        </p:nvSpPr>
        <p:spPr>
          <a:xfrm>
            <a:off x="457200" y="6480969"/>
            <a:ext cx="4260056" cy="301752"/>
          </a:xfrm>
        </p:spPr>
        <p:txBody>
          <a:bodyPr/>
          <a:lstStyle/>
          <a:p>
            <a:endParaRPr lang="tr-TR"/>
          </a:p>
        </p:txBody>
      </p:sp>
      <p:sp>
        <p:nvSpPr>
          <p:cNvPr id="7" name="Slayt Numarası Yer Tutucusu 6"/>
          <p:cNvSpPr>
            <a:spLocks noGrp="1"/>
          </p:cNvSpPr>
          <p:nvPr>
            <p:ph type="sldNum" sz="quarter" idx="12"/>
          </p:nvPr>
        </p:nvSpPr>
        <p:spPr>
          <a:xfrm>
            <a:off x="7589520" y="6480969"/>
            <a:ext cx="502920" cy="301752"/>
          </a:xfrm>
        </p:spPr>
        <p:txBody>
          <a:bodyPr/>
          <a:lstStyle/>
          <a:p>
            <a:fld id="{1CA1F418-236B-4672-9E41-23E45549A702}"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a:t>Asıl başlık stili için tıklatın</a:t>
            </a:r>
            <a:endParaRPr kumimoji="0" lang="en-US"/>
          </a:p>
        </p:txBody>
      </p:sp>
      <p:sp>
        <p:nvSpPr>
          <p:cNvPr id="3" name="Metin Yer Tutucusu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Metin Yer Tutucusu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İçerik Yer Tutucus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İçerik Yer Tutucus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Veri Yer Tutucusu 6"/>
          <p:cNvSpPr>
            <a:spLocks noGrp="1"/>
          </p:cNvSpPr>
          <p:nvPr>
            <p:ph type="dt" sz="half" idx="10"/>
          </p:nvPr>
        </p:nvSpPr>
        <p:spPr>
          <a:xfrm>
            <a:off x="4791456" y="6480969"/>
            <a:ext cx="2130552" cy="301752"/>
          </a:xfrm>
        </p:spPr>
        <p:txBody>
          <a:bodyPr/>
          <a:lstStyle/>
          <a:p>
            <a:fld id="{3D443729-CE8C-4F28-BA83-C7535C447A61}" type="datetimeFigureOut">
              <a:rPr lang="tr-TR" smtClean="0"/>
              <a:t>19.05.2018</a:t>
            </a:fld>
            <a:endParaRPr lang="tr-TR"/>
          </a:p>
        </p:txBody>
      </p:sp>
      <p:sp>
        <p:nvSpPr>
          <p:cNvPr id="8" name="Altbilgi Yer Tutucusu 7"/>
          <p:cNvSpPr>
            <a:spLocks noGrp="1"/>
          </p:cNvSpPr>
          <p:nvPr>
            <p:ph type="ftr" sz="quarter" idx="11"/>
          </p:nvPr>
        </p:nvSpPr>
        <p:spPr>
          <a:xfrm>
            <a:off x="457200" y="6480969"/>
            <a:ext cx="4261104" cy="301752"/>
          </a:xfrm>
        </p:spPr>
        <p:txBody>
          <a:bodyPr/>
          <a:lstStyle/>
          <a:p>
            <a:endParaRPr lang="tr-TR"/>
          </a:p>
        </p:txBody>
      </p:sp>
      <p:sp>
        <p:nvSpPr>
          <p:cNvPr id="9" name="Slayt Numarası Yer Tutucusu 8"/>
          <p:cNvSpPr>
            <a:spLocks noGrp="1"/>
          </p:cNvSpPr>
          <p:nvPr>
            <p:ph type="sldNum" sz="quarter" idx="12"/>
          </p:nvPr>
        </p:nvSpPr>
        <p:spPr>
          <a:xfrm>
            <a:off x="7589520" y="6483096"/>
            <a:ext cx="502920" cy="301752"/>
          </a:xfrm>
        </p:spPr>
        <p:txBody>
          <a:bodyPr/>
          <a:lstStyle>
            <a:lvl1pPr algn="ctr">
              <a:defRPr/>
            </a:lvl1pPr>
          </a:lstStyle>
          <a:p>
            <a:fld id="{1CA1F418-236B-4672-9E41-23E45549A702}"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b="0"/>
            </a:lvl1pPr>
          </a:lstStyle>
          <a:p>
            <a:r>
              <a:rPr kumimoji="0" lang="tr-TR"/>
              <a:t>Asıl başlık stili için tıklatın</a:t>
            </a:r>
            <a:endParaRPr kumimoji="0" lang="en-US"/>
          </a:p>
        </p:txBody>
      </p:sp>
      <p:sp>
        <p:nvSpPr>
          <p:cNvPr id="3" name="Veri Yer Tutucusu 2"/>
          <p:cNvSpPr>
            <a:spLocks noGrp="1"/>
          </p:cNvSpPr>
          <p:nvPr>
            <p:ph type="dt" sz="half" idx="10"/>
          </p:nvPr>
        </p:nvSpPr>
        <p:spPr/>
        <p:txBody>
          <a:bodyPr/>
          <a:lstStyle/>
          <a:p>
            <a:fld id="{3D443729-CE8C-4F28-BA83-C7535C447A61}" type="datetimeFigureOut">
              <a:rPr lang="tr-TR" smtClean="0"/>
              <a:t>19.05.2018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CA1F418-236B-4672-9E41-23E45549A702}"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4791456" y="6480969"/>
            <a:ext cx="2133600" cy="301752"/>
          </a:xfrm>
        </p:spPr>
        <p:txBody>
          <a:bodyPr/>
          <a:lstStyle/>
          <a:p>
            <a:fld id="{3D443729-CE8C-4F28-BA83-C7535C447A61}" type="datetimeFigureOut">
              <a:rPr lang="tr-TR" smtClean="0"/>
              <a:t>19.05.2018</a:t>
            </a:fld>
            <a:endParaRPr lang="tr-TR"/>
          </a:p>
        </p:txBody>
      </p:sp>
      <p:sp>
        <p:nvSpPr>
          <p:cNvPr id="3" name="Altbilgi Yer Tutucusu 2"/>
          <p:cNvSpPr>
            <a:spLocks noGrp="1"/>
          </p:cNvSpPr>
          <p:nvPr>
            <p:ph type="ftr" sz="quarter" idx="11"/>
          </p:nvPr>
        </p:nvSpPr>
        <p:spPr>
          <a:xfrm>
            <a:off x="457200" y="6481890"/>
            <a:ext cx="4260056" cy="300831"/>
          </a:xfrm>
        </p:spPr>
        <p:txBody>
          <a:bodyPr/>
          <a:lstStyle/>
          <a:p>
            <a:endParaRPr lang="tr-TR"/>
          </a:p>
        </p:txBody>
      </p:sp>
      <p:sp>
        <p:nvSpPr>
          <p:cNvPr id="4" name="Slayt Numarası Yer Tutucusu 3"/>
          <p:cNvSpPr>
            <a:spLocks noGrp="1"/>
          </p:cNvSpPr>
          <p:nvPr>
            <p:ph type="sldNum" sz="quarter" idx="12"/>
          </p:nvPr>
        </p:nvSpPr>
        <p:spPr>
          <a:xfrm>
            <a:off x="7589520" y="6480969"/>
            <a:ext cx="502920" cy="301752"/>
          </a:xfrm>
        </p:spPr>
        <p:txBody>
          <a:bodyPr/>
          <a:lstStyle/>
          <a:p>
            <a:fld id="{1CA1F418-236B-4672-9E41-23E45549A702}"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a:t>Asıl başlık stili için tıklatın</a:t>
            </a:r>
            <a:endParaRPr kumimoji="0" lang="en-US"/>
          </a:p>
        </p:txBody>
      </p:sp>
      <p:sp>
        <p:nvSpPr>
          <p:cNvPr id="3" name="Metin Yer Tutucusu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4" name="İçerik Yer Tutucus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a:xfrm>
            <a:off x="6278976" y="6556248"/>
            <a:ext cx="2133600" cy="301752"/>
          </a:xfrm>
        </p:spPr>
        <p:txBody>
          <a:bodyPr/>
          <a:lstStyle>
            <a:lvl1pPr>
              <a:defRPr sz="900"/>
            </a:lvl1pPr>
          </a:lstStyle>
          <a:p>
            <a:fld id="{3D443729-CE8C-4F28-BA83-C7535C447A61}" type="datetimeFigureOut">
              <a:rPr lang="tr-TR" smtClean="0"/>
              <a:t>19.05.2018</a:t>
            </a:fld>
            <a:endParaRPr lang="tr-TR"/>
          </a:p>
        </p:txBody>
      </p:sp>
      <p:sp>
        <p:nvSpPr>
          <p:cNvPr id="6" name="Altbilgi Yer Tutucusu 5"/>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410576" y="6556248"/>
            <a:ext cx="502920" cy="301752"/>
          </a:xfrm>
        </p:spPr>
        <p:txBody>
          <a:bodyPr/>
          <a:lstStyle>
            <a:lvl1pPr>
              <a:defRPr sz="900"/>
            </a:lvl1pPr>
          </a:lstStyle>
          <a:p>
            <a:fld id="{1CA1F418-236B-4672-9E41-23E45549A702}"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a:t>Asıl başlık stili için tıklatın</a:t>
            </a:r>
            <a:endParaRPr kumimoji="0" lang="en-US"/>
          </a:p>
        </p:txBody>
      </p:sp>
      <p:sp>
        <p:nvSpPr>
          <p:cNvPr id="3" name="Resim Yer Tutucusu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a:t>Resim eklemek için simgeyi tıklatın</a:t>
            </a:r>
            <a:endParaRPr kumimoji="0" lang="en-US" dirty="0"/>
          </a:p>
        </p:txBody>
      </p:sp>
      <p:sp>
        <p:nvSpPr>
          <p:cNvPr id="4" name="Metin Yer Tutucusu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Veri Yer Tutucusu 4"/>
          <p:cNvSpPr>
            <a:spLocks noGrp="1"/>
          </p:cNvSpPr>
          <p:nvPr>
            <p:ph type="dt" sz="half" idx="10"/>
          </p:nvPr>
        </p:nvSpPr>
        <p:spPr>
          <a:xfrm>
            <a:off x="6108192" y="6556248"/>
            <a:ext cx="2103120" cy="301752"/>
          </a:xfrm>
        </p:spPr>
        <p:txBody>
          <a:bodyPr/>
          <a:lstStyle>
            <a:lvl1pPr>
              <a:defRPr sz="900"/>
            </a:lvl1pPr>
          </a:lstStyle>
          <a:p>
            <a:fld id="{3D443729-CE8C-4F28-BA83-C7535C447A61}" type="datetimeFigureOut">
              <a:rPr lang="tr-TR" smtClean="0"/>
              <a:t>19.05.2018</a:t>
            </a:fld>
            <a:endParaRPr lang="tr-TR"/>
          </a:p>
        </p:txBody>
      </p:sp>
      <p:sp>
        <p:nvSpPr>
          <p:cNvPr id="6" name="Altbilgi Yer Tutucusu 5"/>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217192" y="6556248"/>
            <a:ext cx="365760" cy="301752"/>
          </a:xfrm>
        </p:spPr>
        <p:txBody>
          <a:bodyPr/>
          <a:lstStyle>
            <a:lvl1pPr algn="ctr">
              <a:defRPr sz="900"/>
            </a:lvl1pPr>
          </a:lstStyle>
          <a:p>
            <a:fld id="{1CA1F418-236B-4672-9E41-23E45549A702}"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Dik Üçgen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Düz Bağlayıcı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Düz Bağlayıcı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Başlık Yer Tutucusu 21"/>
          <p:cNvSpPr>
            <a:spLocks noGrp="1"/>
          </p:cNvSpPr>
          <p:nvPr>
            <p:ph type="title"/>
          </p:nvPr>
        </p:nvSpPr>
        <p:spPr>
          <a:xfrm>
            <a:off x="457200" y="267494"/>
            <a:ext cx="8229600" cy="1399032"/>
          </a:xfrm>
          <a:prstGeom prst="rect">
            <a:avLst/>
          </a:prstGeom>
        </p:spPr>
        <p:txBody>
          <a:bodyPr vert="horz" anchor="ctr">
            <a:normAutofit/>
          </a:bodyPr>
          <a:lstStyle/>
          <a:p>
            <a:r>
              <a:rPr kumimoji="0" lang="tr-TR"/>
              <a:t>Asıl başlık stili için tıklatın</a:t>
            </a:r>
            <a:endParaRPr kumimoji="0" lang="en-US"/>
          </a:p>
        </p:txBody>
      </p:sp>
      <p:sp>
        <p:nvSpPr>
          <p:cNvPr id="13" name="Metin Yer Tutucusu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Veri Yer Tutucusu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3D443729-CE8C-4F28-BA83-C7535C447A61}" type="datetimeFigureOut">
              <a:rPr lang="tr-TR" smtClean="0"/>
              <a:t>19.05.2018</a:t>
            </a:fld>
            <a:endParaRPr lang="tr-TR"/>
          </a:p>
        </p:txBody>
      </p:sp>
      <p:sp>
        <p:nvSpPr>
          <p:cNvPr id="3" name="Altbilgi Yer Tutucusu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Slayt Numarası Yer Tutucusu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1CA1F418-236B-4672-9E41-23E45549A702}"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493728"/>
            <a:ext cx="9144000" cy="4364272"/>
          </a:xfrm>
          <a:prstGeom prst="rect">
            <a:avLst/>
          </a:prstGeom>
        </p:spPr>
      </p:pic>
      <p:sp>
        <p:nvSpPr>
          <p:cNvPr id="2" name="Başlık 1"/>
          <p:cNvSpPr>
            <a:spLocks noGrp="1"/>
          </p:cNvSpPr>
          <p:nvPr>
            <p:ph type="ctrTitle"/>
          </p:nvPr>
        </p:nvSpPr>
        <p:spPr>
          <a:xfrm>
            <a:off x="179512" y="260648"/>
            <a:ext cx="8784976" cy="1944216"/>
          </a:xfrm>
        </p:spPr>
        <p:txBody>
          <a:bodyPr>
            <a:noAutofit/>
          </a:bodyPr>
          <a:lstStyle/>
          <a:p>
            <a:r>
              <a:rPr lang="tr-TR" sz="13800" dirty="0">
                <a:solidFill>
                  <a:schemeClr val="accent1">
                    <a:lumMod val="60000"/>
                    <a:lumOff val="40000"/>
                  </a:schemeClr>
                </a:solidFill>
                <a:latin typeface="Bodoni MT Condensed" panose="02070606080606020203" pitchFamily="18" charset="0"/>
              </a:rPr>
              <a:t>DİSK HERNİSİ</a:t>
            </a:r>
          </a:p>
        </p:txBody>
      </p:sp>
    </p:spTree>
    <p:extLst>
      <p:ext uri="{BB962C8B-B14F-4D97-AF65-F5344CB8AC3E}">
        <p14:creationId xmlns:p14="http://schemas.microsoft.com/office/powerpoint/2010/main" val="77585742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shade val="48000"/>
                <a:satMod val="230000"/>
              </a:schemeClr>
            </a:gs>
            <a:gs pos="41000">
              <a:schemeClr val="bg2">
                <a:shade val="92000"/>
                <a:satMod val="230000"/>
              </a:schemeClr>
            </a:gs>
            <a:gs pos="100000">
              <a:schemeClr val="bg2">
                <a:tint val="85000"/>
                <a:satMod val="400000"/>
              </a:schemeClr>
            </a:gs>
          </a:gsLst>
          <a:lin ang="5400000" scaled="0"/>
        </a:gradFill>
        <a:effectLst/>
      </p:bgPr>
    </p:bg>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D4E6F483-4E72-4C79-ACA1-2374537782B5}"/>
              </a:ext>
            </a:extLst>
          </p:cNvPr>
          <p:cNvSpPr txBox="1">
            <a:spLocks/>
          </p:cNvSpPr>
          <p:nvPr/>
        </p:nvSpPr>
        <p:spPr>
          <a:xfrm>
            <a:off x="395536" y="1164898"/>
            <a:ext cx="6552728" cy="4962852"/>
          </a:xfrm>
          <a:prstGeom prst="rect">
            <a:avLst/>
          </a:prstGeom>
          <a:solidFill>
            <a:schemeClr val="accent1"/>
          </a:solidFill>
          <a:ln w="9525">
            <a:noFill/>
          </a:ln>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69900" marR="0" lvl="0" indent="-469900" algn="l" defTabSz="914400" rtl="0" eaLnBrk="1" fontAlgn="base" latinLnBrk="0" hangingPunct="1">
              <a:lnSpc>
                <a:spcPct val="90000"/>
              </a:lnSpc>
              <a:spcBef>
                <a:spcPts val="0"/>
              </a:spcBef>
              <a:spcAft>
                <a:spcPts val="0"/>
              </a:spcAft>
              <a:buClr>
                <a:srgbClr val="969696"/>
              </a:buClr>
              <a:buSzPct val="25000"/>
              <a:buFont typeface="Noto Sans Symbols"/>
              <a:buNone/>
              <a:tabLst/>
              <a:defRPr/>
            </a:pPr>
            <a:r>
              <a:rPr kumimoji="0" lang="en-US" sz="3200" b="0" i="0" u="none" strike="noStrike" kern="1200" cap="none" spc="0" normalizeH="0" baseline="0" noProof="0" dirty="0">
                <a:ln>
                  <a:noFill/>
                </a:ln>
                <a:solidFill>
                  <a:srgbClr val="000000"/>
                </a:solidFill>
                <a:effectLst/>
                <a:uLnTx/>
                <a:uFillTx/>
                <a:latin typeface="Arial" panose="020B0604020202020204"/>
                <a:ea typeface="Arial" panose="020B0604020202020204"/>
                <a:cs typeface="Arial" panose="020B0604020202020204"/>
                <a:sym typeface="Arial" panose="020B0604020202020204"/>
              </a:rPr>
              <a:t> </a:t>
            </a:r>
            <a:r>
              <a:rPr kumimoji="0" lang="en-US" sz="2400" b="1" i="0" u="none" strike="noStrike" kern="1200" cap="none" spc="0" normalizeH="0" baseline="0" noProof="0" dirty="0">
                <a:ln>
                  <a:noFill/>
                </a:ln>
                <a:effectLst/>
                <a:uLnTx/>
                <a:uFillTx/>
                <a:ea typeface="Arial" panose="020B0604020202020204"/>
                <a:cs typeface="Arial" panose="020B0604020202020204"/>
                <a:sym typeface="Arial" panose="020B0604020202020204"/>
              </a:rPr>
              <a:t>I. </a:t>
            </a:r>
            <a:r>
              <a:rPr kumimoji="0" lang="en-US" sz="2400" b="1" i="0" u="none" strike="noStrike" kern="1200" cap="none" spc="0" normalizeH="0" baseline="0" noProof="0" dirty="0" err="1">
                <a:ln>
                  <a:noFill/>
                </a:ln>
                <a:effectLst/>
                <a:uLnTx/>
                <a:uFillTx/>
                <a:ea typeface="Arial" panose="020B0604020202020204"/>
                <a:cs typeface="Arial" panose="020B0604020202020204"/>
                <a:sym typeface="Arial" panose="020B0604020202020204"/>
              </a:rPr>
              <a:t>Mekanik</a:t>
            </a:r>
            <a:r>
              <a:rPr kumimoji="0" lang="en-US" sz="2400" b="1" i="0" u="none" strike="noStrike" kern="1200" cap="none" spc="0" normalizeH="0" baseline="0" noProof="0" dirty="0">
                <a:ln>
                  <a:noFill/>
                </a:ln>
                <a:effectLst/>
                <a:uLnTx/>
                <a:uFillTx/>
                <a:ea typeface="Arial" panose="020B0604020202020204"/>
                <a:cs typeface="Arial" panose="020B0604020202020204"/>
                <a:sym typeface="Arial" panose="020B0604020202020204"/>
              </a:rPr>
              <a:t>:</a:t>
            </a:r>
          </a:p>
          <a:p>
            <a:pPr marL="469900" marR="0" lvl="0" indent="-469900" algn="l" defTabSz="914400" rtl="0" eaLnBrk="1" fontAlgn="base" latinLnBrk="0" hangingPunct="1">
              <a:lnSpc>
                <a:spcPct val="90000"/>
              </a:lnSpc>
              <a:spcBef>
                <a:spcPts val="640"/>
              </a:spcBef>
              <a:spcAft>
                <a:spcPts val="0"/>
              </a:spcAft>
              <a:buClr>
                <a:srgbClr val="969696"/>
              </a:buClr>
              <a:buSzPct val="70000"/>
              <a:buFont typeface="Arial" panose="020B0604020202020204"/>
              <a:buChar char="❑"/>
              <a:tabLst/>
              <a:defRPr/>
            </a:pP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Servikal</a:t>
            </a:r>
            <a:r>
              <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rPr>
              <a:t> Sprain</a:t>
            </a:r>
          </a:p>
          <a:p>
            <a:pPr marL="469900" marR="0" lvl="0" indent="-469900" algn="l" defTabSz="914400" rtl="0" eaLnBrk="1" fontAlgn="base" latinLnBrk="0" hangingPunct="1">
              <a:lnSpc>
                <a:spcPct val="90000"/>
              </a:lnSpc>
              <a:spcBef>
                <a:spcPts val="640"/>
              </a:spcBef>
              <a:spcAft>
                <a:spcPts val="0"/>
              </a:spcAft>
              <a:buClr>
                <a:srgbClr val="969696"/>
              </a:buClr>
              <a:buSzPct val="70000"/>
              <a:buFont typeface="Arial" panose="020B0604020202020204"/>
              <a:buChar char="❑"/>
              <a:tabLst/>
              <a:defRPr/>
            </a:pP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Servikal</a:t>
            </a:r>
            <a:r>
              <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rPr>
              <a:t> Strain</a:t>
            </a:r>
          </a:p>
          <a:p>
            <a:pPr marL="469900" marR="0" lvl="0" indent="-469900" algn="l" defTabSz="914400" rtl="0" eaLnBrk="1" fontAlgn="base" latinLnBrk="0" hangingPunct="1">
              <a:lnSpc>
                <a:spcPct val="90000"/>
              </a:lnSpc>
              <a:spcBef>
                <a:spcPts val="640"/>
              </a:spcBef>
              <a:spcAft>
                <a:spcPts val="0"/>
              </a:spcAft>
              <a:buClr>
                <a:srgbClr val="969696"/>
              </a:buClr>
              <a:buSzPct val="70000"/>
              <a:buFont typeface="Arial" panose="020B0604020202020204"/>
              <a:buChar char="❑"/>
              <a:tabLst/>
              <a:defRPr/>
            </a:pP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Servikal</a:t>
            </a:r>
            <a:r>
              <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rPr>
              <a:t> Disk </a:t>
            </a: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Herniasyonu</a:t>
            </a:r>
            <a:endPar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endParaRPr>
          </a:p>
          <a:p>
            <a:pPr marL="469900" marR="0" lvl="0" indent="-469900" algn="l" defTabSz="914400" rtl="0" eaLnBrk="1" fontAlgn="base" latinLnBrk="0" hangingPunct="1">
              <a:lnSpc>
                <a:spcPct val="90000"/>
              </a:lnSpc>
              <a:spcBef>
                <a:spcPts val="640"/>
              </a:spcBef>
              <a:spcAft>
                <a:spcPts val="0"/>
              </a:spcAft>
              <a:buClr>
                <a:srgbClr val="969696"/>
              </a:buClr>
              <a:buSzPct val="70000"/>
              <a:buFont typeface="Arial" panose="020B0604020202020204"/>
              <a:buChar char="❑"/>
              <a:tabLst/>
              <a:defRPr/>
            </a:pP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Servikal</a:t>
            </a:r>
            <a:r>
              <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rPr>
              <a:t> </a:t>
            </a: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Spondiloz</a:t>
            </a:r>
            <a:endPar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endParaRPr>
          </a:p>
          <a:p>
            <a:pPr marL="469900" marR="0" lvl="0" indent="-469900" algn="l" defTabSz="914400" rtl="0" eaLnBrk="1" fontAlgn="base" latinLnBrk="0" hangingPunct="1">
              <a:lnSpc>
                <a:spcPct val="90000"/>
              </a:lnSpc>
              <a:spcBef>
                <a:spcPts val="640"/>
              </a:spcBef>
              <a:spcAft>
                <a:spcPts val="0"/>
              </a:spcAft>
              <a:buClr>
                <a:srgbClr val="969696"/>
              </a:buClr>
              <a:buSzPct val="70000"/>
              <a:buFont typeface="Arial" panose="020B0604020202020204"/>
              <a:buChar char="❑"/>
              <a:tabLst/>
              <a:defRPr/>
            </a:pP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Servikal</a:t>
            </a:r>
            <a:r>
              <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rPr>
              <a:t> Spinal </a:t>
            </a: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Stenoz</a:t>
            </a:r>
            <a:endParaRPr kumimoji="0" lang="en-US" sz="2400" b="0" i="0" u="none" strike="noStrike" kern="1200" cap="none" spc="0" normalizeH="0" baseline="0" noProof="0" dirty="0">
              <a:ln>
                <a:noFill/>
              </a:ln>
              <a:effectLst/>
              <a:uLnTx/>
              <a:uFillTx/>
              <a:ea typeface="SimSun"/>
            </a:endParaRPr>
          </a:p>
        </p:txBody>
      </p:sp>
      <p:pic>
        <p:nvPicPr>
          <p:cNvPr id="3" name="Resim 2">
            <a:extLst>
              <a:ext uri="{FF2B5EF4-FFF2-40B4-BE49-F238E27FC236}">
                <a16:creationId xmlns:a16="http://schemas.microsoft.com/office/drawing/2014/main" id="{A2B87EC5-3575-41AD-88F2-16E37C5D2002}"/>
              </a:ext>
            </a:extLst>
          </p:cNvPr>
          <p:cNvPicPr>
            <a:picLocks noChangeAspect="1"/>
          </p:cNvPicPr>
          <p:nvPr/>
        </p:nvPicPr>
        <p:blipFill>
          <a:blip r:embed="rId2"/>
          <a:stretch>
            <a:fillRect/>
          </a:stretch>
        </p:blipFill>
        <p:spPr>
          <a:xfrm>
            <a:off x="971600" y="309490"/>
            <a:ext cx="7512396" cy="855408"/>
          </a:xfrm>
          <a:prstGeom prst="rect">
            <a:avLst/>
          </a:prstGeom>
          <a:solidFill>
            <a:schemeClr val="accent4">
              <a:lumMod val="40000"/>
              <a:lumOff val="60000"/>
            </a:schemeClr>
          </a:solidFill>
        </p:spPr>
      </p:pic>
    </p:spTree>
    <p:extLst>
      <p:ext uri="{BB962C8B-B14F-4D97-AF65-F5344CB8AC3E}">
        <p14:creationId xmlns:p14="http://schemas.microsoft.com/office/powerpoint/2010/main" val="325972537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FE3765F5-0136-4A07-97B4-B4C9C73EFACB}"/>
              </a:ext>
            </a:extLst>
          </p:cNvPr>
          <p:cNvPicPr>
            <a:picLocks noChangeAspect="1"/>
          </p:cNvPicPr>
          <p:nvPr/>
        </p:nvPicPr>
        <p:blipFill>
          <a:blip r:embed="rId2"/>
          <a:stretch>
            <a:fillRect/>
          </a:stretch>
        </p:blipFill>
        <p:spPr>
          <a:xfrm>
            <a:off x="611560" y="1484784"/>
            <a:ext cx="8532440" cy="4011010"/>
          </a:xfrm>
          <a:prstGeom prst="rect">
            <a:avLst/>
          </a:prstGeom>
          <a:solidFill>
            <a:schemeClr val="accent1"/>
          </a:solidFill>
        </p:spPr>
      </p:pic>
    </p:spTree>
    <p:extLst>
      <p:ext uri="{BB962C8B-B14F-4D97-AF65-F5344CB8AC3E}">
        <p14:creationId xmlns:p14="http://schemas.microsoft.com/office/powerpoint/2010/main" val="427762768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0D29433F-EC48-4075-8956-6BB8F487358B}"/>
              </a:ext>
            </a:extLst>
          </p:cNvPr>
          <p:cNvPicPr>
            <a:picLocks noChangeAspect="1"/>
          </p:cNvPicPr>
          <p:nvPr/>
        </p:nvPicPr>
        <p:blipFill>
          <a:blip r:embed="rId3"/>
          <a:stretch>
            <a:fillRect/>
          </a:stretch>
        </p:blipFill>
        <p:spPr>
          <a:xfrm>
            <a:off x="478063" y="1124744"/>
            <a:ext cx="8696207" cy="4370379"/>
          </a:xfrm>
          <a:prstGeom prst="rect">
            <a:avLst/>
          </a:prstGeom>
          <a:solidFill>
            <a:schemeClr val="accent1"/>
          </a:solidFill>
        </p:spPr>
      </p:pic>
    </p:spTree>
    <p:extLst>
      <p:ext uri="{BB962C8B-B14F-4D97-AF65-F5344CB8AC3E}">
        <p14:creationId xmlns:p14="http://schemas.microsoft.com/office/powerpoint/2010/main" val="340582297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a:t>İÇİNDEKİLER:</a:t>
            </a:r>
          </a:p>
        </p:txBody>
      </p:sp>
      <p:sp>
        <p:nvSpPr>
          <p:cNvPr id="6" name="İçerik Yer Tutucusu 5"/>
          <p:cNvSpPr>
            <a:spLocks noGrp="1"/>
          </p:cNvSpPr>
          <p:nvPr>
            <p:ph idx="1"/>
          </p:nvPr>
        </p:nvSpPr>
        <p:spPr>
          <a:xfrm>
            <a:off x="457200" y="1484784"/>
            <a:ext cx="8229600" cy="4970024"/>
          </a:xfrm>
        </p:spPr>
        <p:txBody>
          <a:bodyPr>
            <a:normAutofit fontScale="92500" lnSpcReduction="10000"/>
          </a:bodyPr>
          <a:lstStyle/>
          <a:p>
            <a:r>
              <a:rPr lang="tr-TR" dirty="0"/>
              <a:t>VERTEBRALARIN YAPISI</a:t>
            </a:r>
          </a:p>
          <a:p>
            <a:r>
              <a:rPr lang="tr-TR" dirty="0"/>
              <a:t>DİSK HERNİ NEDİR</a:t>
            </a:r>
          </a:p>
          <a:p>
            <a:r>
              <a:rPr lang="tr-TR" dirty="0"/>
              <a:t>DİSK HERNİ ÇEŞİTLERİ</a:t>
            </a:r>
          </a:p>
          <a:p>
            <a:r>
              <a:rPr lang="tr-TR" dirty="0"/>
              <a:t>DİSK HERNİ SEVİYELERİ</a:t>
            </a:r>
          </a:p>
          <a:p>
            <a:r>
              <a:rPr lang="tr-TR" dirty="0"/>
              <a:t>DİSK HERNİ NEDENLERİ</a:t>
            </a:r>
          </a:p>
          <a:p>
            <a:r>
              <a:rPr lang="tr-TR" dirty="0"/>
              <a:t>DİSK HERNİ BELİRTİLERİ</a:t>
            </a:r>
          </a:p>
          <a:p>
            <a:r>
              <a:rPr lang="tr-TR" dirty="0"/>
              <a:t>DİSK HERNİ TEŞHİSİ</a:t>
            </a:r>
          </a:p>
          <a:p>
            <a:r>
              <a:rPr lang="tr-TR" dirty="0"/>
              <a:t>DİSK HERNİ TEDAVİ YÖNTEMLERİ</a:t>
            </a:r>
          </a:p>
          <a:p>
            <a:r>
              <a:rPr lang="tr-TR" dirty="0"/>
              <a:t>DİSK HERNİ FİZYOTERAPİST YAKLAŞIMI</a:t>
            </a:r>
          </a:p>
          <a:p>
            <a:r>
              <a:rPr lang="tr-TR" dirty="0"/>
              <a:t>DİSK HERNİ ÖNLEME YOLLARI</a:t>
            </a:r>
          </a:p>
          <a:p>
            <a:endParaRPr lang="tr-TR" dirty="0"/>
          </a:p>
          <a:p>
            <a:endParaRPr lang="tr-TR" dirty="0"/>
          </a:p>
        </p:txBody>
      </p:sp>
    </p:spTree>
    <p:extLst>
      <p:ext uri="{BB962C8B-B14F-4D97-AF65-F5344CB8AC3E}">
        <p14:creationId xmlns:p14="http://schemas.microsoft.com/office/powerpoint/2010/main" val="255338649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267494"/>
            <a:ext cx="8507288" cy="1399032"/>
          </a:xfrm>
        </p:spPr>
        <p:txBody>
          <a:bodyPr>
            <a:normAutofit/>
          </a:bodyPr>
          <a:lstStyle/>
          <a:p>
            <a:r>
              <a:rPr lang="tr-TR" sz="3600" dirty="0"/>
              <a:t>VERTEBRALARIN(OMURGA) YAPISI:</a:t>
            </a:r>
          </a:p>
        </p:txBody>
      </p:sp>
      <p:sp>
        <p:nvSpPr>
          <p:cNvPr id="3" name="İçerik Yer Tutucusu 2"/>
          <p:cNvSpPr>
            <a:spLocks noGrp="1"/>
          </p:cNvSpPr>
          <p:nvPr>
            <p:ph idx="1"/>
          </p:nvPr>
        </p:nvSpPr>
        <p:spPr>
          <a:xfrm>
            <a:off x="457200" y="1484784"/>
            <a:ext cx="8229600" cy="4970024"/>
          </a:xfrm>
        </p:spPr>
        <p:txBody>
          <a:bodyPr>
            <a:noAutofit/>
          </a:bodyPr>
          <a:lstStyle/>
          <a:p>
            <a:pPr marL="64008" indent="0">
              <a:buNone/>
            </a:pPr>
            <a:r>
              <a:rPr lang="tr-TR" sz="2400" dirty="0"/>
              <a:t>Omurga, ense kökünden başlar ve kuyruk sokumunun dibinde biter. Üst üste dizilmiş ve </a:t>
            </a:r>
            <a:r>
              <a:rPr lang="tr-TR" sz="2400" b="1" dirty="0"/>
              <a:t>Omur (</a:t>
            </a:r>
            <a:r>
              <a:rPr lang="tr-TR" sz="2400" b="1" dirty="0" err="1"/>
              <a:t>Vertebra</a:t>
            </a:r>
            <a:r>
              <a:rPr lang="tr-TR" sz="2400" b="1" dirty="0"/>
              <a:t>)</a:t>
            </a:r>
            <a:r>
              <a:rPr lang="tr-TR" sz="2400" dirty="0"/>
              <a:t> adı verilen 7 boyun, 12 sırt, 5 bel omuru ve 1 kuyruk sokumu kemiğinden oluşur. Kuyruk sokumu kemiği birbiriyle kaynaşmış beş omurdan oluşur. </a:t>
            </a:r>
          </a:p>
          <a:p>
            <a:pPr marL="64008" indent="0">
              <a:buNone/>
            </a:pPr>
            <a:r>
              <a:rPr lang="tr-TR" sz="2400" dirty="0"/>
              <a:t>Boyun bölgesi  </a:t>
            </a:r>
            <a:r>
              <a:rPr lang="tr-TR" sz="2400" b="1" dirty="0" err="1"/>
              <a:t>Cervical</a:t>
            </a:r>
            <a:r>
              <a:rPr lang="tr-TR" sz="2400" dirty="0"/>
              <a:t> </a:t>
            </a:r>
            <a:r>
              <a:rPr lang="tr-TR" sz="2400" b="1" dirty="0" err="1"/>
              <a:t>Vertebra</a:t>
            </a:r>
            <a:r>
              <a:rPr lang="tr-TR" sz="2400" dirty="0"/>
              <a:t> , </a:t>
            </a:r>
          </a:p>
          <a:p>
            <a:pPr marL="64008" indent="0">
              <a:buNone/>
            </a:pPr>
            <a:r>
              <a:rPr lang="tr-TR" sz="2400" dirty="0"/>
              <a:t>sırt bölgesi </a:t>
            </a:r>
            <a:r>
              <a:rPr lang="tr-TR" sz="2400" b="1" dirty="0" err="1"/>
              <a:t>Thoracal</a:t>
            </a:r>
            <a:r>
              <a:rPr lang="tr-TR" sz="2400" b="1" dirty="0"/>
              <a:t> </a:t>
            </a:r>
            <a:r>
              <a:rPr lang="tr-TR" sz="2400" b="1" dirty="0" err="1"/>
              <a:t>Vertebra</a:t>
            </a:r>
            <a:r>
              <a:rPr lang="tr-TR" sz="2400" dirty="0"/>
              <a:t> veya </a:t>
            </a:r>
            <a:r>
              <a:rPr lang="tr-TR" sz="2400" b="1" dirty="0" err="1"/>
              <a:t>Dorsal</a:t>
            </a:r>
            <a:r>
              <a:rPr lang="tr-TR" sz="2400" b="1" dirty="0"/>
              <a:t> </a:t>
            </a:r>
            <a:r>
              <a:rPr lang="tr-TR" sz="2400" b="1" dirty="0" err="1"/>
              <a:t>Vertebra</a:t>
            </a:r>
            <a:r>
              <a:rPr lang="tr-TR" sz="2400" dirty="0"/>
              <a:t>, bel bölgesi </a:t>
            </a:r>
            <a:r>
              <a:rPr lang="tr-TR" sz="2400" b="1" dirty="0" err="1"/>
              <a:t>Lomber</a:t>
            </a:r>
            <a:r>
              <a:rPr lang="tr-TR" sz="2400" b="1" dirty="0"/>
              <a:t> </a:t>
            </a:r>
            <a:r>
              <a:rPr lang="tr-TR" sz="2400" b="1" dirty="0" err="1"/>
              <a:t>Vertebra</a:t>
            </a:r>
            <a:r>
              <a:rPr lang="tr-TR" sz="2400" dirty="0"/>
              <a:t>,</a:t>
            </a:r>
          </a:p>
          <a:p>
            <a:pPr marL="64008" indent="0">
              <a:buNone/>
            </a:pPr>
            <a:r>
              <a:rPr lang="tr-TR" sz="2400" dirty="0"/>
              <a:t> kuyruk sokumu bölgesi de </a:t>
            </a:r>
            <a:r>
              <a:rPr lang="tr-TR" sz="2400" b="1" dirty="0" err="1"/>
              <a:t>SakralVertebra</a:t>
            </a:r>
            <a:r>
              <a:rPr lang="tr-TR" sz="2400" b="1" dirty="0"/>
              <a:t> </a:t>
            </a:r>
            <a:r>
              <a:rPr lang="tr-TR" sz="2400" dirty="0"/>
              <a:t>veya</a:t>
            </a:r>
            <a:r>
              <a:rPr lang="tr-TR" sz="2400" b="1" dirty="0"/>
              <a:t> </a:t>
            </a:r>
            <a:r>
              <a:rPr lang="tr-TR" sz="2400" b="1" dirty="0" err="1"/>
              <a:t>Sakrum</a:t>
            </a:r>
            <a:r>
              <a:rPr lang="tr-TR" sz="2400" b="1" dirty="0"/>
              <a:t> </a:t>
            </a:r>
            <a:r>
              <a:rPr lang="tr-TR" sz="2400" dirty="0"/>
              <a:t>olarak isimlendirilir.</a:t>
            </a:r>
          </a:p>
        </p:txBody>
      </p:sp>
    </p:spTree>
    <p:extLst>
      <p:ext uri="{BB962C8B-B14F-4D97-AF65-F5344CB8AC3E}">
        <p14:creationId xmlns:p14="http://schemas.microsoft.com/office/powerpoint/2010/main" val="116053137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764704"/>
            <a:ext cx="7776864" cy="54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604170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457200" y="476672"/>
            <a:ext cx="8003232" cy="4320481"/>
          </a:xfrm>
        </p:spPr>
        <p:txBody>
          <a:bodyPr>
            <a:normAutofit fontScale="85000" lnSpcReduction="20000"/>
          </a:bodyPr>
          <a:lstStyle/>
          <a:p>
            <a:pPr marL="64008" indent="0" algn="just">
              <a:buNone/>
            </a:pPr>
            <a:r>
              <a:rPr lang="tr-TR" dirty="0"/>
              <a:t>   Omurların arasında </a:t>
            </a:r>
            <a:r>
              <a:rPr lang="tr-TR" b="1" dirty="0"/>
              <a:t>Disk (</a:t>
            </a:r>
            <a:r>
              <a:rPr lang="tr-TR" b="1" dirty="0" err="1"/>
              <a:t>intervertebral</a:t>
            </a:r>
            <a:r>
              <a:rPr lang="tr-TR" b="1" dirty="0"/>
              <a:t> disk)</a:t>
            </a:r>
            <a:r>
              <a:rPr lang="tr-TR" dirty="0"/>
              <a:t>  adı verilen ve omurganın esnemesini, bükülmesini ve şok darbelerini emmesini  sağlayan kıkırdağımsı bir yapı bulunur. Disk iki kısımdan oluşur:</a:t>
            </a:r>
          </a:p>
          <a:p>
            <a:pPr marL="64008" indent="0" algn="just">
              <a:buNone/>
            </a:pPr>
            <a:r>
              <a:rPr lang="tr-TR" b="1" dirty="0" err="1">
                <a:solidFill>
                  <a:schemeClr val="accent1">
                    <a:lumMod val="60000"/>
                    <a:lumOff val="40000"/>
                  </a:schemeClr>
                </a:solidFill>
              </a:rPr>
              <a:t>Nucleus</a:t>
            </a:r>
            <a:r>
              <a:rPr lang="tr-TR" b="1" dirty="0">
                <a:solidFill>
                  <a:schemeClr val="accent1">
                    <a:lumMod val="60000"/>
                    <a:lumOff val="40000"/>
                  </a:schemeClr>
                </a:solidFill>
              </a:rPr>
              <a:t> </a:t>
            </a:r>
            <a:r>
              <a:rPr lang="tr-TR" b="1" dirty="0" err="1">
                <a:solidFill>
                  <a:schemeClr val="accent1">
                    <a:lumMod val="60000"/>
                    <a:lumOff val="40000"/>
                  </a:schemeClr>
                </a:solidFill>
              </a:rPr>
              <a:t>Pulposus</a:t>
            </a:r>
            <a:r>
              <a:rPr lang="tr-TR" b="1" dirty="0">
                <a:solidFill>
                  <a:schemeClr val="accent1">
                    <a:lumMod val="60000"/>
                    <a:lumOff val="40000"/>
                  </a:schemeClr>
                </a:solidFill>
              </a:rPr>
              <a:t>:</a:t>
            </a:r>
            <a:r>
              <a:rPr lang="tr-TR" dirty="0">
                <a:solidFill>
                  <a:schemeClr val="accent1">
                    <a:lumMod val="60000"/>
                    <a:lumOff val="40000"/>
                  </a:schemeClr>
                </a:solidFill>
              </a:rPr>
              <a:t> </a:t>
            </a:r>
            <a:r>
              <a:rPr lang="tr-TR" dirty="0"/>
              <a:t>Kısaca </a:t>
            </a:r>
            <a:r>
              <a:rPr lang="tr-TR" dirty="0" err="1"/>
              <a:t>nucleus</a:t>
            </a:r>
            <a:r>
              <a:rPr lang="tr-TR" dirty="0"/>
              <a:t> olarak bilinir. Diskin iç kısmını oluşturur. Su tutma yeteneğine sahip </a:t>
            </a:r>
            <a:r>
              <a:rPr lang="tr-TR" dirty="0" err="1"/>
              <a:t>glikoprotein</a:t>
            </a:r>
            <a:r>
              <a:rPr lang="tr-TR" dirty="0"/>
              <a:t> yapısında lif  yumağından oluşur. Hacminin % 90’ı sudan oluşur. Bu nedenle esneme, bükülme ve darbeleri emme yeteneğine sahiptir.</a:t>
            </a:r>
          </a:p>
          <a:p>
            <a:pPr marL="64008" indent="0" algn="just">
              <a:buNone/>
            </a:pPr>
            <a:r>
              <a:rPr lang="tr-TR" b="1" dirty="0" err="1">
                <a:solidFill>
                  <a:schemeClr val="accent1">
                    <a:lumMod val="60000"/>
                    <a:lumOff val="40000"/>
                  </a:schemeClr>
                </a:solidFill>
              </a:rPr>
              <a:t>Annulus</a:t>
            </a:r>
            <a:r>
              <a:rPr lang="tr-TR" b="1" dirty="0">
                <a:solidFill>
                  <a:schemeClr val="accent1">
                    <a:lumMod val="60000"/>
                    <a:lumOff val="40000"/>
                  </a:schemeClr>
                </a:solidFill>
              </a:rPr>
              <a:t> </a:t>
            </a:r>
            <a:r>
              <a:rPr lang="tr-TR" b="1" dirty="0" err="1">
                <a:solidFill>
                  <a:schemeClr val="accent1">
                    <a:lumMod val="60000"/>
                    <a:lumOff val="40000"/>
                  </a:schemeClr>
                </a:solidFill>
              </a:rPr>
              <a:t>Fibrosus</a:t>
            </a:r>
            <a:r>
              <a:rPr lang="tr-TR" b="1" dirty="0">
                <a:solidFill>
                  <a:schemeClr val="accent1">
                    <a:lumMod val="60000"/>
                    <a:lumOff val="40000"/>
                  </a:schemeClr>
                </a:solidFill>
              </a:rPr>
              <a:t>:</a:t>
            </a:r>
            <a:r>
              <a:rPr lang="tr-TR" dirty="0">
                <a:solidFill>
                  <a:schemeClr val="accent1">
                    <a:lumMod val="60000"/>
                    <a:lumOff val="40000"/>
                  </a:schemeClr>
                </a:solidFill>
              </a:rPr>
              <a:t> </a:t>
            </a:r>
            <a:r>
              <a:rPr lang="tr-TR" dirty="0"/>
              <a:t>Diskin dış kısmını oluşturan ve sağlam örülmüş katmanlardan oluşan sert ve çok güçlü bir kılıftır. Bu kısım, </a:t>
            </a:r>
            <a:r>
              <a:rPr lang="tr-TR" dirty="0" err="1"/>
              <a:t>nukleusun</a:t>
            </a:r>
            <a:r>
              <a:rPr lang="tr-TR" dirty="0"/>
              <a:t> etrafını sararak bütünlüğünün korunmasını sağlar.Normalde1,5 tonluk bir yüke dayanabilecek sağlamlıktadır.</a:t>
            </a:r>
          </a:p>
          <a:p>
            <a:endParaRPr lang="tr-TR" dirty="0"/>
          </a:p>
        </p:txBody>
      </p:sp>
      <p:pic>
        <p:nvPicPr>
          <p:cNvPr id="2050" name="Picture 2" descr="2omurdiskgorunum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4581128"/>
            <a:ext cx="8136904" cy="21156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631162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DİSK HERNİ NEDİR?</a:t>
            </a:r>
          </a:p>
        </p:txBody>
      </p:sp>
      <p:sp>
        <p:nvSpPr>
          <p:cNvPr id="3" name="İçerik Yer Tutucusu 2"/>
          <p:cNvSpPr>
            <a:spLocks noGrp="1"/>
          </p:cNvSpPr>
          <p:nvPr>
            <p:ph idx="1"/>
          </p:nvPr>
        </p:nvSpPr>
        <p:spPr>
          <a:xfrm>
            <a:off x="457200" y="1412776"/>
            <a:ext cx="8229600" cy="5042032"/>
          </a:xfrm>
        </p:spPr>
        <p:txBody>
          <a:bodyPr>
            <a:normAutofit fontScale="92500" lnSpcReduction="20000"/>
          </a:bodyPr>
          <a:lstStyle/>
          <a:p>
            <a:pPr marL="64008" indent="0" algn="just">
              <a:buNone/>
            </a:pPr>
            <a:r>
              <a:rPr lang="tr-TR" sz="2800" dirty="0"/>
              <a:t>Yetişkin omurgasında 33 adet </a:t>
            </a:r>
            <a:r>
              <a:rPr lang="tr-TR" sz="2800" dirty="0" err="1"/>
              <a:t>omurbulunmaktadır</a:t>
            </a:r>
            <a:r>
              <a:rPr lang="tr-TR" sz="2800" dirty="0"/>
              <a:t> Her iki omur kemiği arasında yastıkçık görevi gören </a:t>
            </a:r>
            <a:r>
              <a:rPr lang="tr-TR" sz="2800" dirty="0" err="1"/>
              <a:t>diskus</a:t>
            </a:r>
            <a:r>
              <a:rPr lang="tr-TR" sz="2800" dirty="0"/>
              <a:t> </a:t>
            </a:r>
            <a:r>
              <a:rPr lang="tr-TR" sz="2800" dirty="0" err="1"/>
              <a:t>intervertebralis</a:t>
            </a:r>
            <a:r>
              <a:rPr lang="tr-TR" sz="2800" dirty="0"/>
              <a:t> adı verilen bir adet yapı bulunmaktadır. Bu yapının iç kısmına </a:t>
            </a:r>
            <a:r>
              <a:rPr lang="tr-TR" sz="2800" dirty="0" err="1"/>
              <a:t>nukleus</a:t>
            </a:r>
            <a:r>
              <a:rPr lang="tr-TR" sz="2800" dirty="0"/>
              <a:t> </a:t>
            </a:r>
            <a:r>
              <a:rPr lang="tr-TR" sz="2800" dirty="0" err="1"/>
              <a:t>pulpozus</a:t>
            </a:r>
            <a:r>
              <a:rPr lang="tr-TR" sz="2800" dirty="0"/>
              <a:t> denir.</a:t>
            </a:r>
          </a:p>
          <a:p>
            <a:pPr marL="64008" indent="0" algn="just">
              <a:buNone/>
            </a:pPr>
            <a:r>
              <a:rPr lang="tr-TR" sz="2800" dirty="0"/>
              <a:t> </a:t>
            </a:r>
            <a:r>
              <a:rPr lang="tr-TR" sz="2800" dirty="0" err="1"/>
              <a:t>Nukleus</a:t>
            </a:r>
            <a:r>
              <a:rPr lang="tr-TR" sz="2800" dirty="0"/>
              <a:t> </a:t>
            </a:r>
            <a:r>
              <a:rPr lang="tr-TR" sz="2800" dirty="0" err="1"/>
              <a:t>pulpozus</a:t>
            </a:r>
            <a:r>
              <a:rPr lang="tr-TR" sz="2800" dirty="0"/>
              <a:t>; içinde yaklaşık %80 oranında su bulunan </a:t>
            </a:r>
            <a:r>
              <a:rPr lang="tr-TR" sz="2800" dirty="0" err="1"/>
              <a:t>jelatinöz</a:t>
            </a:r>
            <a:r>
              <a:rPr lang="tr-TR" sz="2800" dirty="0"/>
              <a:t> bir yapıdır. Bu yastıkçığın dış kısmını saran sağlam, elastikiyeti kuvvetli bir yapı vardır. Buna </a:t>
            </a:r>
            <a:r>
              <a:rPr lang="tr-TR" sz="2800" dirty="0" err="1"/>
              <a:t>annulus</a:t>
            </a:r>
            <a:r>
              <a:rPr lang="tr-TR" sz="2800" dirty="0"/>
              <a:t> </a:t>
            </a:r>
            <a:r>
              <a:rPr lang="tr-TR" sz="2800" dirty="0" err="1"/>
              <a:t>fibrozus</a:t>
            </a:r>
            <a:r>
              <a:rPr lang="tr-TR" sz="2800" dirty="0"/>
              <a:t> denir. Diskin dışındaki sağlam yapının yırtılıp, yumuşak jel benzeri yapının dışarı taşmasına da fıtık (disk </a:t>
            </a:r>
            <a:r>
              <a:rPr lang="tr-TR" sz="2800" dirty="0" err="1"/>
              <a:t>hernisi</a:t>
            </a:r>
            <a:r>
              <a:rPr lang="tr-TR" sz="2800" dirty="0"/>
              <a:t>) denir. Eğer bu taşan kısım, omur sinirlerine bası yaparsa; ortaya çıkan klinik tabloya disk </a:t>
            </a:r>
            <a:r>
              <a:rPr lang="tr-TR" sz="2800" dirty="0" err="1"/>
              <a:t>hernisi</a:t>
            </a:r>
            <a:r>
              <a:rPr lang="tr-TR" sz="2800" dirty="0"/>
              <a:t> hastalığı adı verilir. </a:t>
            </a:r>
          </a:p>
          <a:p>
            <a:pPr marL="64008" indent="0">
              <a:buNone/>
            </a:pPr>
            <a:endParaRPr lang="tr-TR" dirty="0"/>
          </a:p>
        </p:txBody>
      </p:sp>
    </p:spTree>
    <p:extLst>
      <p:ext uri="{BB962C8B-B14F-4D97-AF65-F5344CB8AC3E}">
        <p14:creationId xmlns:p14="http://schemas.microsoft.com/office/powerpoint/2010/main" val="374121580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servikal disk HERNİ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404664"/>
            <a:ext cx="8064896" cy="5832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362931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906128"/>
          </a:xfrm>
        </p:spPr>
        <p:txBody>
          <a:bodyPr>
            <a:normAutofit fontScale="77500" lnSpcReduction="20000"/>
          </a:bodyPr>
          <a:lstStyle/>
          <a:p>
            <a:pPr marL="64008" indent="0">
              <a:buNone/>
            </a:pPr>
            <a:endParaRPr lang="tr-TR" dirty="0"/>
          </a:p>
          <a:p>
            <a:pPr marL="64008" indent="0">
              <a:buNone/>
            </a:pPr>
            <a:r>
              <a:rPr lang="tr-TR" sz="3100" dirty="0">
                <a:solidFill>
                  <a:schemeClr val="accent1">
                    <a:lumMod val="60000"/>
                    <a:lumOff val="40000"/>
                  </a:schemeClr>
                </a:solidFill>
              </a:rPr>
              <a:t>  SERVİKAL DİSK HERNİ (BOYUN FITIĞI) : </a:t>
            </a:r>
          </a:p>
          <a:p>
            <a:pPr marL="64008" indent="0" algn="just">
              <a:buNone/>
            </a:pPr>
            <a:r>
              <a:rPr lang="tr-TR" dirty="0"/>
              <a:t>           Boyun bölgesindeki toplam 7 adet </a:t>
            </a:r>
            <a:r>
              <a:rPr lang="tr-TR" dirty="0" err="1"/>
              <a:t>vertebra</a:t>
            </a:r>
            <a:r>
              <a:rPr lang="tr-TR" dirty="0"/>
              <a:t> (omur) kemiği vardır. Bu omurlar tıbbi olarak “C1, C2, C3…C7” olarak rapor edilir. Boyun omurlarını diğer omurlardan ayıran en önemli fark </a:t>
            </a:r>
            <a:r>
              <a:rPr lang="tr-TR" dirty="0" err="1"/>
              <a:t>foramen</a:t>
            </a:r>
            <a:r>
              <a:rPr lang="tr-TR" dirty="0"/>
              <a:t> </a:t>
            </a:r>
            <a:r>
              <a:rPr lang="tr-TR" dirty="0" err="1"/>
              <a:t>transversarium</a:t>
            </a:r>
            <a:r>
              <a:rPr lang="tr-TR" dirty="0"/>
              <a:t> deliklerinin olmasıdır.</a:t>
            </a:r>
          </a:p>
          <a:p>
            <a:pPr marL="64008" indent="0" algn="just">
              <a:buNone/>
            </a:pPr>
            <a:r>
              <a:rPr lang="tr-TR" dirty="0"/>
              <a:t>            C1 ve C2 arasında oluşan eklem hariç diğer bütün boyun omurları arasında disk denilen yapılar vardır. Diskler halka biçiminde kıkırdak (sert </a:t>
            </a:r>
            <a:r>
              <a:rPr lang="tr-TR" dirty="0" err="1"/>
              <a:t>annulus</a:t>
            </a:r>
            <a:r>
              <a:rPr lang="tr-TR" dirty="0"/>
              <a:t>) yapılardır ve içerisi jöle kıvamında bir yapı (</a:t>
            </a:r>
            <a:r>
              <a:rPr lang="tr-TR" dirty="0" err="1"/>
              <a:t>nucleus</a:t>
            </a:r>
            <a:r>
              <a:rPr lang="tr-TR" dirty="0"/>
              <a:t> </a:t>
            </a:r>
            <a:r>
              <a:rPr lang="tr-TR" dirty="0" err="1"/>
              <a:t>pulposus</a:t>
            </a:r>
            <a:r>
              <a:rPr lang="tr-TR" dirty="0"/>
              <a:t>) ile doludur. </a:t>
            </a:r>
          </a:p>
          <a:p>
            <a:pPr marL="64008" indent="0" algn="just">
              <a:buNone/>
            </a:pPr>
            <a:r>
              <a:rPr lang="tr-TR" dirty="0"/>
              <a:t>              Boyunun maruz kaldığı şiddetli travma, boyun kireçlenmelerinin diskte oluşturduğu yıpranma veya yaşlılığa bağlı disk iç sıvısının azalması gibi nedenlerle diskin dış kısmının hasarlanarak iç sıvısının diskten taşması sureti ile omur arasındaki sinir köklerine bası yapması hastalığına </a:t>
            </a:r>
            <a:r>
              <a:rPr lang="tr-TR" i="1" dirty="0" err="1"/>
              <a:t>servikal</a:t>
            </a:r>
            <a:r>
              <a:rPr lang="tr-TR" i="1" dirty="0"/>
              <a:t> disk </a:t>
            </a:r>
            <a:r>
              <a:rPr lang="tr-TR" i="1" dirty="0" err="1"/>
              <a:t>herni</a:t>
            </a:r>
            <a:r>
              <a:rPr lang="tr-TR" dirty="0"/>
              <a:t> veya </a:t>
            </a:r>
            <a:r>
              <a:rPr lang="tr-TR" i="1" dirty="0"/>
              <a:t>boyun fıtığı</a:t>
            </a:r>
            <a:r>
              <a:rPr lang="tr-TR" dirty="0"/>
              <a:t> hastalığı denir.</a:t>
            </a:r>
          </a:p>
        </p:txBody>
      </p:sp>
    </p:spTree>
    <p:extLst>
      <p:ext uri="{BB962C8B-B14F-4D97-AF65-F5344CB8AC3E}">
        <p14:creationId xmlns:p14="http://schemas.microsoft.com/office/powerpoint/2010/main" val="69242898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E461EBE6-C299-411C-BCDA-EA46559F1D18}"/>
              </a:ext>
            </a:extLst>
          </p:cNvPr>
          <p:cNvSpPr txBox="1">
            <a:spLocks/>
          </p:cNvSpPr>
          <p:nvPr/>
        </p:nvSpPr>
        <p:spPr>
          <a:xfrm>
            <a:off x="395536" y="548680"/>
            <a:ext cx="8640960" cy="6309320"/>
          </a:xfrm>
          <a:prstGeom prst="rect">
            <a:avLst/>
          </a:prstGeom>
          <a:noFill/>
          <a:ln w="9525">
            <a:noFill/>
          </a:ln>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69900" marR="0" lvl="0" indent="-469900" algn="l" defTabSz="914400" rtl="0" eaLnBrk="1" fontAlgn="base" latinLnBrk="0" hangingPunct="1">
              <a:lnSpc>
                <a:spcPct val="100000"/>
              </a:lnSpc>
              <a:spcBef>
                <a:spcPts val="0"/>
              </a:spcBef>
              <a:spcAft>
                <a:spcPts val="0"/>
              </a:spcAft>
              <a:buClr>
                <a:srgbClr val="969696"/>
              </a:buClr>
              <a:buSzPct val="25000"/>
              <a:buFont typeface="Noto Sans Symbols"/>
              <a:buNone/>
              <a:tabLst/>
              <a:defRPr/>
            </a:pPr>
            <a:r>
              <a:rPr kumimoji="0" lang="en-US" sz="2400" b="1" i="0" u="none" strike="noStrike" kern="1200" cap="none" spc="0" normalizeH="0" baseline="0" noProof="0" dirty="0" err="1">
                <a:ln>
                  <a:noFill/>
                </a:ln>
                <a:effectLst/>
                <a:uLnTx/>
                <a:uFillTx/>
                <a:ea typeface="Arial" panose="020B0604020202020204"/>
                <a:cs typeface="Arial" panose="020B0604020202020204"/>
                <a:sym typeface="Arial" panose="020B0604020202020204"/>
              </a:rPr>
              <a:t>Boyunda</a:t>
            </a:r>
            <a:r>
              <a:rPr kumimoji="0" lang="en-US" sz="2400" b="1" i="0" u="none" strike="noStrike" kern="1200" cap="none" spc="0" normalizeH="0" baseline="0" noProof="0" dirty="0">
                <a:ln>
                  <a:noFill/>
                </a:ln>
                <a:effectLst/>
                <a:uLnTx/>
                <a:uFillTx/>
                <a:ea typeface="Arial" panose="020B0604020202020204"/>
                <a:cs typeface="Arial" panose="020B0604020202020204"/>
                <a:sym typeface="Arial" panose="020B0604020202020204"/>
              </a:rPr>
              <a:t> </a:t>
            </a:r>
            <a:r>
              <a:rPr kumimoji="0" lang="en-US" sz="2400" b="1" i="0" u="none" strike="noStrike" kern="1200" cap="none" spc="0" normalizeH="0" baseline="0" noProof="0" dirty="0" err="1">
                <a:ln>
                  <a:noFill/>
                </a:ln>
                <a:effectLst/>
                <a:uLnTx/>
                <a:uFillTx/>
                <a:ea typeface="Arial" panose="020B0604020202020204"/>
                <a:cs typeface="Arial" panose="020B0604020202020204"/>
                <a:sym typeface="Arial" panose="020B0604020202020204"/>
              </a:rPr>
              <a:t>ağrıya</a:t>
            </a:r>
            <a:r>
              <a:rPr kumimoji="0" lang="en-US" sz="2400" b="1" i="0" u="none" strike="noStrike" kern="1200" cap="none" spc="0" normalizeH="0" baseline="0" noProof="0" dirty="0">
                <a:ln>
                  <a:noFill/>
                </a:ln>
                <a:effectLst/>
                <a:uLnTx/>
                <a:uFillTx/>
                <a:ea typeface="Arial" panose="020B0604020202020204"/>
                <a:cs typeface="Arial" panose="020B0604020202020204"/>
                <a:sym typeface="Arial" panose="020B0604020202020204"/>
              </a:rPr>
              <a:t> </a:t>
            </a:r>
            <a:r>
              <a:rPr kumimoji="0" lang="en-US" sz="2400" b="1" i="0" u="none" strike="noStrike" kern="1200" cap="none" spc="0" normalizeH="0" baseline="0" noProof="0" dirty="0" err="1">
                <a:ln>
                  <a:noFill/>
                </a:ln>
                <a:effectLst/>
                <a:uLnTx/>
                <a:uFillTx/>
                <a:ea typeface="Arial" panose="020B0604020202020204"/>
                <a:cs typeface="Arial" panose="020B0604020202020204"/>
                <a:sym typeface="Arial" panose="020B0604020202020204"/>
              </a:rPr>
              <a:t>duyarlı</a:t>
            </a:r>
            <a:r>
              <a:rPr kumimoji="0" lang="en-US" sz="2400" b="1" i="0" u="none" strike="noStrike" kern="1200" cap="none" spc="0" normalizeH="0" baseline="0" noProof="0" dirty="0">
                <a:ln>
                  <a:noFill/>
                </a:ln>
                <a:effectLst/>
                <a:uLnTx/>
                <a:uFillTx/>
                <a:ea typeface="Arial" panose="020B0604020202020204"/>
                <a:cs typeface="Arial" panose="020B0604020202020204"/>
                <a:sym typeface="Arial" panose="020B0604020202020204"/>
              </a:rPr>
              <a:t> </a:t>
            </a:r>
            <a:r>
              <a:rPr kumimoji="0" lang="en-US" sz="2400" b="1" i="0" u="none" strike="noStrike" kern="1200" cap="none" spc="0" normalizeH="0" baseline="0" noProof="0" dirty="0" err="1">
                <a:ln>
                  <a:noFill/>
                </a:ln>
                <a:effectLst/>
                <a:uLnTx/>
                <a:uFillTx/>
                <a:ea typeface="Arial" panose="020B0604020202020204"/>
                <a:cs typeface="Arial" panose="020B0604020202020204"/>
                <a:sym typeface="Arial" panose="020B0604020202020204"/>
              </a:rPr>
              <a:t>yapılar</a:t>
            </a:r>
            <a:endParaRPr kumimoji="0" lang="en-US" sz="2400" b="1" i="0" u="none" strike="noStrike" kern="1200" cap="none" spc="0" normalizeH="0" baseline="0" noProof="0" dirty="0">
              <a:ln>
                <a:noFill/>
              </a:ln>
              <a:effectLst/>
              <a:uLnTx/>
              <a:uFillTx/>
              <a:ea typeface="Arial" panose="020B0604020202020204"/>
              <a:cs typeface="Arial" panose="020B0604020202020204"/>
              <a:sym typeface="Arial" panose="020B0604020202020204"/>
            </a:endParaRPr>
          </a:p>
          <a:p>
            <a:pPr marL="469900" marR="0" lvl="0" indent="-469900" algn="l" defTabSz="914400" rtl="0" eaLnBrk="1" fontAlgn="base" latinLnBrk="0" hangingPunct="1">
              <a:lnSpc>
                <a:spcPct val="100000"/>
              </a:lnSpc>
              <a:spcBef>
                <a:spcPts val="560"/>
              </a:spcBef>
              <a:spcAft>
                <a:spcPts val="0"/>
              </a:spcAft>
              <a:buClr>
                <a:srgbClr val="969696"/>
              </a:buClr>
              <a:buSzPct val="70000"/>
              <a:buFont typeface="Arial" panose="020B0604020202020204"/>
              <a:buChar char="□"/>
              <a:tabLst/>
              <a:defRPr/>
            </a:pP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Ligamanlar</a:t>
            </a:r>
            <a:endPar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endParaRPr>
          </a:p>
          <a:p>
            <a:pPr marL="469900" marR="0" lvl="0" indent="-469900" algn="l" defTabSz="914400" rtl="0" eaLnBrk="1" fontAlgn="base" latinLnBrk="0" hangingPunct="1">
              <a:lnSpc>
                <a:spcPct val="100000"/>
              </a:lnSpc>
              <a:spcBef>
                <a:spcPts val="560"/>
              </a:spcBef>
              <a:spcAft>
                <a:spcPts val="0"/>
              </a:spcAft>
              <a:buClr>
                <a:srgbClr val="969696"/>
              </a:buClr>
              <a:buSzPct val="70000"/>
              <a:buFont typeface="Arial" panose="020B0604020202020204"/>
              <a:buChar char="□"/>
              <a:tabLst/>
              <a:defRPr/>
            </a:pP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Sinir</a:t>
            </a:r>
            <a:r>
              <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rPr>
              <a:t> </a:t>
            </a: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kökleri</a:t>
            </a:r>
            <a:endPar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endParaRPr>
          </a:p>
          <a:p>
            <a:pPr marL="469900" marR="0" lvl="0" indent="-469900" algn="l" defTabSz="914400" rtl="0" eaLnBrk="1" fontAlgn="base" latinLnBrk="0" hangingPunct="1">
              <a:lnSpc>
                <a:spcPct val="100000"/>
              </a:lnSpc>
              <a:spcBef>
                <a:spcPts val="560"/>
              </a:spcBef>
              <a:spcAft>
                <a:spcPts val="0"/>
              </a:spcAft>
              <a:buClr>
                <a:srgbClr val="969696"/>
              </a:buClr>
              <a:buSzPct val="70000"/>
              <a:buFont typeface="Arial" panose="020B0604020202020204"/>
              <a:buChar char="□"/>
              <a:tabLst/>
              <a:defRPr/>
            </a:pPr>
            <a:r>
              <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rPr>
              <a:t>İntervertebral disk (</a:t>
            </a: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anulus</a:t>
            </a:r>
            <a:r>
              <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rPr>
              <a:t> </a:t>
            </a: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fibrosusun</a:t>
            </a:r>
            <a:r>
              <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rPr>
              <a:t> </a:t>
            </a: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dış</a:t>
            </a:r>
            <a:r>
              <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rPr>
              <a:t> </a:t>
            </a: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katları</a:t>
            </a:r>
            <a:r>
              <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rPr>
              <a:t>)</a:t>
            </a:r>
          </a:p>
          <a:p>
            <a:pPr marL="469900" marR="0" lvl="0" indent="-469900" algn="l" defTabSz="914400" rtl="0" eaLnBrk="1" fontAlgn="base" latinLnBrk="0" hangingPunct="1">
              <a:lnSpc>
                <a:spcPct val="100000"/>
              </a:lnSpc>
              <a:spcBef>
                <a:spcPts val="560"/>
              </a:spcBef>
              <a:spcAft>
                <a:spcPts val="0"/>
              </a:spcAft>
              <a:buClr>
                <a:srgbClr val="969696"/>
              </a:buClr>
              <a:buSzPct val="70000"/>
              <a:buFont typeface="Arial" panose="020B0604020202020204"/>
              <a:buChar char="□"/>
              <a:tabLst/>
              <a:defRPr/>
            </a:pP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Faset</a:t>
            </a:r>
            <a:r>
              <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rPr>
              <a:t> </a:t>
            </a: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eklemleri</a:t>
            </a:r>
            <a:endPar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endParaRPr>
          </a:p>
          <a:p>
            <a:pPr marL="469900" marR="0" lvl="0" indent="-469900" algn="l" defTabSz="914400" rtl="0" eaLnBrk="1" fontAlgn="base" latinLnBrk="0" hangingPunct="1">
              <a:lnSpc>
                <a:spcPct val="100000"/>
              </a:lnSpc>
              <a:spcBef>
                <a:spcPts val="560"/>
              </a:spcBef>
              <a:spcAft>
                <a:spcPts val="0"/>
              </a:spcAft>
              <a:buClr>
                <a:srgbClr val="969696"/>
              </a:buClr>
              <a:buSzPct val="70000"/>
              <a:buFont typeface="Arial" panose="020B0604020202020204"/>
              <a:buChar char="□"/>
              <a:tabLst/>
              <a:defRPr/>
            </a:pP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Eklem</a:t>
            </a:r>
            <a:r>
              <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rPr>
              <a:t> </a:t>
            </a: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kapsülleri</a:t>
            </a:r>
            <a:endPar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endParaRPr>
          </a:p>
          <a:p>
            <a:pPr marL="469900" marR="0" lvl="0" indent="-469900" algn="l" defTabSz="914400" rtl="0" eaLnBrk="1" fontAlgn="base" latinLnBrk="0" hangingPunct="1">
              <a:lnSpc>
                <a:spcPct val="100000"/>
              </a:lnSpc>
              <a:spcBef>
                <a:spcPts val="560"/>
              </a:spcBef>
              <a:spcAft>
                <a:spcPts val="0"/>
              </a:spcAft>
              <a:buClr>
                <a:srgbClr val="969696"/>
              </a:buClr>
              <a:buSzPct val="70000"/>
              <a:buFont typeface="Arial" panose="020B0604020202020204"/>
              <a:buChar char="□"/>
              <a:tabLst/>
              <a:defRPr/>
            </a:pPr>
            <a:r>
              <a:rPr kumimoji="0" lang="en-US" sz="2400" b="0" i="0" u="none" strike="noStrike" kern="1200" cap="none" spc="0" normalizeH="0" baseline="0" noProof="0" dirty="0" err="1">
                <a:ln>
                  <a:noFill/>
                </a:ln>
                <a:effectLst/>
                <a:uLnTx/>
                <a:uFillTx/>
                <a:ea typeface="Arial" panose="020B0604020202020204"/>
                <a:cs typeface="Arial" panose="020B0604020202020204"/>
                <a:sym typeface="Arial" panose="020B0604020202020204"/>
              </a:rPr>
              <a:t>Kaslar</a:t>
            </a:r>
            <a:endPar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endParaRPr>
          </a:p>
          <a:p>
            <a:pPr marL="469900" marR="0" lvl="0" indent="-469900" algn="l" defTabSz="914400" rtl="0" eaLnBrk="1" fontAlgn="base" latinLnBrk="0" hangingPunct="1">
              <a:lnSpc>
                <a:spcPct val="100000"/>
              </a:lnSpc>
              <a:spcBef>
                <a:spcPts val="560"/>
              </a:spcBef>
              <a:spcAft>
                <a:spcPts val="0"/>
              </a:spcAft>
              <a:buClr>
                <a:srgbClr val="969696"/>
              </a:buClr>
              <a:buSzPct val="70000"/>
              <a:buFont typeface="Arial" panose="020B0604020202020204"/>
              <a:buChar char="□"/>
              <a:tabLst/>
              <a:defRPr/>
            </a:pPr>
            <a:r>
              <a:rPr kumimoji="0" lang="en-US" sz="2400" b="0" i="0" u="none" strike="noStrike" kern="1200" cap="none" spc="0" normalizeH="0" baseline="0" noProof="0" dirty="0">
                <a:ln>
                  <a:noFill/>
                </a:ln>
                <a:effectLst/>
                <a:uLnTx/>
                <a:uFillTx/>
                <a:ea typeface="Arial" panose="020B0604020202020204"/>
                <a:cs typeface="Arial" panose="020B0604020202020204"/>
                <a:sym typeface="Arial" panose="020B0604020202020204"/>
              </a:rPr>
              <a:t>Dura</a:t>
            </a: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US" sz="3200" b="0" i="0" u="none" strike="noStrike" kern="1200" cap="none" spc="0" normalizeH="0" baseline="0" noProof="0" dirty="0">
              <a:ln>
                <a:noFill/>
              </a:ln>
              <a:solidFill>
                <a:srgbClr val="000000"/>
              </a:solidFill>
              <a:effectLst/>
              <a:uLnTx/>
              <a:uFillTx/>
              <a:latin typeface="Arial"/>
              <a:ea typeface="SimSun"/>
              <a:cs typeface="+mn-cs"/>
            </a:endParaRPr>
          </a:p>
        </p:txBody>
      </p:sp>
    </p:spTree>
    <p:extLst>
      <p:ext uri="{BB962C8B-B14F-4D97-AF65-F5344CB8AC3E}">
        <p14:creationId xmlns:p14="http://schemas.microsoft.com/office/powerpoint/2010/main" val="291964610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Override1.xml><?xml version="1.0" encoding="utf-8"?>
<a:themeOverride xmlns:a="http://schemas.openxmlformats.org/drawingml/2006/main">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themeOverride>
</file>

<file path=docProps/app.xml><?xml version="1.0" encoding="utf-8"?>
<Properties xmlns="http://schemas.openxmlformats.org/officeDocument/2006/extended-properties" xmlns:vt="http://schemas.openxmlformats.org/officeDocument/2006/docPropsVTypes">
  <Template/>
  <TotalTime>2266</TotalTime>
  <Words>335</Words>
  <Application>Microsoft Office PowerPoint</Application>
  <PresentationFormat>Ekran Gösterisi (4:3)</PresentationFormat>
  <Paragraphs>42</Paragraphs>
  <Slides>12</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12</vt:i4>
      </vt:variant>
    </vt:vector>
  </HeadingPairs>
  <TitlesOfParts>
    <vt:vector size="20" baseType="lpstr">
      <vt:lpstr>SimSun</vt:lpstr>
      <vt:lpstr>Arial</vt:lpstr>
      <vt:lpstr>Bodoni MT Condensed</vt:lpstr>
      <vt:lpstr>Century Gothic</vt:lpstr>
      <vt:lpstr>Noto Sans Symbols</vt:lpstr>
      <vt:lpstr>Verdana</vt:lpstr>
      <vt:lpstr>Wingdings 2</vt:lpstr>
      <vt:lpstr>Canlı</vt:lpstr>
      <vt:lpstr>DİSK HERNİSİ</vt:lpstr>
      <vt:lpstr>İÇİNDEKİLER:</vt:lpstr>
      <vt:lpstr>VERTEBRALARIN(OMURGA) YAPISI:</vt:lpstr>
      <vt:lpstr>PowerPoint Sunusu</vt:lpstr>
      <vt:lpstr>PowerPoint Sunusu</vt:lpstr>
      <vt:lpstr>DİSK HERNİ NEDİR?</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DİSK HERNİ</dc:title>
  <dc:creator>doğa</dc:creator>
  <cp:lastModifiedBy>Ergun GOKTAS</cp:lastModifiedBy>
  <cp:revision>56</cp:revision>
  <dcterms:created xsi:type="dcterms:W3CDTF">2017-09-22T07:29:03Z</dcterms:created>
  <dcterms:modified xsi:type="dcterms:W3CDTF">2018-05-19T09:40:15Z</dcterms:modified>
</cp:coreProperties>
</file>