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7" r:id="rId6"/>
    <p:sldId id="260" r:id="rId7"/>
    <p:sldId id="262" r:id="rId8"/>
    <p:sldId id="266" r:id="rId9"/>
    <p:sldId id="265" r:id="rId10"/>
    <p:sldId id="269"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EA56F85-F7CB-4827-8195-499BE9593B63}" type="datetimeFigureOut">
              <a:rPr lang="tr-TR" smtClean="0"/>
              <a:t>1.05.2019</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6172DA-0131-443B-98BC-476B5A974148}" type="slidenum">
              <a:rPr lang="tr-TR" smtClean="0"/>
              <a:t>‹#›</a:t>
            </a:fld>
            <a:endParaRPr lang="tr-TR"/>
          </a:p>
        </p:txBody>
      </p:sp>
    </p:spTree>
    <p:extLst>
      <p:ext uri="{BB962C8B-B14F-4D97-AF65-F5344CB8AC3E}">
        <p14:creationId xmlns:p14="http://schemas.microsoft.com/office/powerpoint/2010/main" val="1260802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62D71-F3D5-4F1B-B9EC-C65E6EB4EFFC}" type="datetimeFigureOut">
              <a:rPr lang="tr-TR" smtClean="0"/>
              <a:t>1.05.2019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1E20E-082F-40E1-A456-6CA86F7A8EE9}" type="slidenum">
              <a:rPr lang="tr-TR" smtClean="0"/>
              <a:t>‹#›</a:t>
            </a:fld>
            <a:endParaRPr lang="tr-TR"/>
          </a:p>
        </p:txBody>
      </p:sp>
    </p:spTree>
    <p:extLst>
      <p:ext uri="{BB962C8B-B14F-4D97-AF65-F5344CB8AC3E}">
        <p14:creationId xmlns:p14="http://schemas.microsoft.com/office/powerpoint/2010/main" val="256619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7" name="Unvan 1"/>
          <p:cNvSpPr txBox="1">
            <a:spLocks/>
          </p:cNvSpPr>
          <p:nvPr userDrawn="1"/>
        </p:nvSpPr>
        <p:spPr>
          <a:xfrm rot="19943020">
            <a:off x="-241085" y="2704036"/>
            <a:ext cx="13088960" cy="1376998"/>
          </a:xfrm>
          <a:prstGeom prst="rect">
            <a:avLst/>
          </a:prstGeom>
          <a:noFill/>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r-TR" sz="8800" b="0" cap="none" spc="50" dirty="0" smtClean="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Öğr. Gör. Fuat ATASOY</a:t>
            </a:r>
            <a:endParaRPr lang="tr-TR" sz="8800" b="0" cap="none" spc="50" dirty="0">
              <a:ln w="0"/>
              <a:solidFill>
                <a:schemeClr val="bg2">
                  <a:alpha val="9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2733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20443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59361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23045027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3201325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41545950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681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618948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3426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4710838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CC6E5D39-106A-4E4F-A1C0-1B1EA557D354}" type="slidenum">
              <a:rPr lang="tr-TR" smtClean="0"/>
              <a:t>‹#›</a:t>
            </a:fld>
            <a:endParaRPr lang="tr-TR"/>
          </a:p>
        </p:txBody>
      </p:sp>
    </p:spTree>
    <p:extLst>
      <p:ext uri="{BB962C8B-B14F-4D97-AF65-F5344CB8AC3E}">
        <p14:creationId xmlns:p14="http://schemas.microsoft.com/office/powerpoint/2010/main" val="19109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6E5D39-106A-4E4F-A1C0-1B1EA557D354}" type="slidenum">
              <a:rPr lang="tr-TR" smtClean="0"/>
              <a:t>‹#›</a:t>
            </a:fld>
            <a:endParaRPr lang="tr-TR"/>
          </a:p>
        </p:txBody>
      </p:sp>
    </p:spTree>
    <p:extLst>
      <p:ext uri="{BB962C8B-B14F-4D97-AF65-F5344CB8AC3E}">
        <p14:creationId xmlns:p14="http://schemas.microsoft.com/office/powerpoint/2010/main" val="194586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2899524" y="1453557"/>
            <a:ext cx="7458075" cy="4171950"/>
          </a:xfrm>
          <a:prstGeom prst="rect">
            <a:avLst/>
          </a:prstGeom>
        </p:spPr>
      </p:pic>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5" name="Dikdörtgen 4"/>
          <p:cNvSpPr/>
          <p:nvPr/>
        </p:nvSpPr>
        <p:spPr>
          <a:xfrm>
            <a:off x="858799" y="1872192"/>
            <a:ext cx="1970989" cy="461665"/>
          </a:xfrm>
          <a:prstGeom prst="rect">
            <a:avLst/>
          </a:prstGeom>
        </p:spPr>
        <p:txBody>
          <a:bodyPr wrap="none">
            <a:spAutoFit/>
          </a:bodyPr>
          <a:lstStyle/>
          <a:p>
            <a:r>
              <a:rPr lang="tr-TR" sz="2400" b="1" dirty="0" smtClean="0">
                <a:latin typeface="Times New Roman" panose="02020603050405020304" pitchFamily="18" charset="0"/>
              </a:rPr>
              <a:t>KAYNAKÇA</a:t>
            </a:r>
            <a:endParaRPr lang="tr-TR" sz="2400" dirty="0"/>
          </a:p>
        </p:txBody>
      </p:sp>
      <p:sp>
        <p:nvSpPr>
          <p:cNvPr id="4" name="Dikdörtgen 3"/>
          <p:cNvSpPr/>
          <p:nvPr/>
        </p:nvSpPr>
        <p:spPr>
          <a:xfrm>
            <a:off x="522515" y="3217922"/>
            <a:ext cx="9953896" cy="1892826"/>
          </a:xfrm>
          <a:prstGeom prst="rect">
            <a:avLst/>
          </a:prstGeom>
        </p:spPr>
        <p:txBody>
          <a:bodyPr wrap="square">
            <a:spAutoFit/>
          </a:bodyPr>
          <a:lstStyle/>
          <a:p>
            <a:pPr marL="274320" indent="-182880" algn="just">
              <a:spcBef>
                <a:spcPts val="100"/>
              </a:spcBef>
              <a:spcAft>
                <a:spcPts val="100"/>
              </a:spcAft>
            </a:pPr>
            <a:r>
              <a:rPr lang="tr-TR" sz="2800" dirty="0" err="1">
                <a:latin typeface="Times New Roman" panose="02020603050405020304" pitchFamily="18" charset="0"/>
                <a:ea typeface="Times New Roman" panose="02020603050405020304" pitchFamily="18" charset="0"/>
                <a:cs typeface="Times New Roman" panose="02020603050405020304" pitchFamily="18" charset="0"/>
              </a:rPr>
              <a:t>Nüzhet</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 Kahraman-Oğuz Türkay- Turizm Ve Çevre</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Çevirgen-Turizm ve Çevre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Cengiz Demir-Aydın Çevirgen-Eko Turizm Yönetimi</a:t>
            </a:r>
          </a:p>
          <a:p>
            <a:pPr marL="274320" indent="-182880" algn="just">
              <a:spcBef>
                <a:spcPts val="100"/>
              </a:spcBef>
              <a:spcAft>
                <a:spcPts val="1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Muammer Tuna- Turizm, Çevre ve Toplum</a:t>
            </a:r>
          </a:p>
        </p:txBody>
      </p:sp>
    </p:spTree>
    <p:extLst>
      <p:ext uri="{BB962C8B-B14F-4D97-AF65-F5344CB8AC3E}">
        <p14:creationId xmlns:p14="http://schemas.microsoft.com/office/powerpoint/2010/main" val="1066678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274654" y="1494902"/>
            <a:ext cx="6096000" cy="1754326"/>
          </a:xfrm>
          <a:prstGeom prst="rect">
            <a:avLst/>
          </a:prstGeom>
        </p:spPr>
        <p:txBody>
          <a:bodyPr>
            <a:spAutoFit/>
          </a:bodyPr>
          <a:lstStyle/>
          <a:p>
            <a:pPr algn="just"/>
            <a:r>
              <a:rPr lang="tr-TR" dirty="0">
                <a:latin typeface="Times New Roman" panose="02020603050405020304" pitchFamily="18" charset="0"/>
                <a:ea typeface="Calibri" panose="020F0502020204030204" pitchFamily="34" charset="0"/>
              </a:rPr>
              <a:t>Genel bir tanımla çevre bir </a:t>
            </a:r>
            <a:r>
              <a:rPr lang="tr-TR" dirty="0" err="1">
                <a:latin typeface="Times New Roman" panose="02020603050405020304" pitchFamily="18" charset="0"/>
                <a:ea typeface="Calibri" panose="020F0502020204030204" pitchFamily="34" charset="0"/>
              </a:rPr>
              <a:t>organizma’nın</a:t>
            </a:r>
            <a:r>
              <a:rPr lang="tr-TR" dirty="0">
                <a:latin typeface="Times New Roman" panose="02020603050405020304" pitchFamily="18" charset="0"/>
                <a:ea typeface="Calibri" panose="020F0502020204030204" pitchFamily="34" charset="0"/>
              </a:rPr>
              <a:t> hayatını etkileyen fiziksel ve biyolojik unsurların bir bileşimidir. Tanımlamayı insanı baz alarak yapacak olursak çevre, insan faaliyetleri üzerinde hemen ya da uzunca bir süre içinde detaylı ya da </a:t>
            </a:r>
            <a:r>
              <a:rPr lang="tr-TR" dirty="0" err="1">
                <a:latin typeface="Times New Roman" panose="02020603050405020304" pitchFamily="18" charset="0"/>
                <a:ea typeface="Calibri" panose="020F0502020204030204" pitchFamily="34" charset="0"/>
              </a:rPr>
              <a:t>detaysız</a:t>
            </a:r>
            <a:r>
              <a:rPr lang="tr-TR" dirty="0">
                <a:latin typeface="Times New Roman" panose="02020603050405020304" pitchFamily="18" charset="0"/>
                <a:ea typeface="Calibri" panose="020F0502020204030204" pitchFamily="34" charset="0"/>
              </a:rPr>
              <a:t> bir etkide bulunabilecek fiziksel, kimyasal, biyolojik ve toplumsal etkenlerin belirli bir zamandaki toplamıdır</a:t>
            </a:r>
            <a:endParaRPr lang="tr-TR" dirty="0"/>
          </a:p>
        </p:txBody>
      </p:sp>
      <p:sp>
        <p:nvSpPr>
          <p:cNvPr id="4" name="Dikdörtgen 3"/>
          <p:cNvSpPr/>
          <p:nvPr/>
        </p:nvSpPr>
        <p:spPr>
          <a:xfrm>
            <a:off x="5037573" y="3483871"/>
            <a:ext cx="6096000" cy="674031"/>
          </a:xfrm>
          <a:prstGeom prst="rect">
            <a:avLst/>
          </a:prstGeom>
        </p:spPr>
        <p:txBody>
          <a:bodyPr>
            <a:spAutoFit/>
          </a:bodyPr>
          <a:lstStyle/>
          <a:p>
            <a:pPr algn="just">
              <a:lnSpc>
                <a:spcPct val="105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Çevreyi çok geniş bir bakış açısıyla ele alan ve hemen hemen her alanı kapsayan tanım göz önünde bulundurulduğunda çevre;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ikdörtgen 4"/>
          <p:cNvSpPr/>
          <p:nvPr/>
        </p:nvSpPr>
        <p:spPr>
          <a:xfrm>
            <a:off x="274654" y="4627188"/>
            <a:ext cx="11411579" cy="1460913"/>
          </a:xfrm>
          <a:prstGeom prst="rect">
            <a:avLst/>
          </a:prstGeom>
        </p:spPr>
        <p:txBody>
          <a:bodyPr wrap="square">
            <a:spAutoFit/>
          </a:bodyPr>
          <a:lstStyle/>
          <a:p>
            <a:pPr algn="just">
              <a:lnSpc>
                <a:spcPct val="105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*İnsanın diğer insanlarla olan karşılıklı ilişkilerini, insanların bu ilişkiler sürecinde birbirlerini etkilemesini,</a:t>
            </a:r>
            <a:endParaRPr lang="tr-T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 *İnsanın kendi dışında kalan tüm varlıklarla yeni bitki ve hayvan türleriyle olan karşılıklı ilişkilerini ve etkileşmelerini,</a:t>
            </a:r>
            <a:endParaRPr lang="tr-TR"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 *İnsanın canlılar dünyası dışında kalan ama canlıların yaşamlarını sürdürdükleri ortamdaki tüm cansızlarla yeni hava, su, toprak, yer altı zenginlikleri ve iklimle olan karşılıklı ilişkilerinin ve bu ilişkiler çerçevesinde ki etkileşimi anlatır.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156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783772" y="1817504"/>
            <a:ext cx="10550769" cy="4205318"/>
          </a:xfrm>
          <a:prstGeom prst="rect">
            <a:avLst/>
          </a:prstGeom>
        </p:spPr>
        <p:txBody>
          <a:bodyPr wrap="square">
            <a:spAutoFit/>
          </a:bodyPr>
          <a:lstStyle/>
          <a:p>
            <a:pPr algn="ctr">
              <a:lnSpc>
                <a:spcPct val="105000"/>
              </a:lnSpc>
              <a:spcAft>
                <a:spcPts val="800"/>
              </a:spcAft>
            </a:pPr>
            <a:r>
              <a:rPr lang="tr-TR" sz="3200" dirty="0">
                <a:latin typeface="Times New Roman" panose="02020603050405020304" pitchFamily="18" charset="0"/>
                <a:ea typeface="Calibri" panose="020F0502020204030204" pitchFamily="34" charset="0"/>
                <a:cs typeface="Times New Roman" panose="02020603050405020304" pitchFamily="18" charset="0"/>
              </a:rPr>
              <a:t>Çevre, insanların hem diğer canlılarla karşılıklı ilişkilerini hem de birbirleriyle olan ilişkilerini ortaya koydukları ekonomik, sosyal, kültürel, tarihsel ve benzeri yapıları kapsamaktadır. Dolayısıyla çevre kavramında anlaşılması gereken insan çevresidir. Bir hayvanın ya da bir bitkinin çevresinden söz edilemez hayvan ve bitki türleri ve insanlarla arasındaki ilişkileri inceleyen bilimin adı ekolojidir ve bu ilişkilerin tamamı ekoloji kavramı ile ifade edilir.</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1854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p:cNvPicPr>
            <a:picLocks noChangeAspect="1"/>
          </p:cNvPicPr>
          <p:nvPr/>
        </p:nvPicPr>
        <p:blipFill>
          <a:blip r:embed="rId2"/>
          <a:stretch>
            <a:fillRect/>
          </a:stretch>
        </p:blipFill>
        <p:spPr>
          <a:xfrm>
            <a:off x="20187" y="5084993"/>
            <a:ext cx="4649935" cy="1817011"/>
          </a:xfrm>
          <a:prstGeom prst="rect">
            <a:avLst/>
          </a:prstGeom>
          <a:ln>
            <a:noFill/>
          </a:ln>
          <a:effectLst>
            <a:softEdge rad="112500"/>
          </a:effectLst>
        </p:spPr>
      </p:pic>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216552" y="2222526"/>
            <a:ext cx="5557932" cy="647550"/>
          </a:xfrm>
          <a:prstGeom prst="rect">
            <a:avLst/>
          </a:prstGeom>
        </p:spPr>
        <p:txBody>
          <a:bodyPr wrap="none">
            <a:spAutoFit/>
          </a:bodyPr>
          <a:lstStyle/>
          <a:p>
            <a:pPr algn="just">
              <a:lnSpc>
                <a:spcPct val="105000"/>
              </a:lnSpc>
              <a:spcAft>
                <a:spcPts val="800"/>
              </a:spcAft>
            </a:pPr>
            <a:r>
              <a:rPr lang="tr-TR" sz="3600" b="1" dirty="0">
                <a:latin typeface="Times New Roman" panose="02020603050405020304" pitchFamily="18" charset="0"/>
                <a:ea typeface="Calibri" panose="020F0502020204030204" pitchFamily="34" charset="0"/>
                <a:cs typeface="Times New Roman" panose="02020603050405020304" pitchFamily="18" charset="0"/>
              </a:rPr>
              <a:t>ÇEVRENİN BOYUTLARI</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2128356" y="3455350"/>
            <a:ext cx="158472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Fiziksel Çevre</a:t>
            </a:r>
            <a:endParaRPr lang="tr-TR" dirty="0"/>
          </a:p>
        </p:txBody>
      </p:sp>
      <p:sp>
        <p:nvSpPr>
          <p:cNvPr id="5" name="Dikdörtgen 4"/>
          <p:cNvSpPr/>
          <p:nvPr/>
        </p:nvSpPr>
        <p:spPr>
          <a:xfrm>
            <a:off x="1186065" y="4604452"/>
            <a:ext cx="1358064" cy="369332"/>
          </a:xfrm>
          <a:prstGeom prst="rect">
            <a:avLst/>
          </a:prstGeom>
        </p:spPr>
        <p:txBody>
          <a:bodyPr wrap="none">
            <a:spAutoFit/>
          </a:bodyPr>
          <a:lstStyle/>
          <a:p>
            <a:r>
              <a:rPr lang="tr-TR" dirty="0">
                <a:latin typeface="Times New Roman" panose="02020603050405020304" pitchFamily="18" charset="0"/>
                <a:ea typeface="Calibri" panose="020F0502020204030204" pitchFamily="34" charset="0"/>
              </a:rPr>
              <a:t>Doğal Çevre</a:t>
            </a:r>
            <a:endParaRPr lang="tr-TR" dirty="0"/>
          </a:p>
        </p:txBody>
      </p:sp>
      <p:sp>
        <p:nvSpPr>
          <p:cNvPr id="6" name="Dikdörtgen 5"/>
          <p:cNvSpPr/>
          <p:nvPr/>
        </p:nvSpPr>
        <p:spPr>
          <a:xfrm>
            <a:off x="2920720" y="4604452"/>
            <a:ext cx="1373453" cy="369332"/>
          </a:xfrm>
          <a:prstGeom prst="rect">
            <a:avLst/>
          </a:prstGeom>
        </p:spPr>
        <p:txBody>
          <a:bodyPr wrap="none">
            <a:spAutoFit/>
          </a:bodyPr>
          <a:lstStyle/>
          <a:p>
            <a:r>
              <a:rPr lang="tr-TR" dirty="0">
                <a:latin typeface="Times New Roman" panose="02020603050405020304" pitchFamily="18" charset="0"/>
                <a:ea typeface="Calibri" panose="020F0502020204030204" pitchFamily="34" charset="0"/>
              </a:rPr>
              <a:t>Yapay Çevre</a:t>
            </a:r>
            <a:endParaRPr lang="tr-TR" dirty="0"/>
          </a:p>
        </p:txBody>
      </p:sp>
      <p:sp>
        <p:nvSpPr>
          <p:cNvPr id="7" name="Dikdörtgen 6"/>
          <p:cNvSpPr/>
          <p:nvPr/>
        </p:nvSpPr>
        <p:spPr>
          <a:xfrm>
            <a:off x="7159662" y="3515040"/>
            <a:ext cx="1858522"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Toplumsal Çevre</a:t>
            </a:r>
            <a:endParaRPr lang="tr-TR" dirty="0"/>
          </a:p>
        </p:txBody>
      </p:sp>
      <p:cxnSp>
        <p:nvCxnSpPr>
          <p:cNvPr id="9" name="Düz Ok Bağlayıcısı 8"/>
          <p:cNvCxnSpPr/>
          <p:nvPr/>
        </p:nvCxnSpPr>
        <p:spPr>
          <a:xfrm flipH="1">
            <a:off x="3446585" y="2870076"/>
            <a:ext cx="1517302" cy="585274"/>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Düz Ok Bağlayıcısı 10"/>
          <p:cNvCxnSpPr/>
          <p:nvPr/>
        </p:nvCxnSpPr>
        <p:spPr>
          <a:xfrm>
            <a:off x="6809655" y="2853359"/>
            <a:ext cx="1198881" cy="60199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1979525" y="3751226"/>
            <a:ext cx="715239" cy="7420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3053112" y="3776395"/>
            <a:ext cx="554334" cy="71684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Resim 21"/>
          <p:cNvPicPr>
            <a:picLocks noChangeAspect="1"/>
          </p:cNvPicPr>
          <p:nvPr/>
        </p:nvPicPr>
        <p:blipFill>
          <a:blip r:embed="rId3"/>
          <a:stretch>
            <a:fillRect/>
          </a:stretch>
        </p:blipFill>
        <p:spPr>
          <a:xfrm>
            <a:off x="6995284" y="5201915"/>
            <a:ext cx="4761287" cy="1583165"/>
          </a:xfrm>
          <a:prstGeom prst="rect">
            <a:avLst/>
          </a:prstGeom>
        </p:spPr>
      </p:pic>
    </p:spTree>
    <p:extLst>
      <p:ext uri="{BB962C8B-B14F-4D97-AF65-F5344CB8AC3E}">
        <p14:creationId xmlns:p14="http://schemas.microsoft.com/office/powerpoint/2010/main" val="182000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Resim 20"/>
          <p:cNvPicPr>
            <a:picLocks noChangeAspect="1"/>
          </p:cNvPicPr>
          <p:nvPr/>
        </p:nvPicPr>
        <p:blipFill>
          <a:blip r:embed="rId2"/>
          <a:stretch>
            <a:fillRect/>
          </a:stretch>
        </p:blipFill>
        <p:spPr>
          <a:xfrm>
            <a:off x="3330279" y="5084994"/>
            <a:ext cx="4649935" cy="1817011"/>
          </a:xfrm>
          <a:prstGeom prst="rect">
            <a:avLst/>
          </a:prstGeom>
          <a:ln>
            <a:noFill/>
          </a:ln>
          <a:effectLst>
            <a:softEdge rad="112500"/>
          </a:effectLst>
        </p:spPr>
      </p:pic>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3216552" y="2222526"/>
            <a:ext cx="5557932" cy="647550"/>
          </a:xfrm>
          <a:prstGeom prst="rect">
            <a:avLst/>
          </a:prstGeom>
        </p:spPr>
        <p:txBody>
          <a:bodyPr wrap="none">
            <a:spAutoFit/>
          </a:bodyPr>
          <a:lstStyle/>
          <a:p>
            <a:pPr algn="just">
              <a:lnSpc>
                <a:spcPct val="105000"/>
              </a:lnSpc>
              <a:spcAft>
                <a:spcPts val="800"/>
              </a:spcAft>
            </a:pPr>
            <a:r>
              <a:rPr lang="tr-TR" sz="3600" b="1" dirty="0">
                <a:latin typeface="Times New Roman" panose="02020603050405020304" pitchFamily="18" charset="0"/>
                <a:ea typeface="Calibri" panose="020F0502020204030204" pitchFamily="34" charset="0"/>
                <a:cs typeface="Times New Roman" panose="02020603050405020304" pitchFamily="18" charset="0"/>
              </a:rPr>
              <a:t>ÇEVRENİN BOYUTLARI</a:t>
            </a:r>
            <a:endParaRPr lang="tr-TR"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732218" y="3375674"/>
            <a:ext cx="1584729"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Fiziksel Çevre</a:t>
            </a:r>
            <a:endParaRPr lang="tr-TR" dirty="0"/>
          </a:p>
        </p:txBody>
      </p:sp>
      <p:sp>
        <p:nvSpPr>
          <p:cNvPr id="5" name="Dikdörtgen 4"/>
          <p:cNvSpPr/>
          <p:nvPr/>
        </p:nvSpPr>
        <p:spPr>
          <a:xfrm>
            <a:off x="3374154" y="4721882"/>
            <a:ext cx="1358064" cy="369332"/>
          </a:xfrm>
          <a:prstGeom prst="rect">
            <a:avLst/>
          </a:prstGeom>
        </p:spPr>
        <p:txBody>
          <a:bodyPr wrap="none">
            <a:spAutoFit/>
          </a:bodyPr>
          <a:lstStyle/>
          <a:p>
            <a:r>
              <a:rPr lang="tr-TR" dirty="0">
                <a:latin typeface="Times New Roman" panose="02020603050405020304" pitchFamily="18" charset="0"/>
                <a:ea typeface="Calibri" panose="020F0502020204030204" pitchFamily="34" charset="0"/>
              </a:rPr>
              <a:t>Doğal Çevre</a:t>
            </a:r>
            <a:endParaRPr lang="tr-TR" dirty="0"/>
          </a:p>
        </p:txBody>
      </p:sp>
      <p:sp>
        <p:nvSpPr>
          <p:cNvPr id="6" name="Dikdörtgen 5"/>
          <p:cNvSpPr/>
          <p:nvPr/>
        </p:nvSpPr>
        <p:spPr>
          <a:xfrm>
            <a:off x="6482782" y="4657675"/>
            <a:ext cx="1373453" cy="369332"/>
          </a:xfrm>
          <a:prstGeom prst="rect">
            <a:avLst/>
          </a:prstGeom>
        </p:spPr>
        <p:txBody>
          <a:bodyPr wrap="none">
            <a:spAutoFit/>
          </a:bodyPr>
          <a:lstStyle/>
          <a:p>
            <a:r>
              <a:rPr lang="tr-TR" dirty="0">
                <a:latin typeface="Times New Roman" panose="02020603050405020304" pitchFamily="18" charset="0"/>
                <a:ea typeface="Calibri" panose="020F0502020204030204" pitchFamily="34" charset="0"/>
              </a:rPr>
              <a:t>Yapay Çevre</a:t>
            </a:r>
            <a:endParaRPr lang="tr-TR" dirty="0"/>
          </a:p>
        </p:txBody>
      </p:sp>
      <p:cxnSp>
        <p:nvCxnSpPr>
          <p:cNvPr id="9" name="Düz Ok Bağlayıcısı 8"/>
          <p:cNvCxnSpPr/>
          <p:nvPr/>
        </p:nvCxnSpPr>
        <p:spPr>
          <a:xfrm flipH="1">
            <a:off x="5633474" y="2870076"/>
            <a:ext cx="21772" cy="505598"/>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a:off x="4095708" y="3862436"/>
            <a:ext cx="715239" cy="742016"/>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Düz Ok Bağlayıcısı 16"/>
          <p:cNvCxnSpPr/>
          <p:nvPr/>
        </p:nvCxnSpPr>
        <p:spPr>
          <a:xfrm>
            <a:off x="6205615" y="3776395"/>
            <a:ext cx="554334" cy="71684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016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1259394" y="1998374"/>
            <a:ext cx="10045002" cy="3259354"/>
          </a:xfrm>
          <a:prstGeom prst="rect">
            <a:avLst/>
          </a:prstGeom>
        </p:spPr>
        <p:txBody>
          <a:bodyPr wrap="square">
            <a:spAutoFit/>
          </a:bodyPr>
          <a:lstStyle/>
          <a:p>
            <a:pPr algn="ctr">
              <a:lnSpc>
                <a:spcPct val="105000"/>
              </a:lnSpc>
              <a:spcAft>
                <a:spcPts val="800"/>
              </a:spcAft>
            </a:pPr>
            <a:r>
              <a:rPr lang="tr-TR" sz="2800" b="1" dirty="0">
                <a:latin typeface="Times New Roman" panose="02020603050405020304" pitchFamily="18" charset="0"/>
                <a:ea typeface="Calibri" panose="020F0502020204030204" pitchFamily="34" charset="0"/>
                <a:cs typeface="Times New Roman" panose="02020603050405020304" pitchFamily="18" charset="0"/>
              </a:rPr>
              <a:t>Fiziksel Çevre:</a:t>
            </a:r>
            <a:r>
              <a:rPr lang="tr-TR" sz="2800" dirty="0">
                <a:latin typeface="Times New Roman" panose="02020603050405020304" pitchFamily="18" charset="0"/>
                <a:ea typeface="Calibri" panose="020F0502020204030204" pitchFamily="34" charset="0"/>
                <a:cs typeface="Times New Roman" panose="02020603050405020304" pitchFamily="18" charset="0"/>
              </a:rPr>
              <a:t> İnsanın içinde yaşadığı, varlığını, özelliğini ve niteliğini fiziksel olarak algıladığı ortama fiziksel çevre denir. İnsan fiziksel bir ortam olarak kentte, köyde, deniz kenarında, ırmak kıyısında, dağda, ovada veya ormanlık bir alanda yaşıyor olabilir. Bütün bu doğal alanların yanında bu doğal kaynaklara bağlı olarak oluşturulmuş yapılaşma biçimlerinde fiziksel çevrenin bir parçasıdır .Fiziksel çevre doğal çevre ve yapay çevre olmak üzere 2’ye ayrılır.</a:t>
            </a: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049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3" name="Dikdörtgen 2"/>
          <p:cNvSpPr/>
          <p:nvPr/>
        </p:nvSpPr>
        <p:spPr>
          <a:xfrm>
            <a:off x="425380" y="1837601"/>
            <a:ext cx="6096000" cy="4728282"/>
          </a:xfrm>
          <a:prstGeom prst="rect">
            <a:avLst/>
          </a:prstGeom>
        </p:spPr>
        <p:txBody>
          <a:bodyPr>
            <a:spAutoFit/>
          </a:bodyPr>
          <a:lstStyle/>
          <a:p>
            <a:pPr algn="just">
              <a:lnSpc>
                <a:spcPct val="105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Doğal Çevre: İnsan emeğine bağlı olmaksızın doğanın kendi kendine hazırlamış olduğu fiziksel çevredir. Doğada yaşayan bir canlı olarak insanda bu doğal evrenin bir parçasıdır. Doğal çevre elemanları canlı ve cansız olmak üzere 2’ye ayrılır. İnsan, bitki ve hayvan toplulukları gibi topluluklar canlı ögeleri oluşturur. Canlıların yaşamlarını sürdürebilmeleri için gerekli olan hava, su, toprak ile yer kabuğunu oluşturan katmanlar, yer altı kaynakları ise doğal çevrenin cansız unsurlarıdır.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6521380" y="1716928"/>
            <a:ext cx="4883499" cy="3457575"/>
          </a:xfrm>
          <a:prstGeom prst="rect">
            <a:avLst/>
          </a:prstGeom>
        </p:spPr>
      </p:pic>
    </p:spTree>
    <p:extLst>
      <p:ext uri="{BB962C8B-B14F-4D97-AF65-F5344CB8AC3E}">
        <p14:creationId xmlns:p14="http://schemas.microsoft.com/office/powerpoint/2010/main" val="4125108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179458" y="3898759"/>
            <a:ext cx="7150138" cy="2849755"/>
          </a:xfrm>
          <a:prstGeom prst="rect">
            <a:avLst/>
          </a:prstGeom>
        </p:spPr>
      </p:pic>
      <p:sp>
        <p:nvSpPr>
          <p:cNvPr id="5" name="Dikdörtgen 4"/>
          <p:cNvSpPr/>
          <p:nvPr/>
        </p:nvSpPr>
        <p:spPr>
          <a:xfrm>
            <a:off x="4444720" y="1716927"/>
            <a:ext cx="6638611" cy="2013693"/>
          </a:xfrm>
          <a:prstGeom prst="rect">
            <a:avLst/>
          </a:prstGeom>
        </p:spPr>
        <p:txBody>
          <a:bodyPr wrap="square">
            <a:spAutoFit/>
          </a:bodyPr>
          <a:lstStyle/>
          <a:p>
            <a:pPr algn="ctr">
              <a:lnSpc>
                <a:spcPct val="105000"/>
              </a:lnSpc>
              <a:spcAft>
                <a:spcPts val="800"/>
              </a:spcAft>
            </a:pPr>
            <a:r>
              <a:rPr lang="tr-TR" sz="2400" dirty="0">
                <a:latin typeface="Times New Roman" panose="02020603050405020304" pitchFamily="18" charset="0"/>
                <a:ea typeface="Calibri" panose="020F0502020204030204" pitchFamily="34" charset="0"/>
                <a:cs typeface="Times New Roman" panose="02020603050405020304" pitchFamily="18" charset="0"/>
              </a:rPr>
              <a:t>Yapay Çevre: İnsanın bilgi ve kültür birikimine dayanarak, doğal çevresinde bulmuş olduğu yer altı ve yer üstü zenginliklerini kullanarak yarattığı çevreye yapay çevre denir. Temel özelliği tümüyle insan elinden çıkmış olmasıdır.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4130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idx="4294967295"/>
          </p:nvPr>
        </p:nvSpPr>
        <p:spPr>
          <a:xfrm>
            <a:off x="605581" y="339930"/>
            <a:ext cx="9144000" cy="1376998"/>
          </a:xfrm>
        </p:spPr>
        <p:txBody>
          <a:bodyPr/>
          <a:lstStyle/>
          <a:p>
            <a:r>
              <a:rPr lang="tr-TR" dirty="0" smtClean="0">
                <a:latin typeface="Times New Roman" panose="02020603050405020304" pitchFamily="18" charset="0"/>
                <a:cs typeface="Times New Roman" panose="02020603050405020304" pitchFamily="18" charset="0"/>
              </a:rPr>
              <a:t>Turizm ve Çevre</a:t>
            </a:r>
            <a:endParaRPr lang="tr-TR" dirty="0">
              <a:latin typeface="Times New Roman" panose="02020603050405020304" pitchFamily="18" charset="0"/>
              <a:cs typeface="Times New Roman" panose="02020603050405020304" pitchFamily="18" charset="0"/>
            </a:endParaRPr>
          </a:p>
        </p:txBody>
      </p:sp>
      <p:sp>
        <p:nvSpPr>
          <p:cNvPr id="4" name="Dikdörtgen 3"/>
          <p:cNvSpPr/>
          <p:nvPr/>
        </p:nvSpPr>
        <p:spPr>
          <a:xfrm>
            <a:off x="1838848" y="2175051"/>
            <a:ext cx="9646418" cy="2128275"/>
          </a:xfrm>
          <a:prstGeom prst="rect">
            <a:avLst/>
          </a:prstGeom>
        </p:spPr>
        <p:txBody>
          <a:bodyPr wrap="square">
            <a:spAutoFit/>
          </a:bodyPr>
          <a:lstStyle/>
          <a:p>
            <a:pPr algn="ctr">
              <a:lnSpc>
                <a:spcPct val="105000"/>
              </a:lnSpc>
              <a:spcAft>
                <a:spcPts val="800"/>
              </a:spcAft>
            </a:pPr>
            <a:r>
              <a:rPr lang="tr-TR" dirty="0">
                <a:latin typeface="Times New Roman" panose="02020603050405020304" pitchFamily="18" charset="0"/>
                <a:ea typeface="Calibri" panose="020F0502020204030204" pitchFamily="34" charset="0"/>
                <a:cs typeface="Times New Roman" panose="02020603050405020304" pitchFamily="18" charset="0"/>
              </a:rPr>
              <a:t>Kentsel ya da kırsal olma özelliğine bakılmaksızın yerleşim yerlerinin hepsi yapay çevreyi oluşturmaktadır. Yapay çevre yapıldığı dönemdeki toplumların bilgi, teknoloji ve toplumsal değerlerini yansıtır. </a:t>
            </a:r>
            <a:r>
              <a:rPr lang="tr-TR" b="1" dirty="0">
                <a:latin typeface="Times New Roman" panose="02020603050405020304" pitchFamily="18" charset="0"/>
                <a:ea typeface="Calibri" panose="020F0502020204030204" pitchFamily="34" charset="0"/>
                <a:cs typeface="Times New Roman" panose="02020603050405020304" pitchFamily="18" charset="0"/>
              </a:rPr>
              <a:t>Bu nedenle ortak kültürel mirasında kaynağıdır</a:t>
            </a:r>
            <a:r>
              <a:rPr lang="tr-TR" dirty="0">
                <a:latin typeface="Times New Roman" panose="02020603050405020304" pitchFamily="18" charset="0"/>
                <a:ea typeface="Calibri" panose="020F0502020204030204" pitchFamily="34" charset="0"/>
                <a:cs typeface="Times New Roman" panose="02020603050405020304" pitchFamily="18" charset="0"/>
              </a:rPr>
              <a:t>. Yapay çevre üretildiği zamanın toplumsal gereksinimlerine ve sosyo ekonomik sistemlerine göre şekillenir. Söz gelimi kentleri süsleyen anıtlar, gecekondular, köy evleri, yollar her biri ayrı ayrı yapay çevrenin bir parçasıdır. Tarihi çevre, yapay çevrenin bir parçası olmakla birlikte, niteliği gereğince özel bir yere sahiptir ve kültürel mirasını gelecek kuşaklara aktarılmasında önemli bir unsurdur.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Resim 4"/>
          <p:cNvPicPr>
            <a:picLocks noChangeAspect="1"/>
          </p:cNvPicPr>
          <p:nvPr/>
        </p:nvPicPr>
        <p:blipFill>
          <a:blip r:embed="rId2"/>
          <a:stretch>
            <a:fillRect/>
          </a:stretch>
        </p:blipFill>
        <p:spPr>
          <a:xfrm>
            <a:off x="107392" y="3975031"/>
            <a:ext cx="3268854" cy="2896205"/>
          </a:xfrm>
          <a:prstGeom prst="rect">
            <a:avLst/>
          </a:prstGeom>
        </p:spPr>
      </p:pic>
    </p:spTree>
    <p:extLst>
      <p:ext uri="{BB962C8B-B14F-4D97-AF65-F5344CB8AC3E}">
        <p14:creationId xmlns:p14="http://schemas.microsoft.com/office/powerpoint/2010/main" val="2386143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562</Words>
  <Application>Microsoft Office PowerPoint</Application>
  <PresentationFormat>Geniş ekran</PresentationFormat>
  <Paragraphs>34</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Times New Roman</vt:lpstr>
      <vt:lpstr>Office Teması</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lpstr>Turizm ve Çevre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Turizm ve Çevre</dc:title>
  <dc:creator>Fuat Atasoy</dc:creator>
  <cp:lastModifiedBy>Fuat Atasoy</cp:lastModifiedBy>
  <cp:revision>9</cp:revision>
  <dcterms:created xsi:type="dcterms:W3CDTF">2019-05-01T09:15:26Z</dcterms:created>
  <dcterms:modified xsi:type="dcterms:W3CDTF">2019-05-01T10:23:30Z</dcterms:modified>
</cp:coreProperties>
</file>