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5" r:id="rId5"/>
    <p:sldId id="261" r:id="rId6"/>
    <p:sldId id="262" r:id="rId7"/>
    <p:sldId id="257" r:id="rId8"/>
    <p:sldId id="263" r:id="rId9"/>
    <p:sldId id="264" r:id="rId10"/>
    <p:sldId id="267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466DEE-BDF1-45BC-9749-3D506AEDD873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202CCE63-FFB6-49E9-ADCB-8EA8C379B928}">
      <dgm:prSet phldrT="[Metin]"/>
      <dgm:spPr>
        <a:solidFill>
          <a:srgbClr val="FFC000"/>
        </a:solidFill>
      </dgm:spPr>
      <dgm:t>
        <a:bodyPr/>
        <a:lstStyle/>
        <a:p>
          <a:r>
            <a:rPr lang="tr-TR" dirty="0"/>
            <a:t>SEN MESAJLARI</a:t>
          </a:r>
        </a:p>
      </dgm:t>
    </dgm:pt>
    <dgm:pt modelId="{6293D647-F842-4B7C-826B-E9C87E761807}" type="parTrans" cxnId="{7FFDF0A8-170F-4EA8-A126-8EFB4BCC1625}">
      <dgm:prSet/>
      <dgm:spPr/>
      <dgm:t>
        <a:bodyPr/>
        <a:lstStyle/>
        <a:p>
          <a:endParaRPr lang="tr-TR"/>
        </a:p>
      </dgm:t>
    </dgm:pt>
    <dgm:pt modelId="{F857E998-2A13-4E58-94FF-60B4F184602E}" type="sibTrans" cxnId="{7FFDF0A8-170F-4EA8-A126-8EFB4BCC1625}">
      <dgm:prSet/>
      <dgm:spPr/>
      <dgm:t>
        <a:bodyPr/>
        <a:lstStyle/>
        <a:p>
          <a:endParaRPr lang="tr-TR"/>
        </a:p>
      </dgm:t>
    </dgm:pt>
    <dgm:pt modelId="{52F8C0F8-8676-4D95-A4AF-CE188BD0FD79}">
      <dgm:prSet phldrT="[Metin]"/>
      <dgm:spPr>
        <a:solidFill>
          <a:srgbClr val="FF0000"/>
        </a:solidFill>
      </dgm:spPr>
      <dgm:t>
        <a:bodyPr/>
        <a:lstStyle/>
        <a:p>
          <a:r>
            <a:rPr lang="tr-TR" dirty="0"/>
            <a:t>BEN MESAJLARI</a:t>
          </a:r>
        </a:p>
      </dgm:t>
    </dgm:pt>
    <dgm:pt modelId="{F974EA73-8C46-4C3F-96AB-4CBAC6B87D66}" type="parTrans" cxnId="{E56F415F-270A-49F2-BAC4-878DFCB56FCC}">
      <dgm:prSet/>
      <dgm:spPr/>
      <dgm:t>
        <a:bodyPr/>
        <a:lstStyle/>
        <a:p>
          <a:endParaRPr lang="tr-TR"/>
        </a:p>
      </dgm:t>
    </dgm:pt>
    <dgm:pt modelId="{290DD77C-6FD0-4F73-B8F8-DF3A39CAC477}" type="sibTrans" cxnId="{E56F415F-270A-49F2-BAC4-878DFCB56FCC}">
      <dgm:prSet/>
      <dgm:spPr/>
      <dgm:t>
        <a:bodyPr/>
        <a:lstStyle/>
        <a:p>
          <a:endParaRPr lang="tr-TR"/>
        </a:p>
      </dgm:t>
    </dgm:pt>
    <dgm:pt modelId="{8A6DB612-4580-419F-B1D7-19C107FD8DEF}" type="pres">
      <dgm:prSet presAssocID="{A3466DEE-BDF1-45BC-9749-3D506AEDD873}" presName="theList" presStyleCnt="0">
        <dgm:presLayoutVars>
          <dgm:dir/>
          <dgm:animLvl val="lvl"/>
          <dgm:resizeHandles val="exact"/>
        </dgm:presLayoutVars>
      </dgm:prSet>
      <dgm:spPr/>
    </dgm:pt>
    <dgm:pt modelId="{A4A9EA22-862D-4C31-95CB-9C06E52ACB32}" type="pres">
      <dgm:prSet presAssocID="{202CCE63-FFB6-49E9-ADCB-8EA8C379B928}" presName="compNode" presStyleCnt="0"/>
      <dgm:spPr/>
    </dgm:pt>
    <dgm:pt modelId="{9F91BE2A-FAEB-43A6-B903-C50201DB0271}" type="pres">
      <dgm:prSet presAssocID="{202CCE63-FFB6-49E9-ADCB-8EA8C379B928}" presName="noGeometry" presStyleCnt="0"/>
      <dgm:spPr/>
    </dgm:pt>
    <dgm:pt modelId="{83F6C457-5643-40E6-AC0F-65BF0385CD22}" type="pres">
      <dgm:prSet presAssocID="{202CCE63-FFB6-49E9-ADCB-8EA8C379B928}" presName="childTextVisible" presStyleLbl="bgAccFollowNode1" presStyleIdx="0" presStyleCnt="2" custScaleX="144388" custScaleY="182074" custLinFactNeighborX="68899" custLinFactNeighborY="0">
        <dgm:presLayoutVars>
          <dgm:bulletEnabled val="1"/>
        </dgm:presLayoutVars>
      </dgm:prSet>
      <dgm:spPr>
        <a:solidFill>
          <a:schemeClr val="accent6">
            <a:lumMod val="75000"/>
            <a:alpha val="90000"/>
          </a:schemeClr>
        </a:solidFill>
      </dgm:spPr>
    </dgm:pt>
    <dgm:pt modelId="{BC097682-D220-4EDA-AE44-9D02BE9D73BC}" type="pres">
      <dgm:prSet presAssocID="{202CCE63-FFB6-49E9-ADCB-8EA8C379B928}" presName="childTextHidden" presStyleLbl="bgAccFollowNode1" presStyleIdx="0" presStyleCnt="2"/>
      <dgm:spPr/>
    </dgm:pt>
    <dgm:pt modelId="{0D19229A-B4EB-4C0E-9877-B39550F71743}" type="pres">
      <dgm:prSet presAssocID="{202CCE63-FFB6-49E9-ADCB-8EA8C379B928}" presName="parentText" presStyleLbl="node1" presStyleIdx="0" presStyleCnt="2" custScaleX="244907" custScaleY="276979">
        <dgm:presLayoutVars>
          <dgm:chMax val="1"/>
          <dgm:bulletEnabled val="1"/>
        </dgm:presLayoutVars>
      </dgm:prSet>
      <dgm:spPr/>
    </dgm:pt>
    <dgm:pt modelId="{C589ADFA-4332-42EB-9470-3BB0CAB58811}" type="pres">
      <dgm:prSet presAssocID="{202CCE63-FFB6-49E9-ADCB-8EA8C379B928}" presName="aSpace" presStyleCnt="0"/>
      <dgm:spPr/>
    </dgm:pt>
    <dgm:pt modelId="{9DC587B5-B7FE-4D26-80E1-FFE3FE3CE90E}" type="pres">
      <dgm:prSet presAssocID="{52F8C0F8-8676-4D95-A4AF-CE188BD0FD79}" presName="compNode" presStyleCnt="0"/>
      <dgm:spPr/>
    </dgm:pt>
    <dgm:pt modelId="{04FD0299-A1AB-4FCC-983D-9D0A71DB2403}" type="pres">
      <dgm:prSet presAssocID="{52F8C0F8-8676-4D95-A4AF-CE188BD0FD79}" presName="noGeometry" presStyleCnt="0"/>
      <dgm:spPr/>
    </dgm:pt>
    <dgm:pt modelId="{E5654DB0-1B0F-4A43-8F42-AA1EB2A23D1B}" type="pres">
      <dgm:prSet presAssocID="{52F8C0F8-8676-4D95-A4AF-CE188BD0FD79}" presName="childTextVisible" presStyleLbl="bgAccFollowNode1" presStyleIdx="1" presStyleCnt="2">
        <dgm:presLayoutVars>
          <dgm:bulletEnabled val="1"/>
        </dgm:presLayoutVars>
      </dgm:prSet>
      <dgm:spPr>
        <a:noFill/>
        <a:ln>
          <a:noFill/>
        </a:ln>
      </dgm:spPr>
    </dgm:pt>
    <dgm:pt modelId="{07E7B88F-9C14-4FA3-8E72-C975E20C9B3A}" type="pres">
      <dgm:prSet presAssocID="{52F8C0F8-8676-4D95-A4AF-CE188BD0FD79}" presName="childTextHidden" presStyleLbl="bgAccFollowNode1" presStyleIdx="1" presStyleCnt="2"/>
      <dgm:spPr/>
    </dgm:pt>
    <dgm:pt modelId="{01FD8503-F4C1-47FE-80ED-F66F0F83E33B}" type="pres">
      <dgm:prSet presAssocID="{52F8C0F8-8676-4D95-A4AF-CE188BD0FD79}" presName="parentText" presStyleLbl="node1" presStyleIdx="1" presStyleCnt="2" custScaleX="240055" custScaleY="272334" custLinFactNeighborX="94846" custLinFactNeighborY="-15993">
        <dgm:presLayoutVars>
          <dgm:chMax val="1"/>
          <dgm:bulletEnabled val="1"/>
        </dgm:presLayoutVars>
      </dgm:prSet>
      <dgm:spPr/>
    </dgm:pt>
  </dgm:ptLst>
  <dgm:cxnLst>
    <dgm:cxn modelId="{2EF04B2F-0D78-4FB8-84A8-58193012C2FA}" type="presOf" srcId="{202CCE63-FFB6-49E9-ADCB-8EA8C379B928}" destId="{0D19229A-B4EB-4C0E-9877-B39550F71743}" srcOrd="0" destOrd="0" presId="urn:microsoft.com/office/officeart/2005/8/layout/hProcess6"/>
    <dgm:cxn modelId="{E56F415F-270A-49F2-BAC4-878DFCB56FCC}" srcId="{A3466DEE-BDF1-45BC-9749-3D506AEDD873}" destId="{52F8C0F8-8676-4D95-A4AF-CE188BD0FD79}" srcOrd="1" destOrd="0" parTransId="{F974EA73-8C46-4C3F-96AB-4CBAC6B87D66}" sibTransId="{290DD77C-6FD0-4F73-B8F8-DF3A39CAC477}"/>
    <dgm:cxn modelId="{DD2C9974-A430-4CD1-B447-9543BFA7AC08}" type="presOf" srcId="{A3466DEE-BDF1-45BC-9749-3D506AEDD873}" destId="{8A6DB612-4580-419F-B1D7-19C107FD8DEF}" srcOrd="0" destOrd="0" presId="urn:microsoft.com/office/officeart/2005/8/layout/hProcess6"/>
    <dgm:cxn modelId="{92340BA1-73F8-49AC-A1CD-76917B41F2A7}" type="presOf" srcId="{52F8C0F8-8676-4D95-A4AF-CE188BD0FD79}" destId="{01FD8503-F4C1-47FE-80ED-F66F0F83E33B}" srcOrd="0" destOrd="0" presId="urn:microsoft.com/office/officeart/2005/8/layout/hProcess6"/>
    <dgm:cxn modelId="{7FFDF0A8-170F-4EA8-A126-8EFB4BCC1625}" srcId="{A3466DEE-BDF1-45BC-9749-3D506AEDD873}" destId="{202CCE63-FFB6-49E9-ADCB-8EA8C379B928}" srcOrd="0" destOrd="0" parTransId="{6293D647-F842-4B7C-826B-E9C87E761807}" sibTransId="{F857E998-2A13-4E58-94FF-60B4F184602E}"/>
    <dgm:cxn modelId="{D7DB5FC1-8F59-4A73-A6E7-043574CA607A}" type="presParOf" srcId="{8A6DB612-4580-419F-B1D7-19C107FD8DEF}" destId="{A4A9EA22-862D-4C31-95CB-9C06E52ACB32}" srcOrd="0" destOrd="0" presId="urn:microsoft.com/office/officeart/2005/8/layout/hProcess6"/>
    <dgm:cxn modelId="{DA983652-D44D-4054-B734-FADAF5283B1D}" type="presParOf" srcId="{A4A9EA22-862D-4C31-95CB-9C06E52ACB32}" destId="{9F91BE2A-FAEB-43A6-B903-C50201DB0271}" srcOrd="0" destOrd="0" presId="urn:microsoft.com/office/officeart/2005/8/layout/hProcess6"/>
    <dgm:cxn modelId="{6E856230-7268-4F50-A2A9-4B3C1F98714E}" type="presParOf" srcId="{A4A9EA22-862D-4C31-95CB-9C06E52ACB32}" destId="{83F6C457-5643-40E6-AC0F-65BF0385CD22}" srcOrd="1" destOrd="0" presId="urn:microsoft.com/office/officeart/2005/8/layout/hProcess6"/>
    <dgm:cxn modelId="{1340184B-1540-4A24-8A63-8F4B6F278B9B}" type="presParOf" srcId="{A4A9EA22-862D-4C31-95CB-9C06E52ACB32}" destId="{BC097682-D220-4EDA-AE44-9D02BE9D73BC}" srcOrd="2" destOrd="0" presId="urn:microsoft.com/office/officeart/2005/8/layout/hProcess6"/>
    <dgm:cxn modelId="{1A0F35BD-E735-43D2-A4FB-FD01FEA249D3}" type="presParOf" srcId="{A4A9EA22-862D-4C31-95CB-9C06E52ACB32}" destId="{0D19229A-B4EB-4C0E-9877-B39550F71743}" srcOrd="3" destOrd="0" presId="urn:microsoft.com/office/officeart/2005/8/layout/hProcess6"/>
    <dgm:cxn modelId="{A71DF21A-1A14-4187-8D30-9E5C5E3EA3E7}" type="presParOf" srcId="{8A6DB612-4580-419F-B1D7-19C107FD8DEF}" destId="{C589ADFA-4332-42EB-9470-3BB0CAB58811}" srcOrd="1" destOrd="0" presId="urn:microsoft.com/office/officeart/2005/8/layout/hProcess6"/>
    <dgm:cxn modelId="{DBCCB9BB-E4F4-4F82-86DC-F7476DC4BCB8}" type="presParOf" srcId="{8A6DB612-4580-419F-B1D7-19C107FD8DEF}" destId="{9DC587B5-B7FE-4D26-80E1-FFE3FE3CE90E}" srcOrd="2" destOrd="0" presId="urn:microsoft.com/office/officeart/2005/8/layout/hProcess6"/>
    <dgm:cxn modelId="{6A6BA010-2300-40F5-AD81-569B9D2B3C19}" type="presParOf" srcId="{9DC587B5-B7FE-4D26-80E1-FFE3FE3CE90E}" destId="{04FD0299-A1AB-4FCC-983D-9D0A71DB2403}" srcOrd="0" destOrd="0" presId="urn:microsoft.com/office/officeart/2005/8/layout/hProcess6"/>
    <dgm:cxn modelId="{685A40DD-D103-4C8E-B0A6-422A9E1FFE14}" type="presParOf" srcId="{9DC587B5-B7FE-4D26-80E1-FFE3FE3CE90E}" destId="{E5654DB0-1B0F-4A43-8F42-AA1EB2A23D1B}" srcOrd="1" destOrd="0" presId="urn:microsoft.com/office/officeart/2005/8/layout/hProcess6"/>
    <dgm:cxn modelId="{1E4F11A6-BF57-401B-A3A8-019481C23595}" type="presParOf" srcId="{9DC587B5-B7FE-4D26-80E1-FFE3FE3CE90E}" destId="{07E7B88F-9C14-4FA3-8E72-C975E20C9B3A}" srcOrd="2" destOrd="0" presId="urn:microsoft.com/office/officeart/2005/8/layout/hProcess6"/>
    <dgm:cxn modelId="{172E377F-2C6B-419E-9D2B-4110D9E63547}" type="presParOf" srcId="{9DC587B5-B7FE-4D26-80E1-FFE3FE3CE90E}" destId="{01FD8503-F4C1-47FE-80ED-F66F0F83E33B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F6C457-5643-40E6-AC0F-65BF0385CD22}">
      <dsp:nvSpPr>
        <dsp:cNvPr id="0" name=""/>
        <dsp:cNvSpPr/>
      </dsp:nvSpPr>
      <dsp:spPr>
        <a:xfrm>
          <a:off x="2514874" y="615032"/>
          <a:ext cx="3363668" cy="3707694"/>
        </a:xfrm>
        <a:prstGeom prst="rightArrow">
          <a:avLst>
            <a:gd name="adj1" fmla="val 70000"/>
            <a:gd name="adj2" fmla="val 50000"/>
          </a:avLst>
        </a:prstGeom>
        <a:solidFill>
          <a:schemeClr val="accent6">
            <a:lumMod val="75000"/>
            <a:alpha val="9000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D19229A-B4EB-4C0E-9877-B39550F71743}">
      <dsp:nvSpPr>
        <dsp:cNvPr id="0" name=""/>
        <dsp:cNvSpPr/>
      </dsp:nvSpPr>
      <dsp:spPr>
        <a:xfrm>
          <a:off x="492" y="855751"/>
          <a:ext cx="2852681" cy="3226256"/>
        </a:xfrm>
        <a:prstGeom prst="ellipse">
          <a:avLst/>
        </a:prstGeom>
        <a:solidFill>
          <a:srgbClr val="FFC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SEN MESAJLARI</a:t>
          </a:r>
        </a:p>
      </dsp:txBody>
      <dsp:txXfrm>
        <a:off x="418257" y="1328225"/>
        <a:ext cx="2017151" cy="2281308"/>
      </dsp:txXfrm>
    </dsp:sp>
    <dsp:sp modelId="{E5654DB0-1B0F-4A43-8F42-AA1EB2A23D1B}">
      <dsp:nvSpPr>
        <dsp:cNvPr id="0" name=""/>
        <dsp:cNvSpPr/>
      </dsp:nvSpPr>
      <dsp:spPr>
        <a:xfrm>
          <a:off x="5817151" y="1450696"/>
          <a:ext cx="2329603" cy="2036366"/>
        </a:xfrm>
        <a:prstGeom prst="rightArrow">
          <a:avLst>
            <a:gd name="adj1" fmla="val 70000"/>
            <a:gd name="adj2" fmla="val 50000"/>
          </a:avLst>
        </a:prstGeom>
        <a:noFill/>
        <a:ln w="1905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1FD8503-F4C1-47FE-80ED-F66F0F83E33B}">
      <dsp:nvSpPr>
        <dsp:cNvPr id="0" name=""/>
        <dsp:cNvSpPr/>
      </dsp:nvSpPr>
      <dsp:spPr>
        <a:xfrm>
          <a:off x="5351082" y="696517"/>
          <a:ext cx="2796165" cy="3172151"/>
        </a:xfrm>
        <a:prstGeom prst="ellipse">
          <a:avLst/>
        </a:prstGeom>
        <a:solidFill>
          <a:srgbClr val="FF0000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3100" kern="1200" dirty="0"/>
            <a:t>BEN MESAJLARI</a:t>
          </a:r>
        </a:p>
      </dsp:txBody>
      <dsp:txXfrm>
        <a:off x="5760571" y="1161068"/>
        <a:ext cx="1977187" cy="22430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/>
              <a:t>Asıl metin stillerini düzenlemek için tıklatın</a:t>
            </a:r>
          </a:p>
          <a:p>
            <a:pPr lvl="1" eaLnBrk="1" latinLnBrk="0" hangingPunct="1"/>
            <a:r>
              <a:rPr lang="tr-TR"/>
              <a:t>İkinci düzey</a:t>
            </a:r>
          </a:p>
          <a:p>
            <a:pPr lvl="2" eaLnBrk="1" latinLnBrk="0" hangingPunct="1"/>
            <a:r>
              <a:rPr lang="tr-TR"/>
              <a:t>Üçüncü düzey</a:t>
            </a:r>
          </a:p>
          <a:p>
            <a:pPr lvl="3" eaLnBrk="1" latinLnBrk="0" hangingPunct="1"/>
            <a:r>
              <a:rPr lang="tr-TR"/>
              <a:t>Dördüncü düzey</a:t>
            </a:r>
          </a:p>
          <a:p>
            <a:pPr lvl="4" eaLnBrk="1" latinLnBrk="0" hangingPunct="1"/>
            <a:r>
              <a:rPr lang="tr-TR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/>
              <a:t>Asıl metin stillerini düzenlemek için tıklatın</a:t>
            </a:r>
          </a:p>
          <a:p>
            <a:pPr lvl="1" eaLnBrk="1" latinLnBrk="0" hangingPunct="1"/>
            <a:r>
              <a:rPr kumimoji="0" lang="tr-TR"/>
              <a:t>İkinci düzey</a:t>
            </a:r>
          </a:p>
          <a:p>
            <a:pPr lvl="2" eaLnBrk="1" latinLnBrk="0" hangingPunct="1"/>
            <a:r>
              <a:rPr kumimoji="0" lang="tr-TR"/>
              <a:t>Üçüncü düzey</a:t>
            </a:r>
          </a:p>
          <a:p>
            <a:pPr lvl="3" eaLnBrk="1" latinLnBrk="0" hangingPunct="1"/>
            <a:r>
              <a:rPr kumimoji="0" lang="tr-TR"/>
              <a:t>Dördüncü düzey</a:t>
            </a:r>
          </a:p>
          <a:p>
            <a:pPr lvl="4" eaLnBrk="1" latinLnBrk="0" hangingPunct="1"/>
            <a:r>
              <a:rPr kumimoji="0" lang="tr-TR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25.10.2021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/>
              <a:t>Ankara Üniversitesi </a:t>
            </a:r>
            <a:br>
              <a:rPr lang="tr-TR" sz="4000" dirty="0"/>
            </a:br>
            <a:r>
              <a:rPr lang="tr-TR" sz="4000" dirty="0"/>
              <a:t>Sağlık Bilimleri Fakültesi</a:t>
            </a:r>
            <a:br>
              <a:rPr lang="tr-TR" sz="4000" dirty="0"/>
            </a:br>
            <a:r>
              <a:rPr lang="tr-TR" sz="4000" dirty="0"/>
              <a:t>Çocuk Gelişimi Bölümü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115616" y="3573016"/>
            <a:ext cx="7128792" cy="2160240"/>
          </a:xfrm>
        </p:spPr>
        <p:txBody>
          <a:bodyPr>
            <a:noAutofit/>
          </a:bodyPr>
          <a:lstStyle/>
          <a:p>
            <a:pPr algn="just"/>
            <a:r>
              <a:rPr lang="tr-TR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</a:t>
            </a:r>
            <a:r>
              <a:rPr lang="tr-TR" sz="300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 CGM 406 </a:t>
            </a:r>
            <a:r>
              <a:rPr lang="tr-TR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Aile Danışmanlığı</a:t>
            </a:r>
          </a:p>
          <a:p>
            <a:pPr algn="just"/>
            <a:r>
              <a:rPr lang="tr-TR" sz="3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Sorumlu Öğretim Üyesi: Prof. Dr. Veli DUYAN</a:t>
            </a:r>
          </a:p>
          <a:p>
            <a:pPr algn="just"/>
            <a:endParaRPr lang="tr-TR" sz="3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l"/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dirty="0"/>
              <a:t>Ailede yaşanan sorunların çözümlenmesine yönelik yöntemler</a:t>
            </a: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>
            <a:normAutofit lnSpcReduction="10000"/>
          </a:bodyPr>
          <a:lstStyle/>
          <a:p>
            <a:r>
              <a:rPr lang="tr-TR" dirty="0"/>
              <a:t>Kaynakça</a:t>
            </a:r>
          </a:p>
          <a:p>
            <a:pPr lvl="1"/>
            <a:r>
              <a:rPr lang="tr-TR" dirty="0"/>
              <a:t>Demirbilek M.(2015). Aile Danışmanlığı: Bir Uygulama Örneği. </a:t>
            </a:r>
            <a:r>
              <a:rPr lang="tr-TR" dirty="0" err="1"/>
              <a:t>Turkish</a:t>
            </a:r>
            <a:r>
              <a:rPr lang="tr-TR" dirty="0"/>
              <a:t> </a:t>
            </a:r>
            <a:r>
              <a:rPr lang="tr-TR" dirty="0" err="1"/>
              <a:t>Journal</a:t>
            </a:r>
            <a:r>
              <a:rPr lang="tr-TR" dirty="0"/>
              <a:t> of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Medicine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Primary</a:t>
            </a:r>
            <a:r>
              <a:rPr lang="tr-TR" dirty="0"/>
              <a:t> </a:t>
            </a:r>
            <a:r>
              <a:rPr lang="tr-TR" dirty="0" err="1"/>
              <a:t>Care</a:t>
            </a:r>
            <a:r>
              <a:rPr lang="tr-TR" dirty="0"/>
              <a:t>. 10(2). 109-120.</a:t>
            </a:r>
          </a:p>
          <a:p>
            <a:pPr lvl="1"/>
            <a:r>
              <a:rPr lang="tr-TR" i="1" dirty="0"/>
              <a:t>Çalışkan N., </a:t>
            </a:r>
            <a:r>
              <a:rPr lang="tr-TR" i="1" dirty="0" err="1"/>
              <a:t>Aslanderen</a:t>
            </a:r>
            <a:r>
              <a:rPr lang="tr-TR" i="1" dirty="0"/>
              <a:t> M.(2014).Aile İçi İletişim ve Siber Yaşam: Teorik Bir Çözümleme. Ahi Evran </a:t>
            </a:r>
            <a:r>
              <a:rPr lang="tr-TR" i="1" dirty="0" err="1"/>
              <a:t>Ünv</a:t>
            </a:r>
            <a:r>
              <a:rPr lang="tr-TR" i="1" dirty="0"/>
              <a:t>. Kırşehir Eğitim Fakültesi Dergisi (KEFAD),Cilt 15,Sayı.263-277.</a:t>
            </a:r>
          </a:p>
          <a:p>
            <a:pPr lvl="1"/>
            <a:r>
              <a:rPr lang="tr-TR" i="1" dirty="0"/>
              <a:t>Camdan F., Karataş Z., </a:t>
            </a:r>
            <a:r>
              <a:rPr lang="tr-TR" i="1" dirty="0" err="1"/>
              <a:t>Bozali</a:t>
            </a:r>
            <a:r>
              <a:rPr lang="tr-TR" i="1" dirty="0"/>
              <a:t> S.(2017). Aile İçinde Yaşanan Anlaşmazlıklar: Ebeveynlerin Ve Çocukların Görüşleri. Elektronik Sosyal Bilimler Dergisi. Cilt:16 Sayı:64.</a:t>
            </a:r>
          </a:p>
          <a:p>
            <a:pPr lvl="1"/>
            <a:r>
              <a:rPr lang="tr-TR" i="1" dirty="0"/>
              <a:t>Çakmak V., Koçyiğit M.,(2017). Aksaray Sosyal Bilimler </a:t>
            </a:r>
            <a:r>
              <a:rPr lang="tr-TR" i="1" dirty="0" err="1"/>
              <a:t>Myo</a:t>
            </a:r>
            <a:r>
              <a:rPr lang="tr-TR" i="1" dirty="0"/>
              <a:t> Örneği Üzerinden Aile İçindeki İletişim </a:t>
            </a:r>
            <a:r>
              <a:rPr lang="tr-TR" i="1" dirty="0" err="1"/>
              <a:t>Kalıpları’nın</a:t>
            </a:r>
            <a:r>
              <a:rPr lang="tr-TR" i="1" dirty="0"/>
              <a:t> İncelenmesi. Erciyes İletişim Dergisi. 5(1). 118-130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5163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SEN MESAJLARI</a:t>
            </a:r>
          </a:p>
          <a:p>
            <a:pPr lvl="1"/>
            <a:r>
              <a:rPr lang="tr-TR" dirty="0"/>
              <a:t>Kişiliğe yöneliktir </a:t>
            </a:r>
          </a:p>
          <a:p>
            <a:pPr lvl="1"/>
            <a:r>
              <a:rPr lang="tr-TR" dirty="0"/>
              <a:t>Bütüne ve genele yöneliktir </a:t>
            </a:r>
          </a:p>
          <a:p>
            <a:pPr lvl="1"/>
            <a:r>
              <a:rPr lang="tr-TR" dirty="0"/>
              <a:t>Karşımızdaki kişi ile ilgili olumsuz değerlendirmeler içerir </a:t>
            </a:r>
          </a:p>
          <a:p>
            <a:pPr lvl="1"/>
            <a:r>
              <a:rPr lang="tr-TR" dirty="0"/>
              <a:t>Karşımızdaki kişinin özgüvenini zedeler </a:t>
            </a:r>
          </a:p>
          <a:p>
            <a:pPr lvl="1"/>
            <a:r>
              <a:rPr lang="tr-TR" dirty="0"/>
              <a:t>Öfke ve nefret gibi olumsuz duygular uyandırır </a:t>
            </a:r>
          </a:p>
          <a:p>
            <a:pPr lvl="1"/>
            <a:r>
              <a:rPr lang="tr-TR" dirty="0"/>
              <a:t>Çekingen ya da saldırgan insanlar yaratır </a:t>
            </a:r>
          </a:p>
          <a:p>
            <a:pPr lvl="1"/>
            <a:r>
              <a:rPr lang="tr-TR" dirty="0"/>
              <a:t>İletişimi zedeler </a:t>
            </a:r>
          </a:p>
          <a:p>
            <a:pPr lvl="1"/>
            <a:r>
              <a:rPr lang="tr-TR" dirty="0"/>
              <a:t>İlişkiyi zedeler </a:t>
            </a:r>
          </a:p>
          <a:p>
            <a:pPr lvl="1"/>
            <a:r>
              <a:rPr lang="tr-TR" dirty="0"/>
              <a:t>Sorumluluk duygusunu geliştirmez </a:t>
            </a:r>
          </a:p>
          <a:p>
            <a:pPr lvl="1"/>
            <a:r>
              <a:rPr lang="tr-TR" dirty="0"/>
              <a:t>İşbirliğine karşı direnç yaratır </a:t>
            </a:r>
          </a:p>
        </p:txBody>
      </p:sp>
    </p:spTree>
    <p:extLst>
      <p:ext uri="{BB962C8B-B14F-4D97-AF65-F5344CB8AC3E}">
        <p14:creationId xmlns:p14="http://schemas.microsoft.com/office/powerpoint/2010/main" val="28333505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BEN MESAJLARI</a:t>
            </a:r>
          </a:p>
          <a:p>
            <a:pPr lvl="1"/>
            <a:r>
              <a:rPr lang="tr-TR" dirty="0"/>
              <a:t>Davranışa yöneliktir </a:t>
            </a:r>
          </a:p>
          <a:p>
            <a:pPr lvl="1"/>
            <a:r>
              <a:rPr lang="tr-TR" dirty="0"/>
              <a:t>Özele ve o ana yöneliktir </a:t>
            </a:r>
          </a:p>
          <a:p>
            <a:pPr lvl="1"/>
            <a:r>
              <a:rPr lang="tr-TR" dirty="0"/>
              <a:t>Gönderen kişinin duygu ve düşüncelerini içerir </a:t>
            </a:r>
          </a:p>
          <a:p>
            <a:pPr lvl="1"/>
            <a:r>
              <a:rPr lang="tr-TR" dirty="0"/>
              <a:t>Özgüvene olumlu katkısı vardır </a:t>
            </a:r>
          </a:p>
          <a:p>
            <a:pPr lvl="1"/>
            <a:r>
              <a:rPr lang="tr-TR" dirty="0"/>
              <a:t>Gönderene yardım isteği uyandırır </a:t>
            </a:r>
          </a:p>
          <a:p>
            <a:pPr lvl="1"/>
            <a:r>
              <a:rPr lang="tr-TR" dirty="0"/>
              <a:t>Atılgan insanlar yaratır </a:t>
            </a:r>
          </a:p>
          <a:p>
            <a:pPr lvl="1"/>
            <a:r>
              <a:rPr lang="tr-TR" dirty="0"/>
              <a:t>İletişimi zedelemez </a:t>
            </a:r>
          </a:p>
          <a:p>
            <a:pPr lvl="1"/>
            <a:r>
              <a:rPr lang="tr-TR" dirty="0"/>
              <a:t>İlişkiyi geliştirir </a:t>
            </a:r>
          </a:p>
          <a:p>
            <a:pPr lvl="1"/>
            <a:r>
              <a:rPr lang="tr-TR" dirty="0"/>
              <a:t>Sorumluluk duygusunu geliştirir </a:t>
            </a:r>
          </a:p>
          <a:p>
            <a:pPr lvl="1"/>
            <a:r>
              <a:rPr lang="tr-TR" dirty="0"/>
              <a:t>İşbirliğine yönelik istek uyandırır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6739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</p:txBody>
      </p:sp>
      <p:graphicFrame>
        <p:nvGraphicFramePr>
          <p:cNvPr id="4" name="Diyagram 3"/>
          <p:cNvGraphicFramePr/>
          <p:nvPr>
            <p:extLst>
              <p:ext uri="{D42A27DB-BD31-4B8C-83A1-F6EECF244321}">
                <p14:modId xmlns:p14="http://schemas.microsoft.com/office/powerpoint/2010/main" val="3815880148"/>
              </p:ext>
            </p:extLst>
          </p:nvPr>
        </p:nvGraphicFramePr>
        <p:xfrm>
          <a:off x="539552" y="1219200"/>
          <a:ext cx="8147248" cy="4937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29539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Dinleme becerileri</a:t>
            </a:r>
          </a:p>
          <a:p>
            <a:pPr lvl="1"/>
            <a:r>
              <a:rPr lang="tr-TR" dirty="0"/>
              <a:t>Edilgin dinleme (sessizlik): karşısındakinin konuşmasına olanak verme. Edilgin dinleme kişiye:</a:t>
            </a:r>
          </a:p>
          <a:p>
            <a:pPr lvl="1"/>
            <a:r>
              <a:rPr lang="tr-TR" dirty="0"/>
              <a:t>Duygularını duymak istiyorum</a:t>
            </a:r>
          </a:p>
          <a:p>
            <a:pPr lvl="1"/>
            <a:r>
              <a:rPr lang="tr-TR" dirty="0"/>
              <a:t>Duygularını kabul ediyorum</a:t>
            </a:r>
          </a:p>
          <a:p>
            <a:pPr lvl="1"/>
            <a:r>
              <a:rPr lang="tr-TR" dirty="0"/>
              <a:t>Benimle paylaşmak istediğin konuda vereceğin karara güveniyorum</a:t>
            </a:r>
          </a:p>
          <a:p>
            <a:pPr lvl="1"/>
            <a:r>
              <a:rPr lang="tr-TR" dirty="0"/>
              <a:t>Bu senin sorunun sorumlu sensin gibi güçlü mesajları verir.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76170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Konuşmaya açık davet</a:t>
            </a:r>
          </a:p>
          <a:p>
            <a:pPr lvl="1"/>
            <a:r>
              <a:rPr lang="tr-TR" dirty="0"/>
              <a:t>O konuda konuşmak ister misin?</a:t>
            </a:r>
          </a:p>
          <a:p>
            <a:pPr lvl="1"/>
            <a:r>
              <a:rPr lang="tr-TR" dirty="0"/>
              <a:t>Bu olay karşısında neler hissettin?</a:t>
            </a:r>
          </a:p>
          <a:p>
            <a:pPr lvl="1"/>
            <a:r>
              <a:rPr lang="tr-TR" dirty="0"/>
              <a:t>Bana örnek verir misin?</a:t>
            </a:r>
          </a:p>
          <a:p>
            <a:pPr lvl="1"/>
            <a:r>
              <a:rPr lang="tr-TR" dirty="0"/>
              <a:t>Bu konuda neler düşünüyorsun?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29135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600168"/>
          </a:xfrm>
        </p:spPr>
        <p:txBody>
          <a:bodyPr/>
          <a:lstStyle/>
          <a:p>
            <a:pPr algn="just"/>
            <a:r>
              <a:rPr lang="tr-TR" dirty="0"/>
              <a:t>Mutlu bir ailenin sağlanabilmesi için aile kurumunun temel gereksinimleri;</a:t>
            </a:r>
            <a:endParaRPr lang="tr-TR" i="1" dirty="0"/>
          </a:p>
          <a:p>
            <a:pPr lvl="1" algn="just"/>
            <a:r>
              <a:rPr lang="tr-TR" i="1" dirty="0"/>
              <a:t>Değerli olma duygusu,</a:t>
            </a:r>
          </a:p>
          <a:p>
            <a:pPr lvl="1" algn="just"/>
            <a:r>
              <a:rPr lang="tr-TR" i="1" dirty="0"/>
              <a:t>Güven ortamı,</a:t>
            </a:r>
          </a:p>
          <a:p>
            <a:pPr lvl="1" algn="just"/>
            <a:r>
              <a:rPr lang="tr-TR" i="1" dirty="0"/>
              <a:t>Yakınlık ve Dayanışma Duygusu,</a:t>
            </a:r>
          </a:p>
          <a:p>
            <a:pPr lvl="1" algn="just"/>
            <a:r>
              <a:rPr lang="tr-TR" i="1" dirty="0"/>
              <a:t>Sorumluluk Duygusu</a:t>
            </a:r>
            <a:r>
              <a:rPr lang="tr-TR" dirty="0"/>
              <a:t>,</a:t>
            </a:r>
          </a:p>
          <a:p>
            <a:pPr lvl="1" algn="just"/>
            <a:r>
              <a:rPr lang="tr-TR" i="1" dirty="0"/>
              <a:t>Zorluklarla mücadele ederek onların üstesinden gelmeyi öğrenme,</a:t>
            </a:r>
          </a:p>
          <a:p>
            <a:pPr lvl="1" algn="just"/>
            <a:r>
              <a:rPr lang="tr-TR" i="1" dirty="0"/>
              <a:t>Mutluluk ve kendisini gerçekleştirme ortamı,</a:t>
            </a:r>
          </a:p>
          <a:p>
            <a:pPr lvl="1" algn="just"/>
            <a:r>
              <a:rPr lang="tr-TR" i="1" dirty="0"/>
              <a:t>Sağlıklı manevi yaşamın temellerini oluşturma ortamı,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Duygu ve düşünceler olduğu gibi, abartılmadan ortaya konulmalıdır </a:t>
            </a:r>
          </a:p>
          <a:p>
            <a:r>
              <a:rPr lang="tr-TR" dirty="0"/>
              <a:t>Sorunlar şimdiki bağlam içinde ele alınmalı ve eski birikimler işin içine sokulmamalıdır</a:t>
            </a:r>
          </a:p>
          <a:p>
            <a:r>
              <a:rPr lang="tr-TR" dirty="0"/>
              <a:t>Kesinlikle öğüt verme kullanılmamalı, davranışlar somut bir biçimde ayrıntılı olarak ele alınmalıdır.</a:t>
            </a:r>
          </a:p>
          <a:p>
            <a:r>
              <a:rPr lang="tr-TR" dirty="0"/>
              <a:t>Yargılamaya gidilmemeli, kişiler kendi duygu ve düşüncelerini ifade edebilmelidirler.</a:t>
            </a:r>
          </a:p>
          <a:p>
            <a:r>
              <a:rPr lang="tr-TR" dirty="0"/>
              <a:t>Duygu ve düşünceler, ne az ne eksik, olduğu gibi olduğu gibi ifade edilmelidir; </a:t>
            </a:r>
          </a:p>
        </p:txBody>
      </p:sp>
    </p:spTree>
    <p:extLst>
      <p:ext uri="{BB962C8B-B14F-4D97-AF65-F5344CB8AC3E}">
        <p14:creationId xmlns:p14="http://schemas.microsoft.com/office/powerpoint/2010/main" val="1967321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Konunun özü ile konuya ilişkin olmayan ayrıntılar birbirinden </a:t>
            </a:r>
            <a:r>
              <a:rPr lang="tr-TR" dirty="0" err="1"/>
              <a:t>ayırdedilmelidir</a:t>
            </a:r>
            <a:r>
              <a:rPr lang="tr-TR" dirty="0"/>
              <a:t>.</a:t>
            </a:r>
          </a:p>
          <a:p>
            <a:r>
              <a:rPr lang="tr-TR" dirty="0"/>
              <a:t>Sorun çözmede etkin dinleme kullanılmalıdır. </a:t>
            </a:r>
          </a:p>
          <a:p>
            <a:r>
              <a:rPr lang="tr-TR" dirty="0"/>
              <a:t>Belirli bir zaman konusu içinde ancak bir çatışma üzerinde durulmalı, başka çatışma konuları çatışmaya katılmamalı.</a:t>
            </a:r>
          </a:p>
          <a:p>
            <a:r>
              <a:rPr lang="tr-TR" dirty="0"/>
              <a:t>Birinin haklı çıkması yerine her iki tarafın da anlaşabileceği bir çözüme yönelmek gerekir.</a:t>
            </a:r>
          </a:p>
        </p:txBody>
      </p:sp>
    </p:spTree>
    <p:extLst>
      <p:ext uri="{BB962C8B-B14F-4D97-AF65-F5344CB8AC3E}">
        <p14:creationId xmlns:p14="http://schemas.microsoft.com/office/powerpoint/2010/main" val="35913905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102</TotalTime>
  <Words>461</Words>
  <Application>Microsoft Office PowerPoint</Application>
  <PresentationFormat>Ekran Gösterisi (4:3)</PresentationFormat>
  <Paragraphs>62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Bookman Old Style</vt:lpstr>
      <vt:lpstr>Calibri</vt:lpstr>
      <vt:lpstr>Gill Sans MT</vt:lpstr>
      <vt:lpstr>Wingdings</vt:lpstr>
      <vt:lpstr>Wingdings 3</vt:lpstr>
      <vt:lpstr>Kaynak</vt:lpstr>
      <vt:lpstr>Ankara Üniversitesi  Sağlık Bilimleri Fakültesi Çocuk Gelişimi Bölümü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Serdarhan.Duru</cp:lastModifiedBy>
  <cp:revision>15</cp:revision>
  <dcterms:created xsi:type="dcterms:W3CDTF">2017-04-26T08:36:58Z</dcterms:created>
  <dcterms:modified xsi:type="dcterms:W3CDTF">2021-10-25T06:55:02Z</dcterms:modified>
</cp:coreProperties>
</file>