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57" r:id="rId12"/>
    <p:sldId id="258" r:id="rId13"/>
    <p:sldId id="259" r:id="rId14"/>
    <p:sldId id="260" r:id="rId15"/>
    <p:sldId id="261" r:id="rId16"/>
    <p:sldId id="26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D40F32-63C7-4E71-8F32-A98769D83403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6D5-CBFC-4DC3-98E8-8F01B6E4AF7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F97-7AF0-4386-A517-AE8ECCC4A04D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CE8D4F-C47A-4881-9F73-6E4CA1670A2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FDE419-427B-46AF-A8B5-D6C6DAAD5F2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2898BA-E65C-4FD7-8B9B-1D684FC6D501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8922E-5410-464D-89F7-9009A7489A6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2AB791-8185-4F70-8090-8499E6E49E35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1673AB-CBEE-466C-A8C2-30B9F56C35A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A3C232-447B-4128-A495-9F67730AD3D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AA032-C26C-404C-9D76-49F7BC066F7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496300" cy="49672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b="1" i="1">
                <a:solidFill>
                  <a:srgbClr val="FF3300"/>
                </a:solidFill>
                <a:effectLst/>
              </a:rPr>
              <a:t>1. Organizasyon İçin Risk Planı Hazırlanması: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b="1" i="1">
                <a:effectLst/>
              </a:rPr>
              <a:t>1. Risk yönetimi planı,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b="1" i="1">
                <a:effectLst/>
              </a:rPr>
              <a:t>2. Tesisler, ekipman, konaklama alanları ve tüm ulaşım faaliyetlerinin denetlenmesini,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b="1" i="1">
                <a:effectLst/>
              </a:rPr>
              <a:t>3. Resmi görevlilerin, gönüllülerin ve katılımcıların uygun şekilde eğitilmesi veya bilgilendirilmiş olmalarını kapsamalıdır.</a:t>
            </a:r>
          </a:p>
          <a:p>
            <a:pPr>
              <a:lnSpc>
                <a:spcPct val="90000"/>
              </a:lnSpc>
            </a:pPr>
            <a:endParaRPr lang="tr-TR" i="1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792163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Risk ve Acil Durum Planlarının Tasarlanması </a:t>
            </a:r>
            <a:br>
              <a:rPr lang="tr-TR" sz="2800" b="1" i="1">
                <a:solidFill>
                  <a:srgbClr val="FFCC00"/>
                </a:solidFill>
                <a:effectLst/>
              </a:rPr>
            </a:br>
            <a:r>
              <a:rPr lang="tr-TR" sz="2800" b="1" i="1">
                <a:solidFill>
                  <a:srgbClr val="FFCC00"/>
                </a:solidFill>
                <a:effectLst/>
              </a:rPr>
              <a:t>(1-5)</a:t>
            </a:r>
          </a:p>
        </p:txBody>
      </p:sp>
    </p:spTree>
    <p:extLst>
      <p:ext uri="{BB962C8B-B14F-4D97-AF65-F5344CB8AC3E}">
        <p14:creationId xmlns:p14="http://schemas.microsoft.com/office/powerpoint/2010/main" val="372985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569325" cy="5400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3300"/>
                </a:solidFill>
                <a:effectLst/>
              </a:rPr>
              <a:t>C. Kayıt tarihi </a:t>
            </a:r>
            <a:r>
              <a:rPr lang="tr-TR" sz="2800" b="1" i="1" u="sng">
                <a:solidFill>
                  <a:srgbClr val="FF3300"/>
                </a:solidFill>
                <a:effectLst/>
              </a:rPr>
              <a:t>başlangıç ve bitiş tarihlerinin</a:t>
            </a:r>
            <a:r>
              <a:rPr lang="tr-TR" sz="2800" b="1" i="1">
                <a:solidFill>
                  <a:srgbClr val="FF3300"/>
                </a:solidFill>
                <a:effectLst/>
              </a:rPr>
              <a:t> belirlenmesi:</a:t>
            </a:r>
            <a:r>
              <a:rPr lang="tr-TR" sz="2800" b="1" i="1">
                <a:effectLst/>
              </a:rPr>
              <a:t> Son   katılma tarihine ilişkin bilgilerin ayrıntılı ve rahat görünür bir şekilde düzenlenmeli.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3300"/>
                </a:solidFill>
                <a:effectLst/>
              </a:rPr>
              <a:t>D. İzlenecek </a:t>
            </a:r>
            <a:r>
              <a:rPr lang="tr-TR" sz="2800" b="1" i="1" u="sng">
                <a:solidFill>
                  <a:srgbClr val="FF3300"/>
                </a:solidFill>
                <a:effectLst/>
              </a:rPr>
              <a:t>kayıt süresinin</a:t>
            </a:r>
            <a:r>
              <a:rPr lang="tr-TR" sz="2800" b="1" i="1">
                <a:solidFill>
                  <a:srgbClr val="FF3300"/>
                </a:solidFill>
                <a:effectLst/>
              </a:rPr>
              <a:t> belirlenmesi:</a:t>
            </a:r>
            <a:r>
              <a:rPr lang="tr-TR" sz="2800" b="1" i="1">
                <a:effectLst/>
              </a:rPr>
              <a:t> Başvuru ve soruların yanıtının verildiği bir kayıt süreci planlaması yapılmalıdır.</a:t>
            </a:r>
          </a:p>
          <a:p>
            <a:pPr>
              <a:buFont typeface="Wingdings" pitchFamily="2" charset="2"/>
              <a:buNone/>
            </a:pPr>
            <a:r>
              <a:rPr lang="tr-TR" sz="2800" b="1" i="1">
                <a:solidFill>
                  <a:srgbClr val="FF3300"/>
                </a:solidFill>
                <a:effectLst/>
              </a:rPr>
              <a:t>E. Kayıt işlemleri için </a:t>
            </a:r>
            <a:r>
              <a:rPr lang="tr-TR" sz="2800" b="1" i="1" u="sng">
                <a:solidFill>
                  <a:srgbClr val="FF3300"/>
                </a:solidFill>
                <a:effectLst/>
              </a:rPr>
              <a:t>uygun formların</a:t>
            </a:r>
            <a:r>
              <a:rPr lang="tr-TR" sz="2800" b="1" i="1">
                <a:solidFill>
                  <a:srgbClr val="FF3300"/>
                </a:solidFill>
                <a:effectLst/>
              </a:rPr>
              <a:t> hazırlanması:</a:t>
            </a:r>
            <a:r>
              <a:rPr lang="tr-TR" sz="2800" b="1" i="1">
                <a:effectLst/>
              </a:rPr>
              <a:t> Hazırlanacak formlar açık, anlaşılır ve basit olmalıdır.</a:t>
            </a:r>
          </a:p>
          <a:p>
            <a:endParaRPr lang="tr-TR" sz="2800" i="1"/>
          </a:p>
        </p:txBody>
      </p:sp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19137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Kayıt Planları (3)</a:t>
            </a:r>
          </a:p>
        </p:txBody>
      </p:sp>
    </p:spTree>
    <p:extLst>
      <p:ext uri="{BB962C8B-B14F-4D97-AF65-F5344CB8AC3E}">
        <p14:creationId xmlns:p14="http://schemas.microsoft.com/office/powerpoint/2010/main" val="23475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557338"/>
            <a:ext cx="8642350" cy="4967287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1. Mevcutların dökümü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2. Organizasyon için neler gerektiğinin belirlenmesi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3. Gerekenlerin sağlanması (satın alma/kiralama vb.)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4. Satın alınanların demirbaş listesine eklenmesi</a:t>
            </a:r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642350" cy="863600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Ekipman, Üniforma ve Malzeme Planlaması </a:t>
            </a:r>
            <a:br>
              <a:rPr lang="tr-TR" sz="2800" b="1" i="1">
                <a:solidFill>
                  <a:srgbClr val="FFCC00"/>
                </a:solidFill>
                <a:effectLst/>
              </a:rPr>
            </a:br>
            <a:r>
              <a:rPr lang="tr-TR" sz="2800" b="1" i="1">
                <a:solidFill>
                  <a:srgbClr val="FFCC00"/>
                </a:solidFill>
                <a:effectLst/>
              </a:rPr>
              <a:t>(1-2)</a:t>
            </a:r>
          </a:p>
        </p:txBody>
      </p:sp>
    </p:spTree>
    <p:extLst>
      <p:ext uri="{BB962C8B-B14F-4D97-AF65-F5344CB8AC3E}">
        <p14:creationId xmlns:p14="http://schemas.microsoft.com/office/powerpoint/2010/main" val="37798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353425" cy="48958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5. Ekipman, üniforma ve malzemelerin dağıtılması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6. Depolama ve güvenlik planlaması yapılması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7. Ekipmanın denetlenmesi ve bakımının yapılması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8. Malzeme kullanımında hijyenik açıdan prosedürlerin belirlenmesi </a:t>
            </a:r>
          </a:p>
          <a:p>
            <a:endParaRPr lang="tr-TR" i="1"/>
          </a:p>
          <a:p>
            <a:endParaRPr lang="tr-TR"/>
          </a:p>
        </p:txBody>
      </p:sp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642350" cy="815975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Ekipman, Üniforma ve Malzeme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247759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424862" cy="504031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1. Hangi ödüllerin nasıl verileceğinin belirlenmesi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2. Verilecek ödüllerin şeklinin belirlenmesi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3. Ödüllerin satın alınması/ ısmarlanması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4. Ödüllerin yarışma öncesi nerede tutulacağının planlanması</a:t>
            </a:r>
          </a:p>
          <a:p>
            <a:pPr marL="609600" indent="-609600"/>
            <a:endParaRPr lang="tr-TR"/>
          </a:p>
        </p:txBody>
      </p:sp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Ödül Planlaması (1-2)</a:t>
            </a:r>
          </a:p>
        </p:txBody>
      </p:sp>
    </p:spTree>
    <p:extLst>
      <p:ext uri="{BB962C8B-B14F-4D97-AF65-F5344CB8AC3E}">
        <p14:creationId xmlns:p14="http://schemas.microsoft.com/office/powerpoint/2010/main" val="404310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6831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5. Ödüllerin etkinlik sırasında sunulmasının planlanması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6. Ödüllerin sunuş ve veriliş sırasının planlanması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7. Organizasyonda emeği geçenlerin taltif edilmelerinin planlanması </a:t>
            </a:r>
          </a:p>
          <a:p>
            <a:pPr marL="609600" indent="-609600"/>
            <a:endParaRPr lang="tr-TR" i="1"/>
          </a:p>
          <a:p>
            <a:pPr marL="609600" indent="-609600"/>
            <a:endParaRPr lang="tr-TR"/>
          </a:p>
        </p:txBody>
      </p:sp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Ödül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303092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8353425" cy="41798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1. Katılımcılar için </a:t>
            </a:r>
            <a:r>
              <a:rPr lang="tr-TR" b="1" i="1">
                <a:solidFill>
                  <a:srgbClr val="FF3300"/>
                </a:solidFill>
                <a:effectLst/>
              </a:rPr>
              <a:t>su ve benzeri hizmetlerin dışında yiyecek-içecek satışı</a:t>
            </a:r>
            <a:r>
              <a:rPr lang="tr-TR" b="1" i="1">
                <a:effectLst/>
              </a:rPr>
              <a:t> düzenlenebilir. 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2. Yiyeceklerin gıda kodeksine uygunluklarının sağlanması en önemli noktalardan biridir.</a:t>
            </a:r>
            <a:endParaRPr lang="tr-TR" b="1" i="1"/>
          </a:p>
          <a:p>
            <a:endParaRPr lang="tr-TR" i="1"/>
          </a:p>
        </p:txBody>
      </p:sp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1008062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Büfe Hizmetleri Planlaması</a:t>
            </a:r>
          </a:p>
        </p:txBody>
      </p:sp>
    </p:spTree>
    <p:extLst>
      <p:ext uri="{BB962C8B-B14F-4D97-AF65-F5344CB8AC3E}">
        <p14:creationId xmlns:p14="http://schemas.microsoft.com/office/powerpoint/2010/main" val="20685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569325" cy="5040313"/>
          </a:xfrm>
        </p:spPr>
        <p:txBody>
          <a:bodyPr/>
          <a:lstStyle/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1. </a:t>
            </a:r>
            <a:r>
              <a:rPr lang="tr-TR" b="1" i="1">
                <a:solidFill>
                  <a:srgbClr val="FF3300"/>
                </a:solidFill>
                <a:effectLst/>
              </a:rPr>
              <a:t>Katılımcılar </a:t>
            </a:r>
            <a:r>
              <a:rPr lang="tr-TR" b="1" i="1">
                <a:effectLst/>
              </a:rPr>
              <a:t>için </a:t>
            </a:r>
            <a:r>
              <a:rPr lang="tr-TR" b="1" i="1">
                <a:solidFill>
                  <a:srgbClr val="FF3300"/>
                </a:solidFill>
                <a:effectLst/>
              </a:rPr>
              <a:t>içeceklerin</a:t>
            </a:r>
            <a:r>
              <a:rPr lang="tr-TR" b="1" i="1">
                <a:effectLst/>
              </a:rPr>
              <a:t> ayarlanması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2. </a:t>
            </a:r>
            <a:r>
              <a:rPr lang="tr-TR" b="1" i="1">
                <a:solidFill>
                  <a:srgbClr val="FF3300"/>
                </a:solidFill>
                <a:effectLst/>
              </a:rPr>
              <a:t>Katılımcıların yiyeceklerinin </a:t>
            </a:r>
            <a:r>
              <a:rPr lang="tr-TR" b="1" i="1">
                <a:effectLst/>
              </a:rPr>
              <a:t>ayarlanması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3. </a:t>
            </a:r>
            <a:r>
              <a:rPr lang="tr-TR" b="1" i="1">
                <a:solidFill>
                  <a:srgbClr val="FF3300"/>
                </a:solidFill>
                <a:effectLst/>
              </a:rPr>
              <a:t>Personelin yiyecek-içecek </a:t>
            </a:r>
            <a:r>
              <a:rPr lang="tr-TR" b="1" i="1">
                <a:effectLst/>
              </a:rPr>
              <a:t>ihtiyacının ayarlanması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4. </a:t>
            </a:r>
            <a:r>
              <a:rPr lang="tr-TR" b="1" i="1">
                <a:solidFill>
                  <a:srgbClr val="FF3300"/>
                </a:solidFill>
                <a:effectLst/>
              </a:rPr>
              <a:t>Seyirciler </a:t>
            </a:r>
            <a:r>
              <a:rPr lang="tr-TR" b="1" i="1">
                <a:effectLst/>
              </a:rPr>
              <a:t>için </a:t>
            </a:r>
            <a:r>
              <a:rPr lang="tr-TR" b="1" i="1">
                <a:solidFill>
                  <a:srgbClr val="FF3300"/>
                </a:solidFill>
                <a:effectLst/>
              </a:rPr>
              <a:t>yiyecek-içecek </a:t>
            </a:r>
            <a:r>
              <a:rPr lang="tr-TR" b="1" i="1">
                <a:effectLst/>
              </a:rPr>
              <a:t>servisinin ayarlanması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5. </a:t>
            </a:r>
            <a:r>
              <a:rPr lang="tr-TR" b="1" i="1">
                <a:solidFill>
                  <a:srgbClr val="FF3300"/>
                </a:solidFill>
                <a:effectLst/>
              </a:rPr>
              <a:t>VIP odasının</a:t>
            </a:r>
            <a:r>
              <a:rPr lang="tr-TR" b="1" i="1">
                <a:effectLst/>
              </a:rPr>
              <a:t> gereksiniminin belirlenmesi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b="1" i="1">
                <a:effectLst/>
              </a:rPr>
              <a:t>6. </a:t>
            </a:r>
            <a:r>
              <a:rPr lang="tr-TR" b="1" i="1">
                <a:solidFill>
                  <a:srgbClr val="FF3300"/>
                </a:solidFill>
                <a:effectLst/>
              </a:rPr>
              <a:t>Alkol politikasının</a:t>
            </a:r>
            <a:r>
              <a:rPr lang="tr-TR" b="1" i="1">
                <a:effectLst/>
              </a:rPr>
              <a:t> belirlenmesi</a:t>
            </a:r>
            <a:endParaRPr lang="tr-TR" i="1"/>
          </a:p>
          <a:p>
            <a:pPr marL="609600" indent="-609600"/>
            <a:endParaRPr lang="tr-TR" i="1"/>
          </a:p>
        </p:txBody>
      </p:sp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  <a:effectLst/>
              </a:rPr>
              <a:t/>
            </a:r>
            <a:br>
              <a:rPr lang="tr-TR" sz="3200" b="1" i="1">
                <a:solidFill>
                  <a:srgbClr val="FFCC00"/>
                </a:solidFill>
                <a:effectLst/>
              </a:rPr>
            </a:br>
            <a:r>
              <a:rPr lang="tr-TR" sz="3200" b="1" i="1">
                <a:solidFill>
                  <a:srgbClr val="FFCC00"/>
                </a:solidFill>
                <a:effectLst/>
              </a:rPr>
              <a:t>Büfe hizmetlerinin planlanması</a:t>
            </a:r>
            <a:r>
              <a:rPr lang="tr-TR" sz="4000" b="1">
                <a:effectLst/>
              </a:rPr>
              <a:t/>
            </a:r>
            <a:br>
              <a:rPr lang="tr-TR" sz="4000" b="1">
                <a:effectLst/>
              </a:rPr>
            </a:br>
            <a:endParaRPr lang="tr-TR" sz="4000" b="1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7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196975"/>
            <a:ext cx="8497888" cy="5184775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  <a:effectLst/>
              </a:rPr>
              <a:t>2. Bir Feragat Sözleşmesi Kullanıp Kullanılmayacağının Belirlenmesi: </a:t>
            </a:r>
          </a:p>
          <a:p>
            <a:r>
              <a:rPr lang="tr-TR" b="1" i="1">
                <a:effectLst/>
              </a:rPr>
              <a:t>Bazı organizasyonlarda, yarışmaların belli bir risk içerdiğini ve katılımcıların  zarara uğrayabileceğinin bilincinde olduğunu; </a:t>
            </a:r>
          </a:p>
          <a:p>
            <a:r>
              <a:rPr lang="tr-TR" b="1" i="1">
                <a:effectLst/>
              </a:rPr>
              <a:t>Bu riski göze aldığını ve bir talepte bulunmayacağını ifade eden metinler hazırlatılarak imzalatma yöntemi </a:t>
            </a:r>
          </a:p>
          <a:p>
            <a:endParaRPr lang="tr-TR" i="1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713787" cy="720725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Risk ve Acil Durum Planlarının Tasarlanması (2)</a:t>
            </a:r>
          </a:p>
        </p:txBody>
      </p:sp>
    </p:spTree>
    <p:extLst>
      <p:ext uri="{BB962C8B-B14F-4D97-AF65-F5344CB8AC3E}">
        <p14:creationId xmlns:p14="http://schemas.microsoft.com/office/powerpoint/2010/main" val="30163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68413"/>
            <a:ext cx="8569325" cy="5113337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  <a:effectLst/>
              </a:rPr>
              <a:t>3. Acil Müdahale ve Nakil Hakkı Formuna Gereksinim Olup Olmadığının Belirlenmesi: </a:t>
            </a:r>
          </a:p>
          <a:p>
            <a:r>
              <a:rPr lang="tr-TR" b="1" i="1">
                <a:effectLst/>
              </a:rPr>
              <a:t>4. Riski azaltmak için başvurulabilecek </a:t>
            </a:r>
            <a:r>
              <a:rPr lang="tr-TR" b="1" i="1" u="sng">
                <a:solidFill>
                  <a:srgbClr val="FFCC00"/>
                </a:solidFill>
                <a:effectLst/>
              </a:rPr>
              <a:t>sigorta mekanizmasının</a:t>
            </a:r>
            <a:r>
              <a:rPr lang="tr-TR" b="1" i="1">
                <a:effectLst/>
              </a:rPr>
              <a:t> belirlenmesi:</a:t>
            </a:r>
          </a:p>
          <a:p>
            <a:r>
              <a:rPr lang="tr-TR" b="1" i="1">
                <a:solidFill>
                  <a:srgbClr val="FF3300"/>
                </a:solidFill>
                <a:effectLst/>
              </a:rPr>
              <a:t>5.   İtfaiye ve güvenlik güçleriyle ilişkiye geçilmesi:</a:t>
            </a:r>
          </a:p>
          <a:p>
            <a:r>
              <a:rPr lang="tr-TR" b="1" i="1">
                <a:effectLst/>
              </a:rPr>
              <a:t>6. Yiyecek ve içecek satışının kontrol edilmesi:</a:t>
            </a:r>
            <a:endParaRPr lang="tr-TR" i="1"/>
          </a:p>
          <a:p>
            <a:endParaRPr lang="tr-TR" i="1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713788" cy="671513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Risk ve Acil Durum Planlarının Tasarlanması (3)</a:t>
            </a:r>
          </a:p>
        </p:txBody>
      </p:sp>
    </p:spTree>
    <p:extLst>
      <p:ext uri="{BB962C8B-B14F-4D97-AF65-F5344CB8AC3E}">
        <p14:creationId xmlns:p14="http://schemas.microsoft.com/office/powerpoint/2010/main" val="278844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353425" cy="5111750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  <a:effectLst/>
              </a:rPr>
              <a:t>7. Organizasyon İçin Acil Durum Planının Yapılması:</a:t>
            </a:r>
            <a:r>
              <a:rPr lang="tr-TR" b="1" i="1">
                <a:effectLst/>
              </a:rPr>
              <a:t>  Katılımcıların veya başkasının yaralanması halinde yapılacaklar belirlenir. </a:t>
            </a:r>
          </a:p>
          <a:p>
            <a:r>
              <a:rPr lang="tr-TR" b="1" i="1">
                <a:solidFill>
                  <a:srgbClr val="FF3300"/>
                </a:solidFill>
                <a:effectLst/>
              </a:rPr>
              <a:t>8. Çok sayıda seyirci bekleniyorsa, buna ilişkin bir planın hazırlanması:      </a:t>
            </a:r>
          </a:p>
          <a:p>
            <a:endParaRPr lang="tr-TR" i="1">
              <a:solidFill>
                <a:srgbClr val="FF3300"/>
              </a:solidFill>
            </a:endParaRPr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713788" cy="744538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Risk ve Acil Durum Planlarının Tasarlanması (4)</a:t>
            </a:r>
          </a:p>
        </p:txBody>
      </p:sp>
    </p:spTree>
    <p:extLst>
      <p:ext uri="{BB962C8B-B14F-4D97-AF65-F5344CB8AC3E}">
        <p14:creationId xmlns:p14="http://schemas.microsoft.com/office/powerpoint/2010/main" val="398503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496300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9. Her etkinlik için bir kalabalık yönetimi planı oluşturulmalıdır:</a:t>
            </a:r>
            <a:r>
              <a:rPr lang="tr-TR" sz="2400" b="1" i="1">
                <a:effectLst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effectLst/>
              </a:rPr>
              <a:t>Tüm katılımcılar için güvenli ve zevkli bir ortam sağlama felsefesiyle paralellik gösterecek şekilde düzenlenmelidir. 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Bu, </a:t>
            </a:r>
            <a:r>
              <a:rPr lang="tr-TR" sz="2400" b="1" i="1" u="sng">
                <a:solidFill>
                  <a:srgbClr val="FF3300"/>
                </a:solidFill>
                <a:effectLst/>
              </a:rPr>
              <a:t>beş adım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 izlenerek sağlanabilir: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1)</a:t>
            </a:r>
            <a:r>
              <a:rPr lang="tr-TR" sz="2400" b="1" i="1">
                <a:effectLst/>
              </a:rPr>
              <a:t> Yeterli sayıda 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bilgilendirici afiş</a:t>
            </a:r>
            <a:r>
              <a:rPr lang="tr-TR" sz="2400" b="1" i="1">
                <a:effectLst/>
              </a:rPr>
              <a:t> sağlanmalı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2)</a:t>
            </a:r>
            <a:r>
              <a:rPr lang="tr-TR" sz="2400" b="1" i="1">
                <a:effectLst/>
              </a:rPr>
              <a:t> Huzur bozucu, kural dışı davranan ve sarhoş olan seyircilerin 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saf dışı bırakılmalarında</a:t>
            </a:r>
            <a:r>
              <a:rPr lang="tr-TR" sz="2400" b="1" i="1">
                <a:effectLst/>
              </a:rPr>
              <a:t> uygulanacak yollar belirlenmeli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3)</a:t>
            </a:r>
            <a:r>
              <a:rPr lang="tr-TR" sz="2400" b="1" i="1">
                <a:effectLst/>
              </a:rPr>
              <a:t> Eğitimli bir kadronun bulunması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4)</a:t>
            </a:r>
            <a:r>
              <a:rPr lang="tr-TR" sz="2400" b="1" i="1">
                <a:effectLst/>
              </a:rPr>
              <a:t> Seyircilerin üzerinde bulunan 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sopa, kesici ve delici alet, sert cisim, vb.</a:t>
            </a:r>
            <a:r>
              <a:rPr lang="tr-TR" sz="2400" b="1" i="1">
                <a:effectLst/>
              </a:rPr>
              <a:t> materyalin toplanması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  <a:effectLst/>
              </a:rPr>
              <a:t>5)</a:t>
            </a:r>
            <a:r>
              <a:rPr lang="tr-TR" sz="2400" b="1" i="1">
                <a:effectLst/>
              </a:rPr>
              <a:t> Etkin bir </a:t>
            </a:r>
            <a:r>
              <a:rPr lang="tr-TR" sz="2400" b="1" i="1" u="sng">
                <a:solidFill>
                  <a:srgbClr val="FFCC00"/>
                </a:solidFill>
                <a:effectLst/>
              </a:rPr>
              <a:t>iletişim sisteminin</a:t>
            </a:r>
            <a:r>
              <a:rPr lang="tr-TR" sz="2400" b="1" i="1">
                <a:effectLst/>
              </a:rPr>
              <a:t> kurulması</a:t>
            </a:r>
          </a:p>
          <a:p>
            <a:pPr>
              <a:lnSpc>
                <a:spcPct val="90000"/>
              </a:lnSpc>
            </a:pPr>
            <a:endParaRPr lang="tr-TR" sz="2400" i="1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713788" cy="600075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>Risk ve Acil Durum Planlarının Tasarlanması (5)</a:t>
            </a:r>
          </a:p>
        </p:txBody>
      </p:sp>
    </p:spTree>
    <p:extLst>
      <p:ext uri="{BB962C8B-B14F-4D97-AF65-F5344CB8AC3E}">
        <p14:creationId xmlns:p14="http://schemas.microsoft.com/office/powerpoint/2010/main" val="339197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8569325" cy="4968875"/>
          </a:xfrm>
        </p:spPr>
        <p:txBody>
          <a:bodyPr/>
          <a:lstStyle/>
          <a:p>
            <a:r>
              <a:rPr lang="tr-TR" b="1" i="1" u="sng">
                <a:effectLst/>
              </a:rPr>
              <a:t>Yaralanan bir kişiye </a:t>
            </a:r>
            <a:r>
              <a:rPr lang="tr-TR" b="1" i="1" u="sng">
                <a:solidFill>
                  <a:srgbClr val="FFCC00"/>
                </a:solidFill>
                <a:effectLst/>
              </a:rPr>
              <a:t>anında müdahale edilmesi</a:t>
            </a:r>
            <a:r>
              <a:rPr lang="tr-TR" b="1" i="1" u="sng">
                <a:effectLst/>
              </a:rPr>
              <a:t> hayati bir önem taşır. </a:t>
            </a:r>
          </a:p>
          <a:p>
            <a:r>
              <a:rPr lang="tr-TR" b="1" i="1" u="sng">
                <a:solidFill>
                  <a:srgbClr val="FF3300"/>
                </a:solidFill>
                <a:effectLst/>
              </a:rPr>
              <a:t>Bu sebeple</a:t>
            </a:r>
          </a:p>
          <a:p>
            <a:r>
              <a:rPr lang="tr-TR" b="1" i="1">
                <a:effectLst/>
              </a:rPr>
              <a:t>Ekip veya tesis doktoru</a:t>
            </a:r>
          </a:p>
          <a:p>
            <a:r>
              <a:rPr lang="tr-TR" b="1" i="1">
                <a:effectLst/>
              </a:rPr>
              <a:t>Ekip veya tesis hemşiresi</a:t>
            </a:r>
          </a:p>
          <a:p>
            <a:r>
              <a:rPr lang="tr-TR" b="1" i="1">
                <a:effectLst/>
              </a:rPr>
              <a:t>Acil veya ilk yardım personeli </a:t>
            </a:r>
            <a:r>
              <a:rPr lang="tr-TR" b="1" i="1" u="sng">
                <a:solidFill>
                  <a:srgbClr val="FF3300"/>
                </a:solidFill>
                <a:effectLst/>
              </a:rPr>
              <a:t>göz önünde bulundurulmalıdır.</a:t>
            </a:r>
          </a:p>
          <a:p>
            <a:endParaRPr lang="tr-TR" i="1" u="sng">
              <a:solidFill>
                <a:srgbClr val="FF3300"/>
              </a:solidFill>
            </a:endParaRPr>
          </a:p>
        </p:txBody>
      </p:sp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642350" cy="936625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/>
            </a:r>
            <a:br>
              <a:rPr lang="tr-TR" sz="2800" b="1" i="1">
                <a:solidFill>
                  <a:srgbClr val="FFCC00"/>
                </a:solidFill>
                <a:effectLst/>
              </a:rPr>
            </a:br>
            <a:r>
              <a:rPr lang="tr-TR" sz="2800" b="1" i="1">
                <a:solidFill>
                  <a:srgbClr val="FFCC00"/>
                </a:solidFill>
                <a:effectLst/>
              </a:rPr>
              <a:t>Acil Durum Planı Geliştirirken Göz Önünde Bulundurulacak Noktalar:</a:t>
            </a:r>
            <a:br>
              <a:rPr lang="tr-TR" sz="2800" b="1" i="1">
                <a:solidFill>
                  <a:srgbClr val="FFCC00"/>
                </a:solidFill>
                <a:effectLst/>
              </a:rPr>
            </a:br>
            <a:endParaRPr lang="tr-TR" sz="2800" b="1" i="1">
              <a:solidFill>
                <a:srgbClr val="FFCC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246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68413"/>
            <a:ext cx="8642350" cy="5256212"/>
          </a:xfrm>
        </p:spPr>
        <p:txBody>
          <a:bodyPr/>
          <a:lstStyle/>
          <a:p>
            <a:pPr algn="just" eaLnBrk="0" hangingPunc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tr-TR" sz="2000" b="1" i="1" u="sng">
                <a:solidFill>
                  <a:srgbClr val="FF3300"/>
                </a:solidFill>
                <a:effectLst/>
              </a:rPr>
              <a:t>Birinci Adım:</a:t>
            </a:r>
            <a:r>
              <a:rPr lang="tr-TR" sz="2000" b="1" i="1">
                <a:effectLst/>
              </a:rPr>
              <a:t> Belli potansiyel ilişkilerin belirlenmesidir. </a:t>
            </a:r>
          </a:p>
          <a:p>
            <a:pPr>
              <a:lnSpc>
                <a:spcPct val="80000"/>
              </a:lnSpc>
            </a:pPr>
            <a:endParaRPr lang="tr-TR" sz="2000" b="1" i="1" u="sng">
              <a:solidFill>
                <a:srgbClr val="FF3300"/>
              </a:solidFill>
              <a:effectLst/>
            </a:endParaRPr>
          </a:p>
          <a:p>
            <a:pPr>
              <a:lnSpc>
                <a:spcPct val="80000"/>
              </a:lnSpc>
            </a:pPr>
            <a:r>
              <a:rPr lang="tr-TR" sz="2000" b="1" i="1" u="sng">
                <a:solidFill>
                  <a:srgbClr val="FF3300"/>
                </a:solidFill>
                <a:effectLst/>
              </a:rPr>
              <a:t>İkinci Adım  :</a:t>
            </a:r>
            <a:r>
              <a:rPr lang="tr-TR" sz="2000" b="1" i="1">
                <a:effectLst/>
              </a:rPr>
              <a:t> Programlardaki her risk ”risk kaynağı’’ başlığı altında tanımlanır.</a:t>
            </a:r>
          </a:p>
          <a:p>
            <a:pPr>
              <a:lnSpc>
                <a:spcPct val="80000"/>
              </a:lnSpc>
            </a:pPr>
            <a:r>
              <a:rPr lang="tr-TR" sz="2000" b="1" i="1">
                <a:effectLst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tr-TR" sz="2000" b="1" i="1" u="sng">
                <a:solidFill>
                  <a:srgbClr val="FF3300"/>
                </a:solidFill>
                <a:effectLst/>
              </a:rPr>
              <a:t>ÖRN:</a:t>
            </a:r>
            <a:r>
              <a:rPr lang="tr-TR" sz="2000" b="1" i="1">
                <a:effectLst/>
              </a:rPr>
              <a:t>   </a:t>
            </a:r>
            <a:r>
              <a:rPr lang="tr-TR" sz="2000" b="1" i="1">
                <a:solidFill>
                  <a:srgbClr val="FF3300"/>
                </a:solidFill>
                <a:effectLst/>
              </a:rPr>
              <a:t>Organizasyonla ilgili sorunlar</a:t>
            </a:r>
          </a:p>
          <a:p>
            <a:pPr>
              <a:lnSpc>
                <a:spcPct val="80000"/>
              </a:lnSpc>
            </a:pPr>
            <a:r>
              <a:rPr lang="tr-TR" sz="2000" b="1" i="1">
                <a:effectLst/>
              </a:rPr>
              <a:t>a) Organizasyonda kullanılacak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tüm alanlar</a:t>
            </a:r>
            <a:r>
              <a:rPr lang="tr-TR" sz="2000" b="1" i="1">
                <a:effectLst/>
              </a:rPr>
              <a:t> denetlendi mi?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b) Beklenmeyen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hava koşullarına karşı plan</a:t>
            </a:r>
            <a:r>
              <a:rPr lang="tr-TR" sz="2000" b="1" i="1">
                <a:effectLst/>
              </a:rPr>
              <a:t> yapıldı mı?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c) Yarışma alanlarında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güvenlik kontrolü</a:t>
            </a:r>
            <a:r>
              <a:rPr lang="tr-TR" sz="2000" b="1" i="1">
                <a:effectLst/>
              </a:rPr>
              <a:t> yapıldı mı?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d) Bozuk ve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güvenli olmayan ekipman</a:t>
            </a:r>
            <a:r>
              <a:rPr lang="tr-TR" sz="2000" b="1" i="1">
                <a:effectLst/>
              </a:rPr>
              <a:t> denetlendi mi?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e) Uygun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tıbbi personel ve cihazlar</a:t>
            </a:r>
            <a:r>
              <a:rPr lang="tr-TR" sz="2000" b="1" i="1">
                <a:effectLst/>
              </a:rPr>
              <a:t> denetlendi mi? </a:t>
            </a:r>
          </a:p>
          <a:p>
            <a:pPr>
              <a:lnSpc>
                <a:spcPct val="80000"/>
              </a:lnSpc>
            </a:pPr>
            <a:r>
              <a:rPr lang="tr-TR" sz="2000" b="1" i="1">
                <a:effectLst/>
              </a:rPr>
              <a:t>            </a:t>
            </a:r>
            <a:r>
              <a:rPr lang="tr-TR" sz="2000" b="1" i="1">
                <a:solidFill>
                  <a:srgbClr val="FF3300"/>
                </a:solidFill>
                <a:effectLst/>
              </a:rPr>
              <a:t>Dikkat edilecek konular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a) Personele konuyla ilgili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eğitim </a:t>
            </a:r>
            <a:r>
              <a:rPr lang="tr-TR" sz="2000" b="1" i="1">
                <a:effectLst/>
              </a:rPr>
              <a:t>verildi mi?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b) Her alana ilişkin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kontrol listesi</a:t>
            </a:r>
            <a:r>
              <a:rPr lang="tr-TR" sz="2000" b="1" i="1">
                <a:effectLst/>
              </a:rPr>
              <a:t> hazırlandı mı?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c) Tüm katılımcıların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tıbbi öyküsü</a:t>
            </a:r>
            <a:r>
              <a:rPr lang="tr-TR" sz="2000" b="1" i="1">
                <a:effectLst/>
              </a:rPr>
              <a:t> alındı mı?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effectLst/>
              </a:rPr>
              <a:t>    d) Tüm katılımcıların </a:t>
            </a:r>
            <a:r>
              <a:rPr lang="tr-TR" sz="2000" b="1" i="1">
                <a:solidFill>
                  <a:srgbClr val="FFCC00"/>
                </a:solidFill>
                <a:effectLst/>
              </a:rPr>
              <a:t>yarışma öncesi muayenesi</a:t>
            </a:r>
            <a:r>
              <a:rPr lang="tr-TR" sz="2000" b="1" i="1">
                <a:effectLst/>
              </a:rPr>
              <a:t> yapıldı mı? </a:t>
            </a:r>
          </a:p>
          <a:p>
            <a:pPr algn="just" eaLnBrk="0" hangingPunc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•"/>
            </a:pPr>
            <a:endParaRPr lang="tr-TR" sz="2000" b="1" i="1">
              <a:effectLst/>
            </a:endParaRPr>
          </a:p>
          <a:p>
            <a:pPr>
              <a:lnSpc>
                <a:spcPct val="80000"/>
              </a:lnSpc>
            </a:pPr>
            <a:endParaRPr lang="tr-TR" sz="2000" i="1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642350" cy="792163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  <a:effectLst/>
              </a:rPr>
              <a:t/>
            </a:r>
            <a:br>
              <a:rPr lang="tr-TR" sz="2800" b="1" i="1">
                <a:solidFill>
                  <a:srgbClr val="FFCC00"/>
                </a:solidFill>
                <a:effectLst/>
              </a:rPr>
            </a:br>
            <a:r>
              <a:rPr lang="tr-TR" sz="2400" b="1" i="1">
                <a:solidFill>
                  <a:srgbClr val="FFCC00"/>
                </a:solidFill>
                <a:effectLst/>
              </a:rPr>
              <a:t>Risk Yönetimi Planının Tasarlanması İle İlgili Kontrol Listesi</a:t>
            </a:r>
            <a:br>
              <a:rPr lang="tr-TR" sz="2400" b="1" i="1">
                <a:solidFill>
                  <a:srgbClr val="FFCC00"/>
                </a:solidFill>
                <a:effectLst/>
              </a:rPr>
            </a:br>
            <a:endParaRPr lang="tr-TR" sz="2400" b="1" i="1">
              <a:solidFill>
                <a:srgbClr val="FFCC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1864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424863" cy="5184775"/>
          </a:xfrm>
        </p:spPr>
        <p:txBody>
          <a:bodyPr/>
          <a:lstStyle/>
          <a:p>
            <a:r>
              <a:rPr lang="tr-TR" b="1" i="1">
                <a:effectLst/>
              </a:rPr>
              <a:t>Organizasyonun yapısına göre, </a:t>
            </a:r>
            <a:r>
              <a:rPr lang="tr-TR" b="1" i="1" u="sng">
                <a:solidFill>
                  <a:srgbClr val="FF3300"/>
                </a:solidFill>
                <a:effectLst/>
              </a:rPr>
              <a:t>uygun sporcuların veya takımların</a:t>
            </a:r>
            <a:r>
              <a:rPr lang="tr-TR" b="1" i="1">
                <a:effectLst/>
              </a:rPr>
              <a:t> katılımını sağlamak için bir </a:t>
            </a:r>
            <a:r>
              <a:rPr lang="tr-TR" b="1" i="1" u="sng">
                <a:solidFill>
                  <a:srgbClr val="FF3300"/>
                </a:solidFill>
                <a:effectLst/>
              </a:rPr>
              <a:t>kayıt süresinin belirlenmesi</a:t>
            </a:r>
            <a:r>
              <a:rPr lang="tr-TR" b="1" i="1">
                <a:effectLst/>
              </a:rPr>
              <a:t> gerekir.</a:t>
            </a:r>
          </a:p>
          <a:p>
            <a:r>
              <a:rPr lang="tr-TR" b="1" i="1">
                <a:solidFill>
                  <a:srgbClr val="FF3300"/>
                </a:solidFill>
                <a:effectLst/>
              </a:rPr>
              <a:t>A. Organizasyon için uygun kriterlerin belirlenmesi:</a:t>
            </a:r>
            <a:r>
              <a:rPr lang="tr-TR" b="1" i="1">
                <a:effectLst/>
              </a:rPr>
              <a:t> </a:t>
            </a:r>
          </a:p>
          <a:p>
            <a:r>
              <a:rPr lang="tr-TR" b="1" i="1">
                <a:effectLst/>
              </a:rPr>
              <a:t>Organizasyon ya herkese açıktır ya da belli kriterleri taşıyanlar katılabilir.</a:t>
            </a:r>
            <a:endParaRPr lang="tr-TR" b="1" i="1"/>
          </a:p>
          <a:p>
            <a:endParaRPr lang="tr-TR" i="1"/>
          </a:p>
        </p:txBody>
      </p:sp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Kayıt Planları (1-3)</a:t>
            </a:r>
          </a:p>
        </p:txBody>
      </p:sp>
    </p:spTree>
    <p:extLst>
      <p:ext uri="{BB962C8B-B14F-4D97-AF65-F5344CB8AC3E}">
        <p14:creationId xmlns:p14="http://schemas.microsoft.com/office/powerpoint/2010/main" val="325095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496300" cy="4968875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  <a:effectLst/>
              </a:rPr>
              <a:t>B. Kayıt sırasında hangi bilgilere gereksinim olduğu belirlenir:</a:t>
            </a:r>
          </a:p>
          <a:p>
            <a:pPr lvl="1"/>
            <a:r>
              <a:rPr lang="tr-TR" b="1" i="1">
                <a:effectLst/>
              </a:rPr>
              <a:t>Katılımcıların adı soyadı, adresi, cinsiyeti, doğum tarihi, boyu, kilosu</a:t>
            </a:r>
          </a:p>
          <a:p>
            <a:pPr lvl="1"/>
            <a:r>
              <a:rPr lang="tr-TR" b="1" i="1">
                <a:solidFill>
                  <a:srgbClr val="FFCC00"/>
                </a:solidFill>
                <a:effectLst/>
              </a:rPr>
              <a:t>Katılım kriterlerine uygunluk</a:t>
            </a:r>
          </a:p>
          <a:p>
            <a:pPr lvl="1"/>
            <a:r>
              <a:rPr lang="tr-TR" b="1" i="1">
                <a:effectLst/>
              </a:rPr>
              <a:t>Sporcu kimliği</a:t>
            </a:r>
          </a:p>
          <a:p>
            <a:pPr lvl="1"/>
            <a:r>
              <a:rPr lang="tr-TR" b="1" i="1">
                <a:effectLst/>
              </a:rPr>
              <a:t>Katılım ücreti</a:t>
            </a:r>
          </a:p>
          <a:p>
            <a:pPr lvl="1"/>
            <a:r>
              <a:rPr lang="tr-TR" b="1" i="1">
                <a:effectLst/>
              </a:rPr>
              <a:t>Feragat bildirimi</a:t>
            </a:r>
          </a:p>
          <a:p>
            <a:pPr lvl="1"/>
            <a:r>
              <a:rPr lang="tr-TR" b="1" i="1">
                <a:effectLst/>
              </a:rPr>
              <a:t>Tıbbi öykü</a:t>
            </a:r>
            <a:endParaRPr lang="tr-TR" b="1" i="1"/>
          </a:p>
          <a:p>
            <a:endParaRPr lang="tr-TR" i="1"/>
          </a:p>
        </p:txBody>
      </p:sp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Kayıt Planları (2)</a:t>
            </a:r>
          </a:p>
        </p:txBody>
      </p:sp>
    </p:spTree>
    <p:extLst>
      <p:ext uri="{BB962C8B-B14F-4D97-AF65-F5344CB8AC3E}">
        <p14:creationId xmlns:p14="http://schemas.microsoft.com/office/powerpoint/2010/main" val="22440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Ekran Gösterisi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Doğal</vt:lpstr>
      <vt:lpstr>Risk ve Acil Durum Planlarının Tasarlanması  (1-5)</vt:lpstr>
      <vt:lpstr>Risk ve Acil Durum Planlarının Tasarlanması (2)</vt:lpstr>
      <vt:lpstr>Risk ve Acil Durum Planlarının Tasarlanması (3)</vt:lpstr>
      <vt:lpstr>Risk ve Acil Durum Planlarının Tasarlanması (4)</vt:lpstr>
      <vt:lpstr>Risk ve Acil Durum Planlarının Tasarlanması (5)</vt:lpstr>
      <vt:lpstr> Acil Durum Planı Geliştirirken Göz Önünde Bulundurulacak Noktalar: </vt:lpstr>
      <vt:lpstr> Risk Yönetimi Planının Tasarlanması İle İlgili Kontrol Listesi </vt:lpstr>
      <vt:lpstr>Kayıt Planları (1-3)</vt:lpstr>
      <vt:lpstr>Kayıt Planları (2)</vt:lpstr>
      <vt:lpstr>Kayıt Planları (3)</vt:lpstr>
      <vt:lpstr>Ekipman, Üniforma ve Malzeme Planlaması  (1-2)</vt:lpstr>
      <vt:lpstr>Ekipman, Üniforma ve Malzeme Planlaması (2)</vt:lpstr>
      <vt:lpstr>Ödül Planlaması (1-2)</vt:lpstr>
      <vt:lpstr>Ödül Planlaması (2)</vt:lpstr>
      <vt:lpstr>Büfe Hizmetleri Planlaması</vt:lpstr>
      <vt:lpstr> Büfe hizmetlerinin planlanması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ve Acil Durum Planlarının Tasarlanması  (1-5)</dc:title>
  <dc:creator>Velittin Balcı</dc:creator>
  <cp:lastModifiedBy>win</cp:lastModifiedBy>
  <cp:revision>1</cp:revision>
  <dcterms:created xsi:type="dcterms:W3CDTF">2020-05-10T12:30:05Z</dcterms:created>
  <dcterms:modified xsi:type="dcterms:W3CDTF">2020-05-10T12:31:26Z</dcterms:modified>
</cp:coreProperties>
</file>