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sldIdLst>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29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04BA24B-5D86-4090-8DA1-48EF16EED238}" type="datetimeFigureOut">
              <a:rPr lang="tr-TR" smtClean="0"/>
              <a:t>28.10.2017</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8D4BBFE7-8D3B-4258-9FF7-57F4574CE483}"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5167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4BA24B-5D86-4090-8DA1-48EF16EED238}" type="datetimeFigureOut">
              <a:rPr lang="tr-TR" smtClean="0"/>
              <a:t>28.10.2017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D4BBFE7-8D3B-4258-9FF7-57F4574CE483}" type="slidenum">
              <a:rPr lang="tr-TR" smtClean="0"/>
              <a:t>‹#›</a:t>
            </a:fld>
            <a:endParaRPr lang="tr-TR"/>
          </a:p>
        </p:txBody>
      </p:sp>
    </p:spTree>
    <p:extLst>
      <p:ext uri="{BB962C8B-B14F-4D97-AF65-F5344CB8AC3E}">
        <p14:creationId xmlns:p14="http://schemas.microsoft.com/office/powerpoint/2010/main" val="285672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4BA24B-5D86-4090-8DA1-48EF16EED238}" type="datetimeFigureOut">
              <a:rPr lang="tr-TR" smtClean="0"/>
              <a:t>28.10.2017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D4BBFE7-8D3B-4258-9FF7-57F4574CE483}"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3515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4BA24B-5D86-4090-8DA1-48EF16EED238}" type="datetimeFigureOut">
              <a:rPr lang="tr-TR" smtClean="0"/>
              <a:t>28.10.2017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D4BBFE7-8D3B-4258-9FF7-57F4574CE483}"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2257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4BA24B-5D86-4090-8DA1-48EF16EED238}" type="datetimeFigureOut">
              <a:rPr lang="tr-TR" smtClean="0"/>
              <a:t>28.10.2017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D4BBFE7-8D3B-4258-9FF7-57F4574CE483}" type="slidenum">
              <a:rPr lang="tr-TR" smtClean="0"/>
              <a:t>‹#›</a:t>
            </a:fld>
            <a:endParaRPr lang="tr-TR"/>
          </a:p>
        </p:txBody>
      </p:sp>
    </p:spTree>
    <p:extLst>
      <p:ext uri="{BB962C8B-B14F-4D97-AF65-F5344CB8AC3E}">
        <p14:creationId xmlns:p14="http://schemas.microsoft.com/office/powerpoint/2010/main" val="1092008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4BA24B-5D86-4090-8DA1-48EF16EED238}" type="datetimeFigureOut">
              <a:rPr lang="tr-TR" smtClean="0"/>
              <a:t>28.10.2017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D4BBFE7-8D3B-4258-9FF7-57F4574CE483}"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761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4BA24B-5D86-4090-8DA1-48EF16EED238}" type="datetimeFigureOut">
              <a:rPr lang="tr-TR" smtClean="0"/>
              <a:t>28.10.2017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D4BBFE7-8D3B-4258-9FF7-57F4574CE483}"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8025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4BA24B-5D86-4090-8DA1-48EF16EED238}" type="datetimeFigureOut">
              <a:rPr lang="tr-TR" smtClean="0"/>
              <a:t>28.10.2017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D4BBFE7-8D3B-4258-9FF7-57F4574CE483}"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5875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4BA24B-5D86-4090-8DA1-48EF16EED238}" type="datetimeFigureOut">
              <a:rPr lang="tr-TR" smtClean="0"/>
              <a:t>28.10.2017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D4BBFE7-8D3B-4258-9FF7-57F4574CE483}"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7313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FBECC21-ED7A-4CC9-A5CA-6682DE726F78}" type="datetimeFigureOut">
              <a:rPr lang="en-US" smtClean="0">
                <a:solidFill>
                  <a:prstClr val="black"/>
                </a:solidFill>
              </a:rPr>
              <a:pPr/>
              <a:t>10/28/2017</a:t>
            </a:fld>
            <a:endParaRPr lang="en-US">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95B4D8D8-0D41-4333-98A6-AC365268BDDC}"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9520238"/>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FBECC21-ED7A-4CC9-A5CA-6682DE726F78}" type="datetimeFigureOut">
              <a:rPr lang="en-US" smtClean="0">
                <a:solidFill>
                  <a:prstClr val="black"/>
                </a:solidFill>
              </a:rPr>
              <a:pPr/>
              <a:t>10/28/2017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5B4D8D8-0D41-4333-98A6-AC365268BDD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8226421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4BA24B-5D86-4090-8DA1-48EF16EED238}" type="datetimeFigureOut">
              <a:rPr lang="tr-TR" smtClean="0"/>
              <a:t>28.10.2017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D4BBFE7-8D3B-4258-9FF7-57F4574CE483}" type="slidenum">
              <a:rPr lang="tr-TR" smtClean="0"/>
              <a:t>‹#›</a:t>
            </a:fld>
            <a:endParaRPr lang="tr-TR"/>
          </a:p>
        </p:txBody>
      </p:sp>
    </p:spTree>
    <p:extLst>
      <p:ext uri="{BB962C8B-B14F-4D97-AF65-F5344CB8AC3E}">
        <p14:creationId xmlns:p14="http://schemas.microsoft.com/office/powerpoint/2010/main" val="1894889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FBECC21-ED7A-4CC9-A5CA-6682DE726F78}" type="datetimeFigureOut">
              <a:rPr lang="en-US" smtClean="0">
                <a:solidFill>
                  <a:prstClr val="black"/>
                </a:solidFill>
              </a:rPr>
              <a:pPr/>
              <a:t>10/28/2017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5B4D8D8-0D41-4333-98A6-AC365268BDDC}"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1463229"/>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FBECC21-ED7A-4CC9-A5CA-6682DE726F78}" type="datetimeFigureOut">
              <a:rPr lang="en-US" smtClean="0">
                <a:solidFill>
                  <a:prstClr val="black"/>
                </a:solidFill>
              </a:rPr>
              <a:pPr/>
              <a:t>10/28/2017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95B4D8D8-0D41-4333-98A6-AC365268BDD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20261191"/>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FBECC21-ED7A-4CC9-A5CA-6682DE726F78}" type="datetimeFigureOut">
              <a:rPr lang="en-US" smtClean="0">
                <a:solidFill>
                  <a:prstClr val="black"/>
                </a:solidFill>
              </a:rPr>
              <a:pPr/>
              <a:t>10/28/2017</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95B4D8D8-0D41-4333-98A6-AC365268BDDC}" type="slidenum">
              <a:rPr lang="en-US" smtClean="0">
                <a:solidFill>
                  <a:prstClr val="black"/>
                </a:solidFill>
              </a:rPr>
              <a:pPr/>
              <a:t>‹#›</a:t>
            </a:fld>
            <a:endParaRPr lang="en-US">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356848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FBECC21-ED7A-4CC9-A5CA-6682DE726F78}" type="datetimeFigureOut">
              <a:rPr lang="en-US" smtClean="0">
                <a:solidFill>
                  <a:prstClr val="black"/>
                </a:solidFill>
              </a:rPr>
              <a:pPr/>
              <a:t>10/28/2017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95B4D8D8-0D41-4333-98A6-AC365268BDDC}"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3471433"/>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BECC21-ED7A-4CC9-A5CA-6682DE726F78}" type="datetimeFigureOut">
              <a:rPr lang="en-US" smtClean="0">
                <a:solidFill>
                  <a:prstClr val="black"/>
                </a:solidFill>
              </a:rPr>
              <a:pPr/>
              <a:t>10/28/2017</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95B4D8D8-0D41-4333-98A6-AC365268BDD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2332550"/>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FBECC21-ED7A-4CC9-A5CA-6682DE726F78}" type="datetimeFigureOut">
              <a:rPr lang="en-US" smtClean="0">
                <a:solidFill>
                  <a:prstClr val="black"/>
                </a:solidFill>
              </a:rPr>
              <a:pPr/>
              <a:t>10/28/2017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95B4D8D8-0D41-4333-98A6-AC365268BDDC}"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6026733"/>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FBECC21-ED7A-4CC9-A5CA-6682DE726F78}" type="datetimeFigureOut">
              <a:rPr lang="en-US" smtClean="0">
                <a:solidFill>
                  <a:prstClr val="black"/>
                </a:solidFill>
              </a:rPr>
              <a:pPr/>
              <a:t>10/28/2017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95B4D8D8-0D41-4333-98A6-AC365268BDD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92527399"/>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FBECC21-ED7A-4CC9-A5CA-6682DE726F78}" type="datetimeFigureOut">
              <a:rPr lang="en-US" smtClean="0">
                <a:solidFill>
                  <a:prstClr val="black"/>
                </a:solidFill>
              </a:rPr>
              <a:pPr/>
              <a:t>10/28/2017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95B4D8D8-0D41-4333-98A6-AC365268BDD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736271"/>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FBECC21-ED7A-4CC9-A5CA-6682DE726F78}" type="datetimeFigureOut">
              <a:rPr lang="en-US" smtClean="0">
                <a:solidFill>
                  <a:prstClr val="black"/>
                </a:solidFill>
              </a:rPr>
              <a:pPr/>
              <a:t>10/28/2017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5B4D8D8-0D41-4333-98A6-AC365268BDDC}"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0182161"/>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FBECC21-ED7A-4CC9-A5CA-6682DE726F78}" type="datetimeFigureOut">
              <a:rPr lang="en-US" smtClean="0">
                <a:solidFill>
                  <a:prstClr val="black"/>
                </a:solidFill>
              </a:rPr>
              <a:pPr/>
              <a:t>10/28/2017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5B4D8D8-0D41-4333-98A6-AC365268BDDC}" type="slidenum">
              <a:rPr lang="en-US" smtClean="0">
                <a:solidFill>
                  <a:prstClr val="black"/>
                </a:solidFill>
              </a:rPr>
              <a:pPr/>
              <a:t>‹#›</a:t>
            </a:fld>
            <a:endParaRPr lang="en-US">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342723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4BA24B-5D86-4090-8DA1-48EF16EED238}" type="datetimeFigureOut">
              <a:rPr lang="tr-TR" smtClean="0"/>
              <a:t>28.10.2017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D4BBFE7-8D3B-4258-9FF7-57F4574CE483}"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8969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FBECC21-ED7A-4CC9-A5CA-6682DE726F78}" type="datetimeFigureOut">
              <a:rPr lang="en-US" smtClean="0">
                <a:solidFill>
                  <a:prstClr val="black"/>
                </a:solidFill>
              </a:rPr>
              <a:pPr/>
              <a:t>10/28/2017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5B4D8D8-0D41-4333-98A6-AC365268BDD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16338246"/>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FBECC21-ED7A-4CC9-A5CA-6682DE726F78}" type="datetimeFigureOut">
              <a:rPr lang="en-US" smtClean="0">
                <a:solidFill>
                  <a:prstClr val="black"/>
                </a:solidFill>
              </a:rPr>
              <a:pPr/>
              <a:t>10/28/2017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5B4D8D8-0D41-4333-98A6-AC365268BDDC}" type="slidenum">
              <a:rPr lang="en-US" smtClean="0">
                <a:solidFill>
                  <a:prstClr val="black"/>
                </a:solidFill>
              </a:rPr>
              <a:pPr/>
              <a:t>‹#›</a:t>
            </a:fld>
            <a:endParaRPr lang="en-US">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2069927"/>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FBECC21-ED7A-4CC9-A5CA-6682DE726F78}" type="datetimeFigureOut">
              <a:rPr lang="en-US" smtClean="0">
                <a:solidFill>
                  <a:prstClr val="black"/>
                </a:solidFill>
              </a:rPr>
              <a:pPr/>
              <a:t>10/28/2017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5B4D8D8-0D41-4333-98A6-AC365268BDDC}"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100735"/>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FBECC21-ED7A-4CC9-A5CA-6682DE726F78}" type="datetimeFigureOut">
              <a:rPr lang="en-US" smtClean="0">
                <a:solidFill>
                  <a:prstClr val="black"/>
                </a:solidFill>
              </a:rPr>
              <a:pPr/>
              <a:t>10/28/2017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5B4D8D8-0D41-4333-98A6-AC365268BDDC}"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9336810"/>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FBECC21-ED7A-4CC9-A5CA-6682DE726F78}" type="datetimeFigureOut">
              <a:rPr lang="en-US" smtClean="0">
                <a:solidFill>
                  <a:prstClr val="black"/>
                </a:solidFill>
              </a:rPr>
              <a:pPr/>
              <a:t>10/28/2017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5B4D8D8-0D41-4333-98A6-AC365268BDDC}"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149781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4BA24B-5D86-4090-8DA1-48EF16EED238}" type="datetimeFigureOut">
              <a:rPr lang="tr-TR" smtClean="0"/>
              <a:t>28.10.2017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D4BBFE7-8D3B-4258-9FF7-57F4574CE483}" type="slidenum">
              <a:rPr lang="tr-TR" smtClean="0"/>
              <a:t>‹#›</a:t>
            </a:fld>
            <a:endParaRPr lang="tr-TR"/>
          </a:p>
        </p:txBody>
      </p:sp>
    </p:spTree>
    <p:extLst>
      <p:ext uri="{BB962C8B-B14F-4D97-AF65-F5344CB8AC3E}">
        <p14:creationId xmlns:p14="http://schemas.microsoft.com/office/powerpoint/2010/main" val="1212144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4BA24B-5D86-4090-8DA1-48EF16EED238}" type="datetimeFigureOut">
              <a:rPr lang="tr-TR" smtClean="0"/>
              <a:t>28.10.2017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D4BBFE7-8D3B-4258-9FF7-57F4574CE483}"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717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4BA24B-5D86-4090-8DA1-48EF16EED238}" type="datetimeFigureOut">
              <a:rPr lang="tr-TR" smtClean="0"/>
              <a:t>28.10.2017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D4BBFE7-8D3B-4258-9FF7-57F4574CE483}"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6615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A24B-5D86-4090-8DA1-48EF16EED238}" type="datetimeFigureOut">
              <a:rPr lang="tr-TR" smtClean="0"/>
              <a:t>28.10.2017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D4BBFE7-8D3B-4258-9FF7-57F4574CE483}" type="slidenum">
              <a:rPr lang="tr-TR" smtClean="0"/>
              <a:t>‹#›</a:t>
            </a:fld>
            <a:endParaRPr lang="tr-TR"/>
          </a:p>
        </p:txBody>
      </p:sp>
    </p:spTree>
    <p:extLst>
      <p:ext uri="{BB962C8B-B14F-4D97-AF65-F5344CB8AC3E}">
        <p14:creationId xmlns:p14="http://schemas.microsoft.com/office/powerpoint/2010/main" val="1009074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4BA24B-5D86-4090-8DA1-48EF16EED238}" type="datetimeFigureOut">
              <a:rPr lang="tr-TR" smtClean="0"/>
              <a:t>28.10.2017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D4BBFE7-8D3B-4258-9FF7-57F4574CE483}"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3099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4BA24B-5D86-4090-8DA1-48EF16EED238}" type="datetimeFigureOut">
              <a:rPr lang="tr-TR" smtClean="0"/>
              <a:t>28.10.2017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D4BBFE7-8D3B-4258-9FF7-57F4574CE483}" type="slidenum">
              <a:rPr lang="tr-TR" smtClean="0"/>
              <a:t>‹#›</a:t>
            </a:fld>
            <a:endParaRPr lang="tr-TR"/>
          </a:p>
        </p:txBody>
      </p:sp>
    </p:spTree>
    <p:extLst>
      <p:ext uri="{BB962C8B-B14F-4D97-AF65-F5344CB8AC3E}">
        <p14:creationId xmlns:p14="http://schemas.microsoft.com/office/powerpoint/2010/main" val="2986215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4BA24B-5D86-4090-8DA1-48EF16EED238}" type="datetimeFigureOut">
              <a:rPr lang="tr-TR" smtClean="0"/>
              <a:t>28.10.2017</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D4BBFE7-8D3B-4258-9FF7-57F4574CE483}" type="slidenum">
              <a:rPr lang="tr-TR" smtClean="0"/>
              <a:t>‹#›</a:t>
            </a:fld>
            <a:endParaRPr lang="tr-TR"/>
          </a:p>
        </p:txBody>
      </p:sp>
    </p:spTree>
    <p:extLst>
      <p:ext uri="{BB962C8B-B14F-4D97-AF65-F5344CB8AC3E}">
        <p14:creationId xmlns:p14="http://schemas.microsoft.com/office/powerpoint/2010/main" val="4274329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BECC21-ED7A-4CC9-A5CA-6682DE726F78}" type="datetimeFigureOut">
              <a:rPr lang="en-US" smtClean="0">
                <a:solidFill>
                  <a:prstClr val="black"/>
                </a:solidFill>
              </a:rPr>
              <a:pPr/>
              <a:t>10/28/2017</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B4D8D8-0D41-4333-98A6-AC365268BDD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3292158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spd="slow">
    <p:push dir="u"/>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unicefturk.org/public/uploads/files/UNICEF_CocukHaklarinaDairSozlesme.pdf"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cocukhizmetleri.aile.gov.tr/hakkimizda/tarihce"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hyperlink" Target="http://www.unicefturk.org/public/uploads/files/UNICEF_CocukHaklarinaDairSozlesme.pdf"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sz="3600" dirty="0" smtClean="0">
                <a:solidFill>
                  <a:prstClr val="black">
                    <a:lumMod val="85000"/>
                    <a:lumOff val="15000"/>
                  </a:prstClr>
                </a:solidFill>
              </a:rPr>
              <a:t>Religious Education in </a:t>
            </a:r>
            <a:r>
              <a:rPr lang="en-US" sz="3600" dirty="0" smtClean="0">
                <a:solidFill>
                  <a:prstClr val="black">
                    <a:lumMod val="85000"/>
                    <a:lumOff val="15000"/>
                  </a:prstClr>
                </a:solidFill>
              </a:rPr>
              <a:t>Social </a:t>
            </a:r>
            <a:r>
              <a:rPr lang="en-US" sz="3600" dirty="0">
                <a:solidFill>
                  <a:prstClr val="black">
                    <a:lumMod val="85000"/>
                    <a:lumOff val="15000"/>
                  </a:prstClr>
                </a:solidFill>
              </a:rPr>
              <a:t>Service and Child Protection Agency </a:t>
            </a:r>
            <a:endParaRPr lang="tr-TR" dirty="0"/>
          </a:p>
        </p:txBody>
      </p:sp>
      <p:sp>
        <p:nvSpPr>
          <p:cNvPr id="3" name="Subtitle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1680408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Cited Resources</a:t>
            </a:r>
            <a:endParaRPr lang="tr-TR" dirty="0"/>
          </a:p>
        </p:txBody>
      </p:sp>
      <p:sp>
        <p:nvSpPr>
          <p:cNvPr id="3" name="Content Placeholder 2"/>
          <p:cNvSpPr>
            <a:spLocks noGrp="1"/>
          </p:cNvSpPr>
          <p:nvPr>
            <p:ph idx="1"/>
          </p:nvPr>
        </p:nvSpPr>
        <p:spPr/>
        <p:txBody>
          <a:bodyPr>
            <a:normAutofit lnSpcReduction="10000"/>
          </a:bodyPr>
          <a:lstStyle/>
          <a:p>
            <a:r>
              <a:rPr lang="tr-TR" dirty="0" smtClean="0"/>
              <a:t>Ozdemir, S</a:t>
            </a:r>
            <a:r>
              <a:rPr lang="tr-TR" dirty="0"/>
              <a:t>. </a:t>
            </a:r>
            <a:r>
              <a:rPr lang="tr-TR" dirty="0" smtClean="0"/>
              <a:t>(2012). Dini Sosyal Hizmet Alanlari. Din </a:t>
            </a:r>
            <a:r>
              <a:rPr lang="tr-TR" dirty="0"/>
              <a:t>Egitimi El Kitabı. Ed. By Recai Dogan &amp;Remziye Ege. Grafiker: </a:t>
            </a:r>
            <a:r>
              <a:rPr lang="tr-TR" dirty="0" smtClean="0"/>
              <a:t>Ankara</a:t>
            </a:r>
          </a:p>
          <a:p>
            <a:r>
              <a:rPr lang="tr-TR" dirty="0"/>
              <a:t>Ozdemir, S. </a:t>
            </a:r>
            <a:r>
              <a:rPr lang="tr-TR" dirty="0" smtClean="0"/>
              <a:t>(2012). Dînî </a:t>
            </a:r>
            <a:r>
              <a:rPr lang="tr-TR" dirty="0"/>
              <a:t>Sosyal Hizmetlerin </a:t>
            </a:r>
            <a:r>
              <a:rPr lang="tr-TR" dirty="0" smtClean="0"/>
              <a:t>Temelleri.</a:t>
            </a:r>
            <a:r>
              <a:rPr lang="en-US" dirty="0"/>
              <a:t> SDU Faculty of Arts and Sciences </a:t>
            </a:r>
            <a:r>
              <a:rPr lang="en-US" dirty="0" smtClean="0"/>
              <a:t>Journal </a:t>
            </a:r>
            <a:r>
              <a:rPr lang="en-US" dirty="0"/>
              <a:t>of Social </a:t>
            </a:r>
            <a:r>
              <a:rPr lang="en-US" dirty="0" smtClean="0"/>
              <a:t>Sciences, </a:t>
            </a:r>
            <a:r>
              <a:rPr lang="tr-TR" dirty="0" smtClean="0"/>
              <a:t>N</a:t>
            </a:r>
            <a:r>
              <a:rPr lang="en-US" dirty="0" smtClean="0"/>
              <a:t>:25</a:t>
            </a:r>
            <a:r>
              <a:rPr lang="en-US" dirty="0"/>
              <a:t>, </a:t>
            </a:r>
            <a:r>
              <a:rPr lang="tr-TR" dirty="0" smtClean="0"/>
              <a:t>pp</a:t>
            </a:r>
            <a:r>
              <a:rPr lang="en-US" dirty="0" smtClean="0"/>
              <a:t>.125-138.</a:t>
            </a:r>
            <a:endParaRPr lang="tr-TR" dirty="0" smtClean="0"/>
          </a:p>
          <a:p>
            <a:r>
              <a:rPr lang="tr-TR" dirty="0" smtClean="0"/>
              <a:t>Cocuk haklari Sozlesmesi. UNICEF.</a:t>
            </a:r>
            <a:r>
              <a:rPr lang="en-US" dirty="0"/>
              <a:t> </a:t>
            </a:r>
            <a:r>
              <a:rPr lang="en-US" dirty="0">
                <a:hlinkClick r:id="rId2"/>
              </a:rPr>
              <a:t>http://</a:t>
            </a:r>
            <a:r>
              <a:rPr lang="en-US" dirty="0" smtClean="0">
                <a:hlinkClick r:id="rId2"/>
              </a:rPr>
              <a:t>www.unicefturk.org/public/uploads/files/UNICEF_CocukHaklarinaDairSozlesme.pdf</a:t>
            </a:r>
            <a:r>
              <a:rPr lang="tr-TR" dirty="0" smtClean="0"/>
              <a:t> </a:t>
            </a:r>
          </a:p>
          <a:p>
            <a:r>
              <a:rPr lang="tr-TR" dirty="0"/>
              <a:t>http://cocukhizmetleri.aile.gov.tr/hakkimizda/tarihce</a:t>
            </a:r>
          </a:p>
          <a:p>
            <a:endParaRPr lang="tr-TR" dirty="0"/>
          </a:p>
          <a:p>
            <a:endParaRPr lang="tr-TR" dirty="0"/>
          </a:p>
        </p:txBody>
      </p:sp>
    </p:spTree>
    <p:extLst>
      <p:ext uri="{BB962C8B-B14F-4D97-AF65-F5344CB8AC3E}">
        <p14:creationId xmlns:p14="http://schemas.microsoft.com/office/powerpoint/2010/main" val="176221995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Key Questions</a:t>
            </a:r>
            <a:endParaRPr lang="tr-TR" dirty="0"/>
          </a:p>
        </p:txBody>
      </p:sp>
      <p:sp>
        <p:nvSpPr>
          <p:cNvPr id="3" name="Content Placeholder 2"/>
          <p:cNvSpPr>
            <a:spLocks noGrp="1"/>
          </p:cNvSpPr>
          <p:nvPr>
            <p:ph idx="1"/>
          </p:nvPr>
        </p:nvSpPr>
        <p:spPr/>
        <p:txBody>
          <a:bodyPr/>
          <a:lstStyle/>
          <a:p>
            <a:pPr lvl="0">
              <a:buClr>
                <a:srgbClr val="83992A"/>
              </a:buClr>
            </a:pPr>
            <a:r>
              <a:rPr lang="en-US" dirty="0" smtClean="0">
                <a:solidFill>
                  <a:prstClr val="black">
                    <a:lumMod val="85000"/>
                    <a:lumOff val="15000"/>
                  </a:prstClr>
                </a:solidFill>
              </a:rPr>
              <a:t>What are the aims of RE in Social Service and Child protection Agency?</a:t>
            </a:r>
          </a:p>
          <a:p>
            <a:pPr lvl="0">
              <a:buClr>
                <a:srgbClr val="83992A"/>
              </a:buClr>
            </a:pPr>
            <a:r>
              <a:rPr lang="en-US" dirty="0" smtClean="0">
                <a:solidFill>
                  <a:prstClr val="black">
                    <a:lumMod val="85000"/>
                    <a:lumOff val="15000"/>
                  </a:prstClr>
                </a:solidFill>
              </a:rPr>
              <a:t>Analyzing of the program of these institutions.</a:t>
            </a:r>
          </a:p>
          <a:p>
            <a:pPr lvl="0">
              <a:buClr>
                <a:srgbClr val="83992A"/>
              </a:buClr>
            </a:pPr>
            <a:r>
              <a:rPr lang="en-US" dirty="0" smtClean="0">
                <a:solidFill>
                  <a:prstClr val="black">
                    <a:lumMod val="85000"/>
                    <a:lumOff val="15000"/>
                  </a:prstClr>
                </a:solidFill>
              </a:rPr>
              <a:t>What are the problems of these Education.</a:t>
            </a:r>
          </a:p>
          <a:p>
            <a:endParaRPr lang="tr-TR" dirty="0"/>
          </a:p>
        </p:txBody>
      </p:sp>
    </p:spTree>
    <p:extLst>
      <p:ext uri="{BB962C8B-B14F-4D97-AF65-F5344CB8AC3E}">
        <p14:creationId xmlns:p14="http://schemas.microsoft.com/office/powerpoint/2010/main" val="2207871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RE in </a:t>
            </a:r>
            <a:r>
              <a:rPr lang="en-US" dirty="0"/>
              <a:t>Social Service and Child Protection Agency </a:t>
            </a:r>
          </a:p>
        </p:txBody>
      </p:sp>
      <p:sp>
        <p:nvSpPr>
          <p:cNvPr id="3" name="İçerik Yer Tutucusu 2"/>
          <p:cNvSpPr>
            <a:spLocks noGrp="1"/>
          </p:cNvSpPr>
          <p:nvPr>
            <p:ph idx="1"/>
          </p:nvPr>
        </p:nvSpPr>
        <p:spPr>
          <a:xfrm>
            <a:off x="1295402" y="2595032"/>
            <a:ext cx="9601196" cy="3318936"/>
          </a:xfrm>
        </p:spPr>
        <p:txBody>
          <a:bodyPr/>
          <a:lstStyle/>
          <a:p>
            <a:pPr marL="0" indent="0">
              <a:buNone/>
            </a:pPr>
            <a:r>
              <a:rPr lang="en-US" dirty="0"/>
              <a:t>In our history, we had some places for children who have no family and home</a:t>
            </a:r>
            <a:r>
              <a:rPr lang="en-US" dirty="0" smtClean="0"/>
              <a:t>.</a:t>
            </a:r>
            <a:endParaRPr lang="en-US" dirty="0"/>
          </a:p>
          <a:p>
            <a:pPr marL="0" indent="0">
              <a:buNone/>
            </a:pPr>
            <a:r>
              <a:rPr lang="en-US" dirty="0"/>
              <a:t>In 1917 «Istanbul </a:t>
            </a:r>
            <a:r>
              <a:rPr lang="en-US" dirty="0" err="1"/>
              <a:t>Himayeyi</a:t>
            </a:r>
            <a:r>
              <a:rPr lang="en-US" dirty="0"/>
              <a:t> </a:t>
            </a:r>
            <a:r>
              <a:rPr lang="en-US" dirty="0" err="1"/>
              <a:t>Etfal</a:t>
            </a:r>
            <a:r>
              <a:rPr lang="en-US" dirty="0"/>
              <a:t> </a:t>
            </a:r>
            <a:r>
              <a:rPr lang="en-US" dirty="0" err="1"/>
              <a:t>Cemiyeti</a:t>
            </a:r>
            <a:r>
              <a:rPr lang="en-US" dirty="0"/>
              <a:t> (the institution of children protection) » was opened. In 1983 this institution was shut down and opened a new institution named «Social Service and Child Protection Agency» In 2012, </a:t>
            </a:r>
            <a:r>
              <a:rPr lang="en-US" dirty="0" smtClean="0"/>
              <a:t>that </a:t>
            </a:r>
            <a:r>
              <a:rPr lang="en-US" dirty="0"/>
              <a:t>institution was turned over to the «Ministry of Family and Social Politics</a:t>
            </a:r>
            <a:r>
              <a:rPr lang="en-US" dirty="0" smtClean="0"/>
              <a:t>»</a:t>
            </a:r>
            <a:endParaRPr lang="tr-TR" dirty="0" smtClean="0"/>
          </a:p>
          <a:p>
            <a:pPr marL="0" indent="0">
              <a:buNone/>
            </a:pPr>
            <a:r>
              <a:rPr lang="tr-TR" dirty="0"/>
              <a:t>(See </a:t>
            </a:r>
            <a:r>
              <a:rPr lang="tr-TR" dirty="0">
                <a:hlinkClick r:id="rId2"/>
              </a:rPr>
              <a:t>http://</a:t>
            </a:r>
            <a:r>
              <a:rPr lang="tr-TR" dirty="0" smtClean="0">
                <a:hlinkClick r:id="rId2"/>
              </a:rPr>
              <a:t>cocukhizmetleri.aile.gov.tr/hakkimizda/tarihce</a:t>
            </a:r>
            <a:r>
              <a:rPr lang="tr-TR" dirty="0" smtClean="0"/>
              <a:t> )</a:t>
            </a:r>
            <a:endParaRPr lang="tr-TR" dirty="0"/>
          </a:p>
          <a:p>
            <a:pPr marL="0" indent="0">
              <a:buNone/>
            </a:pPr>
            <a:endParaRPr lang="en-US" dirty="0"/>
          </a:p>
        </p:txBody>
      </p:sp>
    </p:spTree>
    <p:extLst>
      <p:ext uri="{BB962C8B-B14F-4D97-AF65-F5344CB8AC3E}">
        <p14:creationId xmlns:p14="http://schemas.microsoft.com/office/powerpoint/2010/main" val="79439561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US" dirty="0" smtClean="0"/>
              <a:t>Children in social services and child protection agency are </a:t>
            </a:r>
            <a:r>
              <a:rPr lang="tr-TR" dirty="0" smtClean="0"/>
              <a:t>(Ozdemir</a:t>
            </a:r>
            <a:r>
              <a:rPr lang="tr-TR" dirty="0" smtClean="0"/>
              <a:t>, 2012</a:t>
            </a:r>
            <a:r>
              <a:rPr lang="tr-TR" dirty="0" smtClean="0"/>
              <a:t>); </a:t>
            </a:r>
            <a:endParaRPr lang="en-US" dirty="0"/>
          </a:p>
        </p:txBody>
      </p:sp>
      <p:sp>
        <p:nvSpPr>
          <p:cNvPr id="3" name="İçerik Yer Tutucusu 2"/>
          <p:cNvSpPr>
            <a:spLocks noGrp="1"/>
          </p:cNvSpPr>
          <p:nvPr>
            <p:ph idx="1"/>
          </p:nvPr>
        </p:nvSpPr>
        <p:spPr/>
        <p:txBody>
          <a:bodyPr/>
          <a:lstStyle/>
          <a:p>
            <a:r>
              <a:rPr lang="en-US" dirty="0" smtClean="0"/>
              <a:t>Orphan children who lost both or one of their parents</a:t>
            </a:r>
          </a:p>
          <a:p>
            <a:r>
              <a:rPr lang="en-US" dirty="0" smtClean="0"/>
              <a:t>Children who have no (certain) parents</a:t>
            </a:r>
          </a:p>
          <a:p>
            <a:r>
              <a:rPr lang="en-US" dirty="0" smtClean="0"/>
              <a:t>Children who are neglected by their parents (children of addicted, beggar, and prostitute parents</a:t>
            </a:r>
            <a:r>
              <a:rPr lang="tr-TR" dirty="0" smtClean="0"/>
              <a:t>.</a:t>
            </a:r>
            <a:endParaRPr lang="en-US" dirty="0"/>
          </a:p>
        </p:txBody>
      </p:sp>
    </p:spTree>
    <p:extLst>
      <p:ext uri="{BB962C8B-B14F-4D97-AF65-F5344CB8AC3E}">
        <p14:creationId xmlns:p14="http://schemas.microsoft.com/office/powerpoint/2010/main" val="278065524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US" dirty="0" smtClean="0"/>
              <a:t>There are several places for children</a:t>
            </a:r>
            <a:r>
              <a:rPr lang="tr-TR" dirty="0" smtClean="0"/>
              <a:t> (Ozdemir, 2012)</a:t>
            </a:r>
            <a:endParaRPr lang="en-US" dirty="0"/>
          </a:p>
        </p:txBody>
      </p:sp>
      <p:sp>
        <p:nvSpPr>
          <p:cNvPr id="3" name="İçerik Yer Tutucusu 2"/>
          <p:cNvSpPr>
            <a:spLocks noGrp="1"/>
          </p:cNvSpPr>
          <p:nvPr>
            <p:ph idx="1"/>
          </p:nvPr>
        </p:nvSpPr>
        <p:spPr/>
        <p:txBody>
          <a:bodyPr/>
          <a:lstStyle/>
          <a:p>
            <a:r>
              <a:rPr lang="en-US" dirty="0" smtClean="0"/>
              <a:t>Day care center: for 0-12 years olds children who need help</a:t>
            </a:r>
          </a:p>
          <a:p>
            <a:r>
              <a:rPr lang="en-US" dirty="0" smtClean="0"/>
              <a:t>Orphanage: for 13-18 years old children who need help</a:t>
            </a:r>
          </a:p>
          <a:p>
            <a:r>
              <a:rPr lang="en-US" dirty="0" smtClean="0"/>
              <a:t>Children home: for 0-18 years old children. It consist of 6-8 children </a:t>
            </a:r>
            <a:endParaRPr lang="en-US" dirty="0"/>
          </a:p>
        </p:txBody>
      </p:sp>
    </p:spTree>
    <p:extLst>
      <p:ext uri="{BB962C8B-B14F-4D97-AF65-F5344CB8AC3E}">
        <p14:creationId xmlns:p14="http://schemas.microsoft.com/office/powerpoint/2010/main" val="244742810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en-US" dirty="0" smtClean="0"/>
              <a:t>According to «international children rights agreement» «every child has a right to learn and practice his religion freely and no one can be forced to accept and practice any religion»</a:t>
            </a:r>
            <a:endParaRPr lang="tr-TR" dirty="0" smtClean="0"/>
          </a:p>
          <a:p>
            <a:pPr marL="0" indent="0">
              <a:buNone/>
            </a:pPr>
            <a:r>
              <a:rPr lang="tr-TR" dirty="0" smtClean="0"/>
              <a:t>(See </a:t>
            </a:r>
            <a:r>
              <a:rPr lang="it-IT" dirty="0"/>
              <a:t>Cocuk haklari Sozlesmesi. UNICEF. </a:t>
            </a:r>
            <a:r>
              <a:rPr lang="it-IT" dirty="0">
                <a:hlinkClick r:id="rId2"/>
              </a:rPr>
              <a:t>http://</a:t>
            </a:r>
            <a:r>
              <a:rPr lang="it-IT" dirty="0" smtClean="0">
                <a:hlinkClick r:id="rId2"/>
              </a:rPr>
              <a:t>www.unicefturk.org/public/uploads/files/UNICEF_CocukHaklarinaDairSozlesme.pdf</a:t>
            </a:r>
            <a:r>
              <a:rPr lang="tr-TR" dirty="0" smtClean="0"/>
              <a:t> </a:t>
            </a:r>
            <a:r>
              <a:rPr lang="it-IT" dirty="0" smtClean="0"/>
              <a:t> </a:t>
            </a:r>
            <a:r>
              <a:rPr lang="tr-TR" dirty="0" smtClean="0"/>
              <a:t>)</a:t>
            </a:r>
            <a:endParaRPr lang="it-IT" dirty="0"/>
          </a:p>
          <a:p>
            <a:pPr marL="0" indent="0">
              <a:buNone/>
            </a:pPr>
            <a:endParaRPr lang="en-US" dirty="0"/>
          </a:p>
        </p:txBody>
      </p:sp>
    </p:spTree>
    <p:extLst>
      <p:ext uri="{BB962C8B-B14F-4D97-AF65-F5344CB8AC3E}">
        <p14:creationId xmlns:p14="http://schemas.microsoft.com/office/powerpoint/2010/main" val="318056787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The process of RE in Social Services (Ozdemir, 2012)</a:t>
            </a:r>
            <a:endParaRPr lang="en-US" dirty="0"/>
          </a:p>
        </p:txBody>
      </p:sp>
      <p:sp>
        <p:nvSpPr>
          <p:cNvPr id="3" name="İçerik Yer Tutucusu 2"/>
          <p:cNvSpPr>
            <a:spLocks noGrp="1"/>
          </p:cNvSpPr>
          <p:nvPr>
            <p:ph idx="1"/>
          </p:nvPr>
        </p:nvSpPr>
        <p:spPr/>
        <p:txBody>
          <a:bodyPr/>
          <a:lstStyle/>
          <a:p>
            <a:r>
              <a:rPr lang="en-US" dirty="0" smtClean="0"/>
              <a:t>The first application of the department of religious affairs in religious services in the social services and child protection agency started in 1989.</a:t>
            </a:r>
          </a:p>
          <a:p>
            <a:r>
              <a:rPr lang="en-US" dirty="0" smtClean="0"/>
              <a:t>But it was stopped because of some reaction against sermons and preaches in these institutions in 1992 until 1996.</a:t>
            </a:r>
            <a:r>
              <a:rPr lang="tr-TR" dirty="0" smtClean="0"/>
              <a:t> </a:t>
            </a:r>
            <a:r>
              <a:rPr lang="en-US" dirty="0" smtClean="0"/>
              <a:t>It was stopped in 1997 again. </a:t>
            </a:r>
          </a:p>
          <a:p>
            <a:r>
              <a:rPr lang="en-US" dirty="0" smtClean="0"/>
              <a:t>In 2007 department of religious affairs and Ministry of Family and Social services signed a protocol about having sermons and preaches in those places.</a:t>
            </a:r>
            <a:endParaRPr lang="en-US" dirty="0"/>
          </a:p>
        </p:txBody>
      </p:sp>
    </p:spTree>
    <p:extLst>
      <p:ext uri="{BB962C8B-B14F-4D97-AF65-F5344CB8AC3E}">
        <p14:creationId xmlns:p14="http://schemas.microsoft.com/office/powerpoint/2010/main" val="315550209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en-US" sz="3600" dirty="0" smtClean="0"/>
              <a:t>According to researches, there are some topics that preachers should deal with </a:t>
            </a:r>
            <a:r>
              <a:rPr lang="tr-TR" sz="3600" dirty="0" smtClean="0"/>
              <a:t>(Ozdemir, 2012)</a:t>
            </a:r>
            <a:r>
              <a:rPr lang="en-US" sz="3600" dirty="0" smtClean="0"/>
              <a:t>;</a:t>
            </a:r>
            <a:endParaRPr lang="en-US" sz="3600" dirty="0"/>
          </a:p>
        </p:txBody>
      </p:sp>
      <p:sp>
        <p:nvSpPr>
          <p:cNvPr id="3" name="İçerik Yer Tutucusu 2"/>
          <p:cNvSpPr>
            <a:spLocks noGrp="1"/>
          </p:cNvSpPr>
          <p:nvPr>
            <p:ph idx="1"/>
          </p:nvPr>
        </p:nvSpPr>
        <p:spPr/>
        <p:txBody>
          <a:bodyPr>
            <a:normAutofit fontScale="92500" lnSpcReduction="20000"/>
          </a:bodyPr>
          <a:lstStyle/>
          <a:p>
            <a:r>
              <a:rPr lang="en-US" dirty="0" smtClean="0"/>
              <a:t>They should teach our religion without making them get bored. According to some research</a:t>
            </a:r>
            <a:r>
              <a:rPr lang="tr-TR" dirty="0" smtClean="0"/>
              <a:t>,</a:t>
            </a:r>
            <a:r>
              <a:rPr lang="en-US" dirty="0" smtClean="0"/>
              <a:t> children in the protection agency told that children under the government protection say «we want to learn our religion but when it gets longer we get bored».</a:t>
            </a:r>
          </a:p>
          <a:p>
            <a:r>
              <a:rPr lang="en-US" dirty="0" smtClean="0"/>
              <a:t>When they try to teach about God, they should emphasize the love and mercy of </a:t>
            </a:r>
            <a:r>
              <a:rPr lang="tr-TR" dirty="0" smtClean="0"/>
              <a:t>G</a:t>
            </a:r>
            <a:r>
              <a:rPr lang="en-US" dirty="0" smtClean="0"/>
              <a:t>od instead of fear of him.</a:t>
            </a:r>
          </a:p>
          <a:p>
            <a:r>
              <a:rPr lang="en-US" dirty="0" smtClean="0"/>
              <a:t>Children want to learn about angels and other spiritual creatures. Preachers have to know how to teach abstract topics.</a:t>
            </a:r>
          </a:p>
          <a:p>
            <a:r>
              <a:rPr lang="en-US" dirty="0" smtClean="0"/>
              <a:t>Miracles of the prophets and their life process are the main topics that they want to learn. In this case</a:t>
            </a:r>
            <a:r>
              <a:rPr lang="tr-TR" dirty="0" smtClean="0"/>
              <a:t>,</a:t>
            </a:r>
            <a:r>
              <a:rPr lang="en-US" dirty="0" smtClean="0"/>
              <a:t> preachers should know that how to teach prophets and especially prophet Mohammad.</a:t>
            </a:r>
          </a:p>
          <a:p>
            <a:endParaRPr lang="en-US" dirty="0"/>
          </a:p>
        </p:txBody>
      </p:sp>
    </p:spTree>
    <p:extLst>
      <p:ext uri="{BB962C8B-B14F-4D97-AF65-F5344CB8AC3E}">
        <p14:creationId xmlns:p14="http://schemas.microsoft.com/office/powerpoint/2010/main" val="300995707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en-US" dirty="0" smtClean="0"/>
              <a:t>According to researchers, one of the main topics that children want to learn is fate and destiny. Preachers have to remind them their responsibilities and meaning of life and motivate them.</a:t>
            </a:r>
          </a:p>
          <a:p>
            <a:r>
              <a:rPr lang="en-US" dirty="0" smtClean="0"/>
              <a:t>Trust in God (</a:t>
            </a:r>
            <a:r>
              <a:rPr lang="en-US" dirty="0" err="1" smtClean="0"/>
              <a:t>tevekkül</a:t>
            </a:r>
            <a:r>
              <a:rPr lang="en-US" dirty="0" smtClean="0"/>
              <a:t>), death, </a:t>
            </a:r>
            <a:r>
              <a:rPr lang="tr-TR" dirty="0" smtClean="0"/>
              <a:t>and hereafter</a:t>
            </a:r>
            <a:r>
              <a:rPr lang="en-US" dirty="0" smtClean="0"/>
              <a:t> are the other topics that they wonder according to researchers as well.</a:t>
            </a:r>
            <a:endParaRPr lang="en-US" dirty="0"/>
          </a:p>
        </p:txBody>
      </p:sp>
    </p:spTree>
    <p:extLst>
      <p:ext uri="{BB962C8B-B14F-4D97-AF65-F5344CB8AC3E}">
        <p14:creationId xmlns:p14="http://schemas.microsoft.com/office/powerpoint/2010/main" val="664148164"/>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70</TotalTime>
  <Words>633</Words>
  <Application>Microsoft Office PowerPoint</Application>
  <PresentationFormat>Widescreen</PresentationFormat>
  <Paragraphs>35</Paragraphs>
  <Slides>10</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10</vt:i4>
      </vt:variant>
    </vt:vector>
  </HeadingPairs>
  <TitlesOfParts>
    <vt:vector size="14" baseType="lpstr">
      <vt:lpstr>Arial</vt:lpstr>
      <vt:lpstr>Garamond</vt:lpstr>
      <vt:lpstr>Organic</vt:lpstr>
      <vt:lpstr>Organik</vt:lpstr>
      <vt:lpstr>Religious Education in Social Service and Child Protection Agency </vt:lpstr>
      <vt:lpstr>Key Questions</vt:lpstr>
      <vt:lpstr>RE in Social Service and Child Protection Agency </vt:lpstr>
      <vt:lpstr>Children in social services and child protection agency are (Ozdemir, 2012); </vt:lpstr>
      <vt:lpstr>There are several places for children (Ozdemir, 2012)</vt:lpstr>
      <vt:lpstr>PowerPoint Presentation</vt:lpstr>
      <vt:lpstr>The process of RE in Social Services (Ozdemir, 2012)</vt:lpstr>
      <vt:lpstr>According to researches, there are some topics that preachers should deal with (Ozdemir, 2012);</vt:lpstr>
      <vt:lpstr>PowerPoint Presentation</vt:lpstr>
      <vt:lpstr>Cited 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Religious Education in Social Service and Child Protection Agency </dc:title>
  <dc:creator>Yıldız</dc:creator>
  <cp:lastModifiedBy>Yıldız</cp:lastModifiedBy>
  <cp:revision>9</cp:revision>
  <dcterms:created xsi:type="dcterms:W3CDTF">2017-10-24T15:58:47Z</dcterms:created>
  <dcterms:modified xsi:type="dcterms:W3CDTF">2017-10-28T19:12:35Z</dcterms:modified>
</cp:coreProperties>
</file>