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E44F6B-9C44-4E5C-82B3-165A31ABDE20}" type="datetimeFigureOut">
              <a:rPr lang="tr-TR" smtClean="0"/>
              <a:pPr/>
              <a:t>11.01.2018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39A75DA-D518-4E44-980B-A7962F3BA7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İhtilal’ın Oluşum Süreci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Muhammed’in amcası </a:t>
            </a:r>
            <a:r>
              <a:rPr lang="tr-TR" dirty="0" err="1"/>
              <a:t>Abbâs'ın</a:t>
            </a:r>
            <a:r>
              <a:rPr lang="tr-TR" dirty="0"/>
              <a:t> torunlarından Muhammed b. Ali (ö. 125/742-43) iktidarı ele geçirmek için örgütsel çalışmalara başladı</a:t>
            </a:r>
            <a:r>
              <a:rPr lang="tr-TR" dirty="0" smtClean="0"/>
              <a:t>.</a:t>
            </a:r>
          </a:p>
          <a:p>
            <a:r>
              <a:rPr lang="tr-TR" b="1" dirty="0"/>
              <a:t>Düşünce merkezi: </a:t>
            </a:r>
            <a:r>
              <a:rPr lang="tr-TR" b="1" dirty="0" err="1"/>
              <a:t>Humeyme</a:t>
            </a:r>
            <a:endParaRPr lang="tr-TR" dirty="0"/>
          </a:p>
          <a:p>
            <a:r>
              <a:rPr lang="tr-TR" b="1" dirty="0"/>
              <a:t>Propaganda merkezi: </a:t>
            </a:r>
            <a:r>
              <a:rPr lang="tr-TR" b="1" dirty="0" err="1"/>
              <a:t>Horâsân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Muhammed b. Ali'nin tespitine göre; </a:t>
            </a:r>
          </a:p>
          <a:p>
            <a:pPr lvl="0"/>
            <a:r>
              <a:rPr lang="tr-TR" dirty="0" err="1"/>
              <a:t>Horâsân'ın</a:t>
            </a:r>
            <a:r>
              <a:rPr lang="tr-TR" dirty="0"/>
              <a:t> tarafsız bir kimliği, </a:t>
            </a:r>
          </a:p>
          <a:p>
            <a:pPr lvl="0"/>
            <a:r>
              <a:rPr lang="tr-TR" dirty="0"/>
              <a:t>Herhangi dinî veya siyasî bir partinin </a:t>
            </a:r>
            <a:r>
              <a:rPr lang="tr-TR" dirty="0" err="1"/>
              <a:t>Horâsân’ın</a:t>
            </a:r>
            <a:r>
              <a:rPr lang="tr-TR" dirty="0"/>
              <a:t> büyük çoğunluğuyla henüz bağlantı kurmamış olması,</a:t>
            </a:r>
          </a:p>
          <a:p>
            <a:pPr lvl="0"/>
            <a:r>
              <a:rPr lang="tr-TR" dirty="0" err="1"/>
              <a:t>Horâsân</a:t>
            </a:r>
            <a:r>
              <a:rPr lang="tr-TR" dirty="0"/>
              <a:t> halkının şahsiyetli ve aynı zamanda güçlü insanlar olması, </a:t>
            </a:r>
          </a:p>
          <a:p>
            <a:r>
              <a:rPr lang="tr-TR" dirty="0" err="1"/>
              <a:t>Horâsân</a:t>
            </a:r>
            <a:r>
              <a:rPr lang="tr-TR" dirty="0"/>
              <a:t> halkının Hz. Muhammed ailesine duyduğu </a:t>
            </a:r>
            <a:r>
              <a:rPr lang="tr-TR" dirty="0" smtClean="0"/>
              <a:t>sempati.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Ara merkez: </a:t>
            </a:r>
            <a:r>
              <a:rPr lang="tr-TR" b="1" dirty="0" err="1" smtClean="0"/>
              <a:t>Kûfe</a:t>
            </a:r>
            <a:endParaRPr lang="tr-TR" b="1" dirty="0" smtClean="0"/>
          </a:p>
          <a:p>
            <a:r>
              <a:rPr lang="tr-TR" b="1" dirty="0"/>
              <a:t>Slogan: “er-</a:t>
            </a:r>
            <a:r>
              <a:rPr lang="tr-TR" b="1" dirty="0" err="1"/>
              <a:t>rızâ</a:t>
            </a:r>
            <a:r>
              <a:rPr lang="tr-TR" b="1" dirty="0"/>
              <a:t> </a:t>
            </a:r>
            <a:r>
              <a:rPr lang="tr-TR" b="1" dirty="0" err="1"/>
              <a:t>min</a:t>
            </a:r>
            <a:r>
              <a:rPr lang="tr-TR" b="1" dirty="0"/>
              <a:t> </a:t>
            </a:r>
            <a:r>
              <a:rPr lang="tr-TR" b="1" dirty="0" err="1"/>
              <a:t>âl</a:t>
            </a:r>
            <a:r>
              <a:rPr lang="tr-TR" b="1" dirty="0"/>
              <a:t>-i Muhammed”</a:t>
            </a:r>
            <a:endParaRPr lang="tr-TR" dirty="0"/>
          </a:p>
          <a:p>
            <a:r>
              <a:rPr lang="tr-TR" b="1" dirty="0"/>
              <a:t>Hareket tarz ve usulleri, davetin gizliliği</a:t>
            </a:r>
            <a:endParaRPr lang="tr-TR" dirty="0"/>
          </a:p>
          <a:p>
            <a:r>
              <a:rPr lang="tr-TR" b="1" dirty="0" smtClean="0"/>
              <a:t>Nakipler: 12 nakip ve 70 davetçi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1. Süleyman b. </a:t>
            </a:r>
            <a:r>
              <a:rPr lang="tr-TR" dirty="0" err="1"/>
              <a:t>Kesîr</a:t>
            </a:r>
            <a:r>
              <a:rPr lang="tr-TR" dirty="0"/>
              <a:t> el-</a:t>
            </a:r>
            <a:r>
              <a:rPr lang="tr-TR" dirty="0" err="1"/>
              <a:t>Huzaî</a:t>
            </a:r>
            <a:endParaRPr lang="tr-TR" dirty="0"/>
          </a:p>
          <a:p>
            <a:r>
              <a:rPr lang="tr-TR" dirty="0"/>
              <a:t>	2. </a:t>
            </a:r>
            <a:r>
              <a:rPr lang="tr-TR" dirty="0" err="1"/>
              <a:t>Lâhız</a:t>
            </a:r>
            <a:r>
              <a:rPr lang="tr-TR" dirty="0"/>
              <a:t> b. </a:t>
            </a:r>
            <a:r>
              <a:rPr lang="tr-TR" dirty="0" err="1"/>
              <a:t>Kurayz</a:t>
            </a:r>
            <a:r>
              <a:rPr lang="tr-TR" dirty="0"/>
              <a:t> et-</a:t>
            </a:r>
            <a:r>
              <a:rPr lang="tr-TR" dirty="0" err="1"/>
              <a:t>Temîmî</a:t>
            </a:r>
            <a:endParaRPr lang="tr-TR" dirty="0"/>
          </a:p>
          <a:p>
            <a:r>
              <a:rPr lang="tr-TR" dirty="0"/>
              <a:t>	3. </a:t>
            </a:r>
            <a:r>
              <a:rPr lang="tr-TR" dirty="0" err="1"/>
              <a:t>Kahtabe</a:t>
            </a:r>
            <a:r>
              <a:rPr lang="tr-TR" dirty="0"/>
              <a:t> b. </a:t>
            </a:r>
            <a:r>
              <a:rPr lang="tr-TR" dirty="0" err="1"/>
              <a:t>Şebîb</a:t>
            </a:r>
            <a:r>
              <a:rPr lang="tr-TR" dirty="0"/>
              <a:t> et-</a:t>
            </a:r>
            <a:r>
              <a:rPr lang="tr-TR" dirty="0" err="1"/>
              <a:t>Taî</a:t>
            </a:r>
            <a:endParaRPr lang="tr-TR" dirty="0"/>
          </a:p>
          <a:p>
            <a:r>
              <a:rPr lang="tr-TR" dirty="0"/>
              <a:t>	4. </a:t>
            </a:r>
            <a:r>
              <a:rPr lang="tr-TR" dirty="0" err="1"/>
              <a:t>Mûsâ</a:t>
            </a:r>
            <a:r>
              <a:rPr lang="tr-TR" dirty="0"/>
              <a:t> b. </a:t>
            </a:r>
            <a:r>
              <a:rPr lang="tr-TR" dirty="0" err="1"/>
              <a:t>Ka'b</a:t>
            </a:r>
            <a:r>
              <a:rPr lang="tr-TR" dirty="0"/>
              <a:t> et -</a:t>
            </a:r>
            <a:r>
              <a:rPr lang="tr-TR" dirty="0" err="1"/>
              <a:t>Temîmî</a:t>
            </a:r>
            <a:endParaRPr lang="tr-TR" dirty="0"/>
          </a:p>
          <a:p>
            <a:r>
              <a:rPr lang="tr-TR" dirty="0"/>
              <a:t>	5. </a:t>
            </a:r>
            <a:r>
              <a:rPr lang="tr-TR" dirty="0" err="1"/>
              <a:t>Hâlid</a:t>
            </a:r>
            <a:r>
              <a:rPr lang="tr-TR" dirty="0"/>
              <a:t> b. İbrahim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Dâvûd</a:t>
            </a:r>
            <a:r>
              <a:rPr lang="tr-TR" dirty="0"/>
              <a:t> (</a:t>
            </a:r>
            <a:r>
              <a:rPr lang="tr-TR" dirty="0" err="1"/>
              <a:t>Becile</a:t>
            </a:r>
            <a:r>
              <a:rPr lang="tr-TR" dirty="0"/>
              <a:t> kabilesinden)</a:t>
            </a:r>
          </a:p>
          <a:p>
            <a:r>
              <a:rPr lang="tr-TR" dirty="0"/>
              <a:t>	6. Kasım b. </a:t>
            </a:r>
            <a:r>
              <a:rPr lang="tr-TR" dirty="0" err="1"/>
              <a:t>Mücaşi</a:t>
            </a:r>
            <a:r>
              <a:rPr lang="tr-TR" dirty="0"/>
              <a:t> et -</a:t>
            </a:r>
            <a:r>
              <a:rPr lang="tr-TR" dirty="0" err="1"/>
              <a:t>Temîmî</a:t>
            </a:r>
            <a:endParaRPr lang="tr-TR" dirty="0"/>
          </a:p>
          <a:p>
            <a:r>
              <a:rPr lang="tr-TR" dirty="0"/>
              <a:t>	7. İmran b. </a:t>
            </a:r>
            <a:r>
              <a:rPr lang="tr-TR" dirty="0" err="1"/>
              <a:t>İsmâîl</a:t>
            </a:r>
            <a:r>
              <a:rPr lang="tr-TR" dirty="0"/>
              <a:t> </a:t>
            </a:r>
            <a:r>
              <a:rPr lang="tr-TR" dirty="0" err="1"/>
              <a:t>Ebû'n</a:t>
            </a:r>
            <a:r>
              <a:rPr lang="tr-TR" dirty="0"/>
              <a:t>-</a:t>
            </a:r>
            <a:r>
              <a:rPr lang="tr-TR" dirty="0" err="1"/>
              <a:t>Necm</a:t>
            </a:r>
            <a:r>
              <a:rPr lang="tr-TR" dirty="0"/>
              <a:t> (</a:t>
            </a:r>
            <a:r>
              <a:rPr lang="tr-TR" dirty="0" err="1"/>
              <a:t>mevlâ</a:t>
            </a:r>
            <a:r>
              <a:rPr lang="tr-TR" dirty="0"/>
              <a:t>)</a:t>
            </a:r>
          </a:p>
          <a:p>
            <a:r>
              <a:rPr lang="tr-TR" dirty="0"/>
              <a:t>	8. </a:t>
            </a:r>
            <a:r>
              <a:rPr lang="tr-TR" dirty="0" err="1"/>
              <a:t>Mâlik</a:t>
            </a:r>
            <a:r>
              <a:rPr lang="tr-TR" dirty="0"/>
              <a:t> b. </a:t>
            </a:r>
            <a:r>
              <a:rPr lang="tr-TR" dirty="0" err="1"/>
              <a:t>Haysem</a:t>
            </a:r>
            <a:r>
              <a:rPr lang="tr-TR" dirty="0"/>
              <a:t> el-</a:t>
            </a:r>
            <a:r>
              <a:rPr lang="tr-TR" dirty="0" err="1"/>
              <a:t>Huzaî</a:t>
            </a:r>
            <a:endParaRPr lang="tr-TR" dirty="0"/>
          </a:p>
          <a:p>
            <a:r>
              <a:rPr lang="tr-TR" dirty="0"/>
              <a:t>	9. Talha b. </a:t>
            </a:r>
            <a:r>
              <a:rPr lang="tr-TR" dirty="0" err="1"/>
              <a:t>Zureyk</a:t>
            </a:r>
            <a:r>
              <a:rPr lang="tr-TR" dirty="0"/>
              <a:t> el-</a:t>
            </a:r>
            <a:r>
              <a:rPr lang="tr-TR" dirty="0" err="1"/>
              <a:t>Huzaî</a:t>
            </a:r>
            <a:endParaRPr lang="tr-TR" dirty="0"/>
          </a:p>
          <a:p>
            <a:r>
              <a:rPr lang="tr-TR" dirty="0"/>
              <a:t>	10. </a:t>
            </a:r>
            <a:r>
              <a:rPr lang="tr-TR" dirty="0" err="1"/>
              <a:t>Amr</a:t>
            </a:r>
            <a:r>
              <a:rPr lang="tr-TR" dirty="0"/>
              <a:t> b. </a:t>
            </a:r>
            <a:r>
              <a:rPr lang="tr-TR" dirty="0" err="1"/>
              <a:t>A'yan</a:t>
            </a:r>
            <a:r>
              <a:rPr lang="tr-TR" dirty="0"/>
              <a:t> (</a:t>
            </a:r>
            <a:r>
              <a:rPr lang="tr-TR" dirty="0" err="1"/>
              <a:t>mevlâ</a:t>
            </a:r>
            <a:r>
              <a:rPr lang="tr-TR" dirty="0"/>
              <a:t>)</a:t>
            </a:r>
          </a:p>
          <a:p>
            <a:r>
              <a:rPr lang="tr-TR" dirty="0"/>
              <a:t>	11. </a:t>
            </a:r>
            <a:r>
              <a:rPr lang="tr-TR" dirty="0" err="1"/>
              <a:t>Şibl</a:t>
            </a:r>
            <a:r>
              <a:rPr lang="tr-TR" dirty="0"/>
              <a:t> b. </a:t>
            </a:r>
            <a:r>
              <a:rPr lang="tr-TR" dirty="0" err="1"/>
              <a:t>Tahman</a:t>
            </a:r>
            <a:r>
              <a:rPr lang="tr-TR" dirty="0"/>
              <a:t> </a:t>
            </a:r>
            <a:r>
              <a:rPr lang="tr-TR" dirty="0" err="1"/>
              <a:t>Ebû</a:t>
            </a:r>
            <a:r>
              <a:rPr lang="tr-TR" dirty="0"/>
              <a:t> Ali </a:t>
            </a:r>
            <a:r>
              <a:rPr lang="tr-TR" dirty="0" err="1"/>
              <a:t>Herevî</a:t>
            </a:r>
            <a:r>
              <a:rPr lang="tr-TR" dirty="0"/>
              <a:t> (</a:t>
            </a:r>
            <a:r>
              <a:rPr lang="tr-TR" dirty="0" err="1"/>
              <a:t>mevlâ</a:t>
            </a:r>
            <a:r>
              <a:rPr lang="tr-TR" dirty="0"/>
              <a:t>)</a:t>
            </a:r>
          </a:p>
          <a:p>
            <a:r>
              <a:rPr lang="tr-TR" dirty="0"/>
              <a:t>12. İsa b.</a:t>
            </a:r>
            <a:r>
              <a:rPr lang="tr-TR" dirty="0" err="1"/>
              <a:t>A'yan</a:t>
            </a:r>
            <a:r>
              <a:rPr lang="tr-TR" dirty="0"/>
              <a:t> (</a:t>
            </a:r>
            <a:r>
              <a:rPr lang="tr-TR" dirty="0" err="1"/>
              <a:t>mevlâ</a:t>
            </a:r>
            <a:r>
              <a:rPr lang="tr-TR" dirty="0"/>
              <a:t>)</a:t>
            </a:r>
          </a:p>
          <a:p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"</a:t>
            </a:r>
            <a:r>
              <a:rPr lang="tr-TR" i="1" dirty="0" err="1"/>
              <a:t>Mûsâ</a:t>
            </a:r>
            <a:r>
              <a:rPr lang="tr-TR" i="1" dirty="0"/>
              <a:t>,  tayin ettiğimiz müddette milletinden 70 kişi seçti</a:t>
            </a:r>
            <a:r>
              <a:rPr lang="tr-TR" dirty="0"/>
              <a:t>..." </a:t>
            </a:r>
            <a:r>
              <a:rPr lang="tr-TR" dirty="0" err="1" smtClean="0"/>
              <a:t>A'râf</a:t>
            </a:r>
            <a:r>
              <a:rPr lang="tr-TR" dirty="0" smtClean="0"/>
              <a:t>, 7/ 155.</a:t>
            </a:r>
            <a:endParaRPr lang="tr-TR" dirty="0"/>
          </a:p>
          <a:p>
            <a:pPr lvl="0"/>
            <a:r>
              <a:rPr lang="tr-TR" dirty="0"/>
              <a:t>"</a:t>
            </a:r>
            <a:r>
              <a:rPr lang="tr-TR" i="1" dirty="0" err="1"/>
              <a:t>And</a:t>
            </a:r>
            <a:r>
              <a:rPr lang="tr-TR" i="1" dirty="0"/>
              <a:t> olsun ki, Allah, </a:t>
            </a:r>
            <a:r>
              <a:rPr lang="tr-TR" i="1" dirty="0" err="1"/>
              <a:t>İsrailoğullarından</a:t>
            </a:r>
            <a:r>
              <a:rPr lang="tr-TR" i="1" dirty="0"/>
              <a:t> söz almıştı. Onlardan 12 reis seçtik...</a:t>
            </a:r>
            <a:r>
              <a:rPr lang="tr-TR" dirty="0"/>
              <a:t>" </a:t>
            </a:r>
          </a:p>
          <a:p>
            <a:r>
              <a:rPr lang="tr-TR" dirty="0" err="1" smtClean="0"/>
              <a:t>Mâide</a:t>
            </a:r>
            <a:r>
              <a:rPr lang="tr-TR" dirty="0"/>
              <a:t>, 5/ 12</a:t>
            </a:r>
            <a:r>
              <a:rPr lang="tr-TR" dirty="0" smtClean="0"/>
              <a:t>.</a:t>
            </a:r>
          </a:p>
          <a:p>
            <a:r>
              <a:rPr lang="tr-TR" dirty="0"/>
              <a:t>Sünnet’e ise, Hz. Muhammed'e, Akabe'de, biat eden </a:t>
            </a:r>
            <a:r>
              <a:rPr lang="tr-TR" dirty="0" err="1"/>
              <a:t>Evs</a:t>
            </a:r>
            <a:r>
              <a:rPr lang="tr-TR" dirty="0"/>
              <a:t> ve </a:t>
            </a:r>
            <a:r>
              <a:rPr lang="tr-TR" dirty="0" err="1"/>
              <a:t>Hazrec'ten</a:t>
            </a:r>
            <a:r>
              <a:rPr lang="tr-TR" dirty="0"/>
              <a:t> 70 kişi arasından 12'sinin nakip seçilmesini örnek olarak </a:t>
            </a:r>
            <a:r>
              <a:rPr lang="tr-TR" dirty="0" smtClean="0"/>
              <a:t>vermesi.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.  </a:t>
            </a:r>
            <a:r>
              <a:rPr lang="tr-TR" dirty="0" err="1" smtClean="0"/>
              <a:t>İhtilâlin</a:t>
            </a:r>
            <a:r>
              <a:rPr lang="tr-TR" dirty="0" smtClean="0"/>
              <a:t> karar merkezi, Muhammed b. Ali ve ailesinin oturduğu yer olan Suriye bölgesinde, Şam yakınlarındaki </a:t>
            </a:r>
            <a:r>
              <a:rPr lang="tr-TR" dirty="0" err="1" smtClean="0"/>
              <a:t>Humeyme</a:t>
            </a:r>
            <a:r>
              <a:rPr lang="tr-TR" dirty="0" smtClean="0"/>
              <a:t> idi. Propaganda merkezi olarak ise Horasan seçilmişti. Bu arada </a:t>
            </a:r>
            <a:r>
              <a:rPr lang="tr-TR" dirty="0" err="1" smtClean="0"/>
              <a:t>Kûfe’ye</a:t>
            </a:r>
            <a:r>
              <a:rPr lang="tr-TR" dirty="0" smtClean="0"/>
              <a:t>  Horasan ile </a:t>
            </a:r>
            <a:r>
              <a:rPr lang="tr-TR" dirty="0" err="1" smtClean="0"/>
              <a:t>Humeyme</a:t>
            </a:r>
            <a:r>
              <a:rPr lang="tr-TR" dirty="0" smtClean="0"/>
              <a:t> arasında irtibatı sağlayacak ara merkez konumu verilmişti.  İhtilal lideri Muhammed b. Ali, </a:t>
            </a:r>
            <a:r>
              <a:rPr lang="tr-TR" dirty="0" err="1" smtClean="0"/>
              <a:t>ihtilâlin</a:t>
            </a:r>
            <a:r>
              <a:rPr lang="tr-TR" dirty="0" smtClean="0"/>
              <a:t> ana sloganı olarak “er-Rıza </a:t>
            </a:r>
            <a:r>
              <a:rPr lang="tr-TR" dirty="0" err="1" smtClean="0"/>
              <a:t>min</a:t>
            </a:r>
            <a:r>
              <a:rPr lang="tr-TR" dirty="0" smtClean="0"/>
              <a:t> </a:t>
            </a:r>
            <a:r>
              <a:rPr lang="tr-TR" dirty="0" err="1" smtClean="0"/>
              <a:t>Âl</a:t>
            </a:r>
            <a:r>
              <a:rPr lang="tr-TR" dirty="0" smtClean="0"/>
              <a:t>-i Muhammed” i belirlemişti.   Yani çağrı “Muhammed ailesinden razı olunacak kişi” adına yapılacaktı. “Muhammed ailesi” ile hem Abbas hem de </a:t>
            </a:r>
            <a:r>
              <a:rPr lang="tr-TR" dirty="0" err="1" smtClean="0"/>
              <a:t>Alioğulları’nı</a:t>
            </a:r>
            <a:r>
              <a:rPr lang="tr-TR" dirty="0" smtClean="0"/>
              <a:t> içeren </a:t>
            </a:r>
            <a:r>
              <a:rPr lang="tr-TR" dirty="0" err="1" smtClean="0"/>
              <a:t>Haşimoğulları</a:t>
            </a:r>
            <a:r>
              <a:rPr lang="tr-TR" dirty="0" smtClean="0"/>
              <a:t> kastedilmekteydi. Propagandacıların uymaları gereken en önemli husus, hareketin liderinin adını gizli tutmak ve propagandayı çok gizli yürütmek olacaktı. 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İlk propagandacılar 100/718-19 yılı dolaylarında Horasan’a gönderildi. Bunlar kendilerine tüccar süsü vererek propagandalarını sürdürüyor, güvendikleri kişilere davalarını anlatıyorlardı. Propagandacılar,  söylemlerini, “</a:t>
            </a:r>
            <a:r>
              <a:rPr lang="tr-TR" dirty="0" err="1" smtClean="0"/>
              <a:t>Emevîlerin</a:t>
            </a:r>
            <a:r>
              <a:rPr lang="tr-TR" dirty="0" smtClean="0"/>
              <a:t> zulmü” ve   “Muhammed ailesinin hilafete daha layık olduğu”  temaları etrafında oluşturmuşlardı.  </a:t>
            </a:r>
          </a:p>
          <a:p>
            <a:r>
              <a:rPr lang="tr-TR" dirty="0" smtClean="0"/>
              <a:t>128/745-46 yılında “Muhammed ailesinin vekili” olarak Horasan’a lider olarak atanan </a:t>
            </a:r>
            <a:r>
              <a:rPr lang="tr-TR" dirty="0" err="1" smtClean="0"/>
              <a:t>Ebû</a:t>
            </a:r>
            <a:r>
              <a:rPr lang="tr-TR" dirty="0" smtClean="0"/>
              <a:t> Müslim, orduları ile birlikte Horasan şehirlerini bir bir ele geçirdi. </a:t>
            </a:r>
            <a:r>
              <a:rPr lang="tr-TR" dirty="0" err="1" smtClean="0"/>
              <a:t>Kûfe’de</a:t>
            </a:r>
            <a:r>
              <a:rPr lang="tr-TR" dirty="0" smtClean="0"/>
              <a:t>  ise Abbasî </a:t>
            </a:r>
            <a:r>
              <a:rPr lang="tr-TR" dirty="0" err="1" smtClean="0"/>
              <a:t>dâilerinin</a:t>
            </a:r>
            <a:r>
              <a:rPr lang="tr-TR" dirty="0" smtClean="0"/>
              <a:t> temsilcisi olan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Seleme’ye</a:t>
            </a:r>
            <a:r>
              <a:rPr lang="tr-TR" dirty="0" smtClean="0"/>
              <a:t> (ö. 132/750) “</a:t>
            </a:r>
            <a:r>
              <a:rPr lang="tr-TR" dirty="0" err="1" smtClean="0"/>
              <a:t>Âl</a:t>
            </a:r>
            <a:r>
              <a:rPr lang="tr-TR" dirty="0" smtClean="0"/>
              <a:t>-i Muhammed’in veziri” (Muhammed ailesinin veziri) olarak </a:t>
            </a:r>
            <a:r>
              <a:rPr lang="tr-TR" dirty="0" err="1" smtClean="0"/>
              <a:t>beyat</a:t>
            </a:r>
            <a:r>
              <a:rPr lang="tr-TR" dirty="0" smtClean="0"/>
              <a:t> edildi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Bir taraftan Abbasî kuvvetleri </a:t>
            </a:r>
            <a:r>
              <a:rPr lang="tr-TR" dirty="0" err="1" smtClean="0"/>
              <a:t>Emevî</a:t>
            </a:r>
            <a:r>
              <a:rPr lang="tr-TR" dirty="0" smtClean="0"/>
              <a:t> ordularını yenilgiye uğratırken,  diğer taraftan </a:t>
            </a:r>
            <a:r>
              <a:rPr lang="tr-TR" dirty="0" err="1" smtClean="0"/>
              <a:t>ihtilâlin</a:t>
            </a:r>
            <a:r>
              <a:rPr lang="tr-TR" dirty="0" smtClean="0"/>
              <a:t> lideri İbrahim,  </a:t>
            </a:r>
            <a:r>
              <a:rPr lang="tr-TR" dirty="0" err="1" smtClean="0"/>
              <a:t>Emevî</a:t>
            </a:r>
            <a:r>
              <a:rPr lang="tr-TR" dirty="0" smtClean="0"/>
              <a:t> halifesi </a:t>
            </a:r>
            <a:r>
              <a:rPr lang="tr-TR" dirty="0" err="1" smtClean="0"/>
              <a:t>Mervan</a:t>
            </a:r>
            <a:r>
              <a:rPr lang="tr-TR" dirty="0" smtClean="0"/>
              <a:t> b. Muhammed  (127-132/744-749) tarafından tutuklanarak 132/749 yılı başlarında öldürülmüştür. İbrahim ölmeden önce kardeşi </a:t>
            </a:r>
            <a:r>
              <a:rPr lang="tr-TR" dirty="0" err="1" smtClean="0"/>
              <a:t>Ebû’l</a:t>
            </a:r>
            <a:r>
              <a:rPr lang="tr-TR" dirty="0" smtClean="0"/>
              <a:t>-Abbas’ın yerine geçmesini, ailesi ile birlikte </a:t>
            </a:r>
            <a:r>
              <a:rPr lang="tr-TR" dirty="0" err="1" smtClean="0"/>
              <a:t>Humeyme’den</a:t>
            </a:r>
            <a:r>
              <a:rPr lang="tr-TR" dirty="0" smtClean="0"/>
              <a:t> ayrılarak </a:t>
            </a:r>
            <a:r>
              <a:rPr lang="tr-TR" dirty="0" err="1" smtClean="0"/>
              <a:t>Kûfe’ye</a:t>
            </a:r>
            <a:r>
              <a:rPr lang="tr-TR" dirty="0" smtClean="0"/>
              <a:t> yönelmesini istemişti. </a:t>
            </a:r>
            <a:r>
              <a:rPr lang="tr-TR" dirty="0" err="1" smtClean="0"/>
              <a:t>Kûfe’ye</a:t>
            </a:r>
            <a:r>
              <a:rPr lang="tr-TR" dirty="0" smtClean="0"/>
              <a:t> gelen </a:t>
            </a:r>
            <a:r>
              <a:rPr lang="tr-TR" dirty="0" err="1" smtClean="0"/>
              <a:t>Ebû’l</a:t>
            </a:r>
            <a:r>
              <a:rPr lang="tr-TR" dirty="0" smtClean="0"/>
              <a:t>-Abbas, halife olarak selamlandı. </a:t>
            </a: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433</Words>
  <Application>Microsoft Office PowerPoint</Application>
  <PresentationFormat>Ekran Gösterisi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İhtilal’ın Oluşum Süreci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İhtilal’ın Oluşum Süreci</dc:title>
  <dc:creator>pc</dc:creator>
  <cp:lastModifiedBy>pc</cp:lastModifiedBy>
  <cp:revision>3</cp:revision>
  <dcterms:created xsi:type="dcterms:W3CDTF">2017-09-27T14:22:57Z</dcterms:created>
  <dcterms:modified xsi:type="dcterms:W3CDTF">2018-01-11T13:31:10Z</dcterms:modified>
</cp:coreProperties>
</file>