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5" r:id="rId2"/>
    <p:sldId id="390" r:id="rId3"/>
    <p:sldId id="415" r:id="rId4"/>
    <p:sldId id="258" r:id="rId5"/>
    <p:sldId id="392" r:id="rId6"/>
    <p:sldId id="259" r:id="rId7"/>
    <p:sldId id="260" r:id="rId8"/>
    <p:sldId id="265" r:id="rId9"/>
    <p:sldId id="422" r:id="rId10"/>
    <p:sldId id="266" r:id="rId11"/>
    <p:sldId id="406" r:id="rId12"/>
    <p:sldId id="321" r:id="rId13"/>
    <p:sldId id="267" r:id="rId14"/>
    <p:sldId id="403" r:id="rId15"/>
    <p:sldId id="293" r:id="rId16"/>
    <p:sldId id="294" r:id="rId17"/>
    <p:sldId id="295" r:id="rId18"/>
    <p:sldId id="323" r:id="rId19"/>
    <p:sldId id="336" r:id="rId20"/>
    <p:sldId id="292" r:id="rId21"/>
    <p:sldId id="270" r:id="rId22"/>
    <p:sldId id="405" r:id="rId23"/>
    <p:sldId id="269" r:id="rId24"/>
    <p:sldId id="272" r:id="rId25"/>
    <p:sldId id="409" r:id="rId26"/>
    <p:sldId id="402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07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33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9A2C-5963-4E0A-B10F-9DEBDD898ECB}" type="datetimeFigureOut">
              <a:rPr lang="tr-TR" smtClean="0"/>
              <a:pPr/>
              <a:t>21.11.2017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CE9C9-7C01-4EB6-ABDC-B2A9594203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3A66-9447-4E85-BF00-2041EE97A11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0252F-B087-4644-A0FF-7BCB0D60F4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A236-2587-4DAD-8301-A99DC5122E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E9BE-A5F2-4C2C-81A1-986F00E984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6486-1012-4368-AEE9-27A127276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A375D-DE44-4DE5-BFEB-1952F5E22C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7F40-00D5-445B-BCAC-980B9938E1F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BABD3-5697-4FD0-89CF-94F42630D7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545CD-726A-4FB0-9428-D58DF2DD9E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66F9-90C1-4567-9D15-FDC9338342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A8E4-E956-4E76-9512-816B6A77CBA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121F1-F944-42AD-9904-124C8ADF1C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440B-2F52-4497-A1CA-E030685E0B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DBE74E-AF6C-4AD7-BB23-5246CA6359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73630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err="1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Multisistem</a:t>
            </a: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Travmalı</a:t>
            </a:r>
            <a:b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Erişkin Hastaya</a:t>
            </a:r>
            <a:b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tr-TR" b="1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Yaklaşım</a:t>
            </a:r>
            <a:endParaRPr lang="tr-TR" b="1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4819600"/>
            <a:ext cx="6400800" cy="14669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1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Doç.Dr.Onur</a:t>
            </a:r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Polat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Ankara Üniversitesi Tıp Fakültesi</a:t>
            </a:r>
          </a:p>
          <a:p>
            <a:r>
              <a:rPr lang="tr-TR" sz="1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Acil Tıp Anabilim Dalı</a:t>
            </a:r>
            <a:endParaRPr lang="tr-TR" sz="1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78813" cy="5068888"/>
          </a:xfrm>
        </p:spPr>
        <p:txBody>
          <a:bodyPr/>
          <a:lstStyle/>
          <a:p>
            <a:pPr eaLnBrk="1" hangingPunct="1"/>
            <a:r>
              <a:rPr lang="tr-TR" sz="1800" dirty="0" smtClean="0"/>
              <a:t>H</a:t>
            </a:r>
            <a:r>
              <a:rPr lang="tr-TR" sz="1800" dirty="0" smtClean="0">
                <a:cs typeface="Times New Roman" pitchFamily="18" charset="0"/>
              </a:rPr>
              <a:t>astaya </a:t>
            </a:r>
            <a:r>
              <a:rPr lang="tr-TR" sz="1800" dirty="0" smtClean="0"/>
              <a:t>karşıdan</a:t>
            </a:r>
            <a:r>
              <a:rPr lang="tr-TR" sz="1800" dirty="0" smtClean="0">
                <a:cs typeface="Times New Roman" pitchFamily="18" charset="0"/>
              </a:rPr>
              <a:t> bakılır: 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Soluk al</a:t>
            </a:r>
            <a:r>
              <a:rPr lang="en-US" sz="1800" dirty="0" smtClean="0">
                <a:cs typeface="Arial" charset="0"/>
              </a:rPr>
              <a:t>ı</a:t>
            </a:r>
            <a:r>
              <a:rPr lang="tr-TR" sz="1800" dirty="0" smtClean="0">
                <a:cs typeface="Times New Roman" pitchFamily="18" charset="0"/>
              </a:rPr>
              <a:t>p veriyor mu, 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Konu</a:t>
            </a:r>
            <a:r>
              <a:rPr lang="en-US" sz="1800" dirty="0" smtClean="0">
                <a:cs typeface="Arial" charset="0"/>
              </a:rPr>
              <a:t>ş</a:t>
            </a:r>
            <a:r>
              <a:rPr lang="tr-TR" sz="1800" dirty="0" err="1" smtClean="0">
                <a:cs typeface="Times New Roman" pitchFamily="18" charset="0"/>
              </a:rPr>
              <a:t>uyor</a:t>
            </a:r>
            <a:r>
              <a:rPr lang="tr-TR" sz="1800" dirty="0" smtClean="0">
                <a:cs typeface="Times New Roman" pitchFamily="18" charset="0"/>
              </a:rPr>
              <a:t> mu, 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Cildinin rengi </a:t>
            </a:r>
            <a:r>
              <a:rPr lang="tr-TR" sz="1800" dirty="0" err="1" smtClean="0">
                <a:cs typeface="Times New Roman" pitchFamily="18" charset="0"/>
              </a:rPr>
              <a:t>nas</a:t>
            </a:r>
            <a:r>
              <a:rPr lang="en-US" sz="1800" dirty="0" smtClean="0">
                <a:cs typeface="Arial" charset="0"/>
              </a:rPr>
              <a:t>ı</a:t>
            </a:r>
            <a:r>
              <a:rPr lang="tr-TR" sz="1800" dirty="0" smtClean="0">
                <a:cs typeface="Times New Roman" pitchFamily="18" charset="0"/>
              </a:rPr>
              <a:t>l, 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err="1" smtClean="0">
                <a:cs typeface="Times New Roman" pitchFamily="18" charset="0"/>
              </a:rPr>
              <a:t>Kanamas</a:t>
            </a:r>
            <a:r>
              <a:rPr lang="en-US" sz="1800" dirty="0" smtClean="0">
                <a:cs typeface="Arial" charset="0"/>
              </a:rPr>
              <a:t>ı</a:t>
            </a:r>
            <a:r>
              <a:rPr lang="tr-TR" sz="1800" dirty="0" smtClean="0">
                <a:cs typeface="Times New Roman" pitchFamily="18" charset="0"/>
              </a:rPr>
              <a:t> var</a:t>
            </a:r>
            <a:r>
              <a:rPr lang="tr-TR" sz="1800" dirty="0" smtClean="0"/>
              <a:t> </a:t>
            </a:r>
            <a:r>
              <a:rPr lang="tr-TR" sz="1800" dirty="0" smtClean="0">
                <a:cs typeface="Times New Roman" pitchFamily="18" charset="0"/>
              </a:rPr>
              <a:t>m</a:t>
            </a:r>
            <a:r>
              <a:rPr lang="en-US" sz="1800" dirty="0" smtClean="0">
                <a:cs typeface="Arial" charset="0"/>
              </a:rPr>
              <a:t>ı</a:t>
            </a:r>
            <a:r>
              <a:rPr lang="tr-TR" sz="1800" dirty="0" smtClean="0">
                <a:cs typeface="Arial" charset="0"/>
              </a:rPr>
              <a:t>,</a:t>
            </a:r>
            <a:r>
              <a:rPr lang="tr-TR" sz="1800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Uygun bir </a:t>
            </a:r>
            <a:r>
              <a:rPr lang="en-US" sz="1800" dirty="0" smtClean="0">
                <a:cs typeface="Arial" charset="0"/>
              </a:rPr>
              <a:t>ş</a:t>
            </a:r>
            <a:r>
              <a:rPr lang="tr-TR" sz="1800" dirty="0" err="1" smtClean="0">
                <a:cs typeface="Times New Roman" pitchFamily="18" charset="0"/>
              </a:rPr>
              <a:t>ekilde</a:t>
            </a:r>
            <a:r>
              <a:rPr lang="tr-TR" sz="1800" dirty="0" smtClean="0">
                <a:cs typeface="Times New Roman" pitchFamily="18" charset="0"/>
              </a:rPr>
              <a:t> </a:t>
            </a:r>
            <a:r>
              <a:rPr lang="tr-TR" sz="1800" dirty="0" err="1" smtClean="0">
                <a:cs typeface="Times New Roman" pitchFamily="18" charset="0"/>
              </a:rPr>
              <a:t>immobilize</a:t>
            </a:r>
            <a:r>
              <a:rPr lang="tr-TR" sz="1800" dirty="0" smtClean="0">
                <a:cs typeface="Times New Roman" pitchFamily="18" charset="0"/>
              </a:rPr>
              <a:t> </a:t>
            </a:r>
            <a:r>
              <a:rPr lang="tr-TR" sz="1800" dirty="0" err="1" smtClean="0">
                <a:cs typeface="Times New Roman" pitchFamily="18" charset="0"/>
              </a:rPr>
              <a:t>edilmi</a:t>
            </a:r>
            <a:r>
              <a:rPr lang="en-US" sz="1800" dirty="0" smtClean="0">
                <a:cs typeface="Arial" charset="0"/>
              </a:rPr>
              <a:t>ş</a:t>
            </a:r>
            <a:r>
              <a:rPr lang="tr-TR" sz="1800" dirty="0" smtClean="0">
                <a:cs typeface="Times New Roman" pitchFamily="18" charset="0"/>
              </a:rPr>
              <a:t> mi?</a:t>
            </a:r>
          </a:p>
          <a:p>
            <a:pPr eaLnBrk="1" hangingPunct="1">
              <a:buFontTx/>
              <a:buNone/>
            </a:pPr>
            <a:r>
              <a:rPr lang="tr-TR" sz="1800" dirty="0" smtClean="0"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tr-TR" sz="1800" dirty="0" smtClean="0"/>
              <a:t>Ne olduğu hakkında kısa öykü alınır: </a:t>
            </a:r>
            <a:endParaRPr lang="tr-TR" sz="1800" dirty="0" smtClean="0">
              <a:cs typeface="Times New Roman" pitchFamily="18" charset="0"/>
            </a:endParaRP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Yaralanman</a:t>
            </a:r>
            <a:r>
              <a:rPr lang="en-US" sz="1800" dirty="0" smtClean="0">
                <a:cs typeface="Arial" charset="0"/>
              </a:rPr>
              <a:t>ı</a:t>
            </a:r>
            <a:r>
              <a:rPr lang="tr-TR" sz="1800" dirty="0" smtClean="0">
                <a:cs typeface="Times New Roman" pitchFamily="18" charset="0"/>
              </a:rPr>
              <a:t>n </a:t>
            </a:r>
            <a:r>
              <a:rPr lang="tr-TR" sz="1800" dirty="0" err="1" smtClean="0">
                <a:cs typeface="Times New Roman" pitchFamily="18" charset="0"/>
              </a:rPr>
              <a:t>mekanizmas</a:t>
            </a:r>
            <a:r>
              <a:rPr lang="en-US" sz="1800" dirty="0" smtClean="0">
                <a:cs typeface="Arial" charset="0"/>
              </a:rPr>
              <a:t>ı</a:t>
            </a:r>
          </a:p>
          <a:p>
            <a:pPr lvl="1" eaLnBrk="1" hangingPunct="1">
              <a:buFont typeface="Wingdings 2" pitchFamily="18" charset="2"/>
              <a:buChar char="P"/>
            </a:pPr>
            <a:r>
              <a:rPr lang="tr-TR" sz="1800" dirty="0" smtClean="0">
                <a:cs typeface="Times New Roman" pitchFamily="18" charset="0"/>
              </a:rPr>
              <a:t>Yaralanma zaman</a:t>
            </a:r>
            <a:r>
              <a:rPr lang="en-US" sz="1800" dirty="0" smtClean="0">
                <a:cs typeface="Arial" charset="0"/>
              </a:rPr>
              <a:t>ı</a:t>
            </a:r>
            <a:endParaRPr lang="tr-TR" sz="1800" dirty="0" smtClean="0">
              <a:cs typeface="Arial" charset="0"/>
            </a:endParaRPr>
          </a:p>
          <a:p>
            <a:r>
              <a:rPr lang="tr-TR" sz="1800" dirty="0" smtClean="0"/>
              <a:t>Ciddi şekilde yaralanması olan hastaların uygun travma merkezine direkt transportu gereklidir.</a:t>
            </a:r>
          </a:p>
          <a:p>
            <a:r>
              <a:rPr lang="tr-TR" sz="1800" dirty="0" smtClean="0"/>
              <a:t>Yaralanma ve kanama kontrolü arasındaki süre minimize edilmeli. </a:t>
            </a:r>
          </a:p>
          <a:p>
            <a:pPr>
              <a:buNone/>
            </a:pPr>
            <a:r>
              <a:rPr lang="tr-TR" sz="1800" dirty="0" smtClean="0"/>
              <a:t>.</a:t>
            </a:r>
            <a:endParaRPr lang="tr-TR" sz="1800" dirty="0" smtClean="0">
              <a:cs typeface="Times New Roman" pitchFamily="18" charset="0"/>
            </a:endParaRPr>
          </a:p>
          <a:p>
            <a:pPr eaLnBrk="1" hangingPunct="1"/>
            <a:endParaRPr lang="tr-TR" sz="28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Başlangıç Değerlendirmesi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Hekimin </a:t>
            </a:r>
            <a:r>
              <a:rPr lang="tr-TR" dirty="0" err="1" smtClean="0"/>
              <a:t>travmatik</a:t>
            </a:r>
            <a:r>
              <a:rPr lang="tr-TR" dirty="0" smtClean="0"/>
              <a:t> </a:t>
            </a:r>
            <a:r>
              <a:rPr lang="tr-TR" dirty="0" err="1" smtClean="0"/>
              <a:t>hemorajinin</a:t>
            </a:r>
            <a:r>
              <a:rPr lang="tr-TR" dirty="0" smtClean="0"/>
              <a:t> boyutunu değerlendirirken</a:t>
            </a:r>
          </a:p>
          <a:p>
            <a:r>
              <a:rPr lang="tr-TR" dirty="0" smtClean="0"/>
              <a:t>hastanın fizyolojisinin, </a:t>
            </a:r>
          </a:p>
          <a:p>
            <a:r>
              <a:rPr lang="tr-TR" dirty="0" smtClean="0"/>
              <a:t>anatomik yaralanma şeklini, </a:t>
            </a:r>
          </a:p>
          <a:p>
            <a:r>
              <a:rPr lang="tr-TR" dirty="0" smtClean="0"/>
              <a:t>yaralanma mekanizması ve </a:t>
            </a:r>
          </a:p>
          <a:p>
            <a:r>
              <a:rPr lang="tr-TR" dirty="0" smtClean="0"/>
              <a:t>hastanın başlangıç </a:t>
            </a:r>
            <a:r>
              <a:rPr lang="tr-TR" dirty="0" err="1" smtClean="0"/>
              <a:t>resüsitasyonuna</a:t>
            </a:r>
            <a:r>
              <a:rPr lang="tr-TR" dirty="0" smtClean="0"/>
              <a:t> cevabının kombinasyonunu kullanması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1563" y="1285875"/>
            <a:ext cx="7429500" cy="51435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sz="4000" b="1" i="1" smtClean="0"/>
              <a:t>Uygunsuz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sz="4000" b="1" i="1" smtClean="0"/>
              <a:t>baş ve çene pozisyonu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sz="4000" b="1" i="1" smtClean="0"/>
              <a:t>ventilasyon zorluğunun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sz="4000" b="1" i="1" smtClean="0"/>
              <a:t>en sık nedeni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066800"/>
            <a:ext cx="8358188" cy="5076825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2800" dirty="0" smtClean="0">
                <a:solidFill>
                  <a:srgbClr val="FF0000"/>
                </a:solidFill>
              </a:rPr>
              <a:t>A </a:t>
            </a:r>
            <a:r>
              <a:rPr lang="tr-TR" sz="2800" dirty="0" smtClean="0"/>
              <a:t>   H</a:t>
            </a:r>
            <a:r>
              <a:rPr lang="tr-TR" sz="2800" dirty="0" smtClean="0">
                <a:cs typeface="Times New Roman" pitchFamily="18" charset="0"/>
              </a:rPr>
              <a:t>avayolu de</a:t>
            </a:r>
            <a:r>
              <a:rPr lang="tr-TR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erlendirilir:</a:t>
            </a:r>
          </a:p>
          <a:p>
            <a:pPr marL="536575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800" dirty="0" smtClean="0">
                <a:cs typeface="Times New Roman" pitchFamily="18" charset="0"/>
              </a:rPr>
              <a:t>Yabancı cisim</a:t>
            </a:r>
          </a:p>
          <a:p>
            <a:pPr marL="536575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800" dirty="0" smtClean="0">
                <a:cs typeface="Times New Roman" pitchFamily="18" charset="0"/>
              </a:rPr>
              <a:t>E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er  gerekiyorsa havayolunu açan manevralar yapılır (</a:t>
            </a:r>
            <a:r>
              <a:rPr lang="tr-TR" sz="2800" dirty="0" err="1" smtClean="0">
                <a:cs typeface="Times New Roman" pitchFamily="18" charset="0"/>
              </a:rPr>
              <a:t>servikal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spinal</a:t>
            </a:r>
            <a:r>
              <a:rPr lang="tr-TR" sz="2800" dirty="0" smtClean="0">
                <a:cs typeface="Times New Roman" pitchFamily="18" charset="0"/>
              </a:rPr>
              <a:t> yaralanma önlemleri devam ettirilerek)</a:t>
            </a:r>
          </a:p>
          <a:p>
            <a:pPr marL="536575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sz="2800" dirty="0" smtClean="0">
                <a:cs typeface="Times New Roman" pitchFamily="18" charset="0"/>
              </a:rPr>
              <a:t>Hasta bilinçsizse oral </a:t>
            </a:r>
            <a:r>
              <a:rPr lang="tr-TR" sz="2800" dirty="0" err="1" smtClean="0">
                <a:cs typeface="Times New Roman" pitchFamily="18" charset="0"/>
              </a:rPr>
              <a:t>airway</a:t>
            </a:r>
            <a:r>
              <a:rPr lang="tr-TR" sz="2800" dirty="0" smtClean="0">
                <a:cs typeface="Times New Roman" pitchFamily="18" charset="0"/>
              </a:rPr>
              <a:t>  yerle</a:t>
            </a:r>
            <a:r>
              <a:rPr lang="en-US" sz="2800" dirty="0" smtClean="0">
                <a:cs typeface="Arial" charset="0"/>
              </a:rPr>
              <a:t>ş</a:t>
            </a:r>
            <a:r>
              <a:rPr lang="tr-TR" sz="2800" dirty="0" err="1" smtClean="0">
                <a:cs typeface="Times New Roman" pitchFamily="18" charset="0"/>
              </a:rPr>
              <a:t>tirilir</a:t>
            </a:r>
            <a:endParaRPr lang="tr-TR" sz="2800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Hava Yolunun Açılması</a:t>
            </a:r>
            <a:endParaRPr lang="tr-TR" sz="32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896225" cy="4391025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buFontTx/>
              <a:buNone/>
              <a:defRPr/>
            </a:pPr>
            <a:r>
              <a:rPr lang="tr-TR" sz="2800" dirty="0" smtClean="0"/>
              <a:t>E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er hava yolu yeterli de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smtClean="0">
                <a:cs typeface="Times New Roman" pitchFamily="18" charset="0"/>
              </a:rPr>
              <a:t>ilse</a:t>
            </a: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  <a:p>
            <a:pPr marL="987425" lvl="1" indent="-530225" eaLnBrk="1" hangingPunct="1">
              <a:lnSpc>
                <a:spcPct val="160000"/>
              </a:lnSpc>
              <a:buFont typeface="Wingdings 2" pitchFamily="18" charset="2"/>
              <a:buChar char="P"/>
              <a:defRPr/>
            </a:pPr>
            <a:r>
              <a:rPr lang="tr-TR" dirty="0" smtClean="0">
                <a:cs typeface="Times New Roman" pitchFamily="18" charset="0"/>
              </a:rPr>
              <a:t>Hava yolunu aç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c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manevra</a:t>
            </a:r>
          </a:p>
          <a:p>
            <a:pPr marL="987425" lvl="1" indent="-530225" eaLnBrk="1" hangingPunct="1">
              <a:lnSpc>
                <a:spcPct val="160000"/>
              </a:lnSpc>
              <a:buFont typeface="Wingdings 2" pitchFamily="18" charset="2"/>
              <a:buChar char="P"/>
              <a:defRPr/>
            </a:pPr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hasta bilinçsizse oral </a:t>
            </a:r>
            <a:r>
              <a:rPr lang="tr-TR" dirty="0" err="1" smtClean="0">
                <a:cs typeface="Times New Roman" pitchFamily="18" charset="0"/>
              </a:rPr>
              <a:t>airway</a:t>
            </a:r>
            <a:endParaRPr lang="tr-TR" dirty="0" smtClean="0">
              <a:cs typeface="Times New Roman" pitchFamily="18" charset="0"/>
            </a:endParaRPr>
          </a:p>
          <a:p>
            <a:pPr marL="987425" lvl="1" indent="-530225" eaLnBrk="1" hangingPunct="1">
              <a:lnSpc>
                <a:spcPct val="160000"/>
              </a:lnSpc>
              <a:buFont typeface="Wingdings 2" pitchFamily="18" charset="2"/>
              <a:buChar char="P"/>
              <a:defRPr/>
            </a:pPr>
            <a:r>
              <a:rPr lang="tr-TR" dirty="0" smtClean="0">
                <a:cs typeface="Times New Roman" pitchFamily="18" charset="0"/>
              </a:rPr>
              <a:t>Bilinçli hastada </a:t>
            </a:r>
            <a:r>
              <a:rPr lang="tr-TR" dirty="0" err="1" smtClean="0">
                <a:cs typeface="Times New Roman" pitchFamily="18" charset="0"/>
              </a:rPr>
              <a:t>nazofaringeal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airway</a:t>
            </a:r>
            <a:r>
              <a:rPr lang="tr-TR" dirty="0" smtClean="0"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60000"/>
              </a:lnSpc>
              <a:buFontTx/>
              <a:buNone/>
              <a:defRPr/>
            </a:pPr>
            <a:endParaRPr lang="tr-T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3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8715375" cy="5286375"/>
          </a:xfrm>
        </p:spPr>
        <p:txBody>
          <a:bodyPr/>
          <a:lstStyle/>
          <a:p>
            <a:pPr marL="0" lvl="1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tr-TR" dirty="0" smtClean="0">
                <a:solidFill>
                  <a:srgbClr val="FF0000"/>
                </a:solidFill>
              </a:rPr>
              <a:t>C</a:t>
            </a:r>
            <a:r>
              <a:rPr lang="tr-TR" dirty="0" smtClean="0"/>
              <a:t>  E</a:t>
            </a:r>
            <a:r>
              <a:rPr lang="tr-TR" dirty="0" smtClean="0">
                <a:cs typeface="Times New Roman" pitchFamily="18" charset="0"/>
              </a:rPr>
              <a:t>rken dönemden itibaren </a:t>
            </a:r>
            <a:r>
              <a:rPr lang="tr-TR" dirty="0" err="1" smtClean="0">
                <a:cs typeface="Times New Roman" pitchFamily="18" charset="0"/>
              </a:rPr>
              <a:t>servikal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spinal</a:t>
            </a:r>
            <a:r>
              <a:rPr lang="tr-TR" dirty="0" smtClean="0">
                <a:cs typeface="Times New Roman" pitchFamily="18" charset="0"/>
              </a:rPr>
              <a:t> yaralanma önlemleri alınır</a:t>
            </a:r>
          </a:p>
          <a:p>
            <a:pPr marL="812800" lvl="1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hastada boyun </a:t>
            </a:r>
            <a:r>
              <a:rPr lang="tr-TR" dirty="0" err="1" smtClean="0">
                <a:cs typeface="Times New Roman" pitchFamily="18" charset="0"/>
              </a:rPr>
              <a:t>yaralanmas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ihtimali varsa boynu boyunluk ile </a:t>
            </a:r>
            <a:r>
              <a:rPr lang="tr-TR" dirty="0" err="1" smtClean="0">
                <a:cs typeface="Times New Roman" pitchFamily="18" charset="0"/>
              </a:rPr>
              <a:t>immobilize</a:t>
            </a:r>
            <a:r>
              <a:rPr lang="tr-TR" dirty="0" smtClean="0">
                <a:cs typeface="Times New Roman" pitchFamily="18" charset="0"/>
              </a:rPr>
              <a:t> edilir</a:t>
            </a:r>
          </a:p>
          <a:p>
            <a:pPr marL="812800" lvl="1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</a:rPr>
              <a:t>Ba</a:t>
            </a:r>
            <a:r>
              <a:rPr lang="en-US" dirty="0" smtClean="0">
                <a:cs typeface="Arial" charset="0"/>
              </a:rPr>
              <a:t>ş</a:t>
            </a:r>
            <a:r>
              <a:rPr lang="tr-TR" dirty="0" smtClean="0">
                <a:cs typeface="Times New Roman" pitchFamily="18" charset="0"/>
              </a:rPr>
              <a:t> ve boyunun </a:t>
            </a:r>
            <a:r>
              <a:rPr lang="tr-TR" dirty="0" err="1" smtClean="0">
                <a:cs typeface="Times New Roman" pitchFamily="18" charset="0"/>
              </a:rPr>
              <a:t>hiperekstansiyonu</a:t>
            </a:r>
            <a:r>
              <a:rPr lang="tr-TR" dirty="0" smtClean="0">
                <a:cs typeface="Times New Roman" pitchFamily="18" charset="0"/>
              </a:rPr>
              <a:t> ve </a:t>
            </a:r>
            <a:r>
              <a:rPr lang="tr-TR" dirty="0" err="1" smtClean="0">
                <a:cs typeface="Times New Roman" pitchFamily="18" charset="0"/>
              </a:rPr>
              <a:t>hiperfleksiyonundan</a:t>
            </a:r>
            <a:r>
              <a:rPr lang="tr-TR" dirty="0" smtClean="0">
                <a:cs typeface="Times New Roman" pitchFamily="18" charset="0"/>
              </a:rPr>
              <a:t> kaç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err="1" smtClean="0">
                <a:cs typeface="Times New Roman" pitchFamily="18" charset="0"/>
              </a:rPr>
              <a:t>nılır</a:t>
            </a:r>
            <a:endParaRPr lang="tr-TR" dirty="0" smtClean="0">
              <a:cs typeface="Times New Roman" pitchFamily="18" charset="0"/>
            </a:endParaRPr>
          </a:p>
          <a:p>
            <a:pPr marL="812800" lvl="1" indent="-536575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Yarı-sert boyunluk kullanılır </a:t>
            </a:r>
            <a:endParaRPr lang="tr-TR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6975"/>
            <a:ext cx="8286750" cy="5303838"/>
          </a:xfrm>
        </p:spPr>
        <p:txBody>
          <a:bodyPr/>
          <a:lstStyle/>
          <a:p>
            <a:pPr marL="0" lvl="1" indent="0" algn="just" eaLnBrk="1" hangingPunct="1">
              <a:lnSpc>
                <a:spcPct val="150000"/>
              </a:lnSpc>
              <a:buFontTx/>
              <a:buNone/>
              <a:defRPr/>
            </a:pPr>
            <a:r>
              <a:rPr lang="tr-TR" dirty="0" smtClean="0"/>
              <a:t>E</a:t>
            </a:r>
            <a:r>
              <a:rPr lang="tr-TR" dirty="0" smtClean="0">
                <a:cs typeface="Times New Roman" pitchFamily="18" charset="0"/>
              </a:rPr>
              <a:t>rken dönemden itibaren </a:t>
            </a:r>
            <a:r>
              <a:rPr lang="tr-TR" dirty="0" err="1" smtClean="0">
                <a:cs typeface="Times New Roman" pitchFamily="18" charset="0"/>
              </a:rPr>
              <a:t>servikal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spinal</a:t>
            </a:r>
            <a:r>
              <a:rPr lang="tr-TR" dirty="0" smtClean="0">
                <a:cs typeface="Times New Roman" pitchFamily="18" charset="0"/>
              </a:rPr>
              <a:t> yaralanma önlemleri alınır:</a:t>
            </a:r>
          </a:p>
          <a:p>
            <a:pPr marL="449263" lvl="1" indent="-449263" algn="just" eaLnBrk="1" hangingPunct="1">
              <a:buFont typeface="Wingdings" pitchFamily="2" charset="2"/>
              <a:buChar char="§"/>
              <a:defRPr/>
            </a:pPr>
            <a:r>
              <a:rPr lang="tr-TR" dirty="0" smtClean="0">
                <a:cs typeface="Times New Roman" pitchFamily="18" charset="0"/>
              </a:rPr>
              <a:t>Mekanizma </a:t>
            </a:r>
          </a:p>
          <a:p>
            <a:pPr marL="900113" lvl="1" indent="-450850" algn="just" eaLnBrk="1" hangingPunct="1"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Dü</a:t>
            </a:r>
            <a:r>
              <a:rPr lang="tr-TR" dirty="0" smtClean="0">
                <a:cs typeface="Arial" charset="0"/>
              </a:rPr>
              <a:t>ş</a:t>
            </a:r>
            <a:r>
              <a:rPr lang="tr-TR" dirty="0" smtClean="0">
                <a:cs typeface="Times New Roman" pitchFamily="18" charset="0"/>
              </a:rPr>
              <a:t>me</a:t>
            </a:r>
          </a:p>
          <a:p>
            <a:pPr marL="900113" lvl="1" indent="-450850" algn="just" eaLnBrk="1" hangingPunct="1"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Araç kazalar</a:t>
            </a:r>
            <a:r>
              <a:rPr lang="en-US" dirty="0" smtClean="0">
                <a:cs typeface="Arial" charset="0"/>
              </a:rPr>
              <a:t>ı</a:t>
            </a:r>
            <a:endParaRPr lang="tr-TR" dirty="0" smtClean="0">
              <a:cs typeface="Arial" charset="0"/>
            </a:endParaRPr>
          </a:p>
          <a:p>
            <a:pPr marL="900113" lvl="1" indent="-450850" algn="just" eaLnBrk="1" hangingPunct="1"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Boyun veya kafa üzerine olan travmalar</a:t>
            </a:r>
          </a:p>
          <a:p>
            <a:pPr marL="449263" lvl="1" indent="-449263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cs typeface="Times New Roman" pitchFamily="18" charset="0"/>
              </a:rPr>
              <a:t>Bilinç düzeyinde azalma</a:t>
            </a:r>
          </a:p>
          <a:p>
            <a:pPr lvl="1" algn="just" eaLnBrk="1" hangingPunct="1">
              <a:lnSpc>
                <a:spcPct val="150000"/>
              </a:lnSpc>
              <a:defRPr/>
            </a:pPr>
            <a:endParaRPr lang="tr-TR" dirty="0" smtClean="0">
              <a:cs typeface="Times New Roman" pitchFamily="18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40105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tr-TR" sz="2800" dirty="0" smtClean="0"/>
              <a:t>E</a:t>
            </a:r>
            <a:r>
              <a:rPr lang="tr-TR" sz="2800" dirty="0" smtClean="0">
                <a:cs typeface="Times New Roman" pitchFamily="18" charset="0"/>
              </a:rPr>
              <a:t>rken dönemden itibaren </a:t>
            </a:r>
            <a:r>
              <a:rPr lang="tr-TR" sz="2800" dirty="0" err="1" smtClean="0">
                <a:cs typeface="Times New Roman" pitchFamily="18" charset="0"/>
              </a:rPr>
              <a:t>servikal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dirty="0" err="1" smtClean="0">
                <a:cs typeface="Times New Roman" pitchFamily="18" charset="0"/>
              </a:rPr>
              <a:t>spinal</a:t>
            </a:r>
            <a:r>
              <a:rPr lang="tr-TR" sz="2800" dirty="0" smtClean="0">
                <a:cs typeface="Times New Roman" pitchFamily="18" charset="0"/>
              </a:rPr>
              <a:t> yaralanma önlemleri alınır</a:t>
            </a:r>
          </a:p>
          <a:p>
            <a:pPr lvl="1" algn="just" eaLnBrk="1" hangingPunct="1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Boyun a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r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s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err="1" smtClean="0">
                <a:cs typeface="Times New Roman" pitchFamily="18" charset="0"/>
              </a:rPr>
              <a:t>ndan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Arial" charset="0"/>
              </a:rPr>
              <a:t>ş</a:t>
            </a:r>
            <a:r>
              <a:rPr lang="tr-TR" dirty="0" err="1" smtClean="0">
                <a:cs typeface="Times New Roman" pitchFamily="18" charset="0"/>
              </a:rPr>
              <a:t>ikayet</a:t>
            </a:r>
            <a:r>
              <a:rPr lang="tr-TR" dirty="0" smtClean="0">
                <a:cs typeface="Times New Roman" pitchFamily="18" charset="0"/>
              </a:rPr>
              <a:t> etmesi</a:t>
            </a:r>
          </a:p>
          <a:p>
            <a:pPr lvl="1" algn="just" eaLnBrk="1" hangingPunct="1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</a:rPr>
              <a:t>Kre</a:t>
            </a:r>
            <a:r>
              <a:rPr lang="tr-TR" dirty="0" err="1" smtClean="0"/>
              <a:t>p</a:t>
            </a:r>
            <a:r>
              <a:rPr lang="tr-TR" dirty="0" err="1" smtClean="0">
                <a:cs typeface="Times New Roman" pitchFamily="18" charset="0"/>
              </a:rPr>
              <a:t>itasyon</a:t>
            </a:r>
            <a:r>
              <a:rPr lang="tr-TR" dirty="0" smtClean="0"/>
              <a:t>, </a:t>
            </a:r>
            <a:r>
              <a:rPr lang="tr-TR" dirty="0" err="1" smtClean="0">
                <a:cs typeface="Times New Roman" pitchFamily="18" charset="0"/>
              </a:rPr>
              <a:t>kont</a:t>
            </a:r>
            <a:r>
              <a:rPr lang="tr-TR" dirty="0" err="1" smtClean="0"/>
              <a:t>ü</a:t>
            </a:r>
            <a:r>
              <a:rPr lang="tr-TR" dirty="0" err="1" smtClean="0">
                <a:cs typeface="Times New Roman" pitchFamily="18" charset="0"/>
              </a:rPr>
              <a:t>zyon</a:t>
            </a:r>
            <a:r>
              <a:rPr lang="tr-TR" dirty="0" smtClean="0">
                <a:cs typeface="Times New Roman" pitchFamily="18" charset="0"/>
              </a:rPr>
              <a:t> veya </a:t>
            </a:r>
            <a:r>
              <a:rPr lang="tr-TR" dirty="0" err="1" smtClean="0">
                <a:cs typeface="Times New Roman" pitchFamily="18" charset="0"/>
              </a:rPr>
              <a:t>posterior</a:t>
            </a:r>
            <a:r>
              <a:rPr lang="tr-TR" dirty="0" smtClean="0">
                <a:cs typeface="Times New Roman" pitchFamily="18" charset="0"/>
              </a:rPr>
              <a:t> boy</a:t>
            </a:r>
            <a:r>
              <a:rPr lang="tr-TR" dirty="0" smtClean="0"/>
              <a:t>un</a:t>
            </a:r>
            <a:r>
              <a:rPr lang="tr-TR" sz="2400" dirty="0" smtClean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deformasyonu</a:t>
            </a:r>
          </a:p>
          <a:p>
            <a:pPr lvl="1" algn="just" eaLnBrk="1" hangingPunct="1">
              <a:lnSpc>
                <a:spcPct val="16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</a:rPr>
              <a:t>Klavikula</a:t>
            </a:r>
            <a:r>
              <a:rPr lang="tr-TR" dirty="0" smtClean="0">
                <a:cs typeface="Times New Roman" pitchFamily="18" charset="0"/>
              </a:rPr>
              <a:t> üzerine </a:t>
            </a:r>
            <a:r>
              <a:rPr lang="tr-TR" dirty="0" err="1" smtClean="0">
                <a:cs typeface="Times New Roman" pitchFamily="18" charset="0"/>
              </a:rPr>
              <a:t>künt</a:t>
            </a:r>
            <a:r>
              <a:rPr lang="tr-TR" dirty="0" smtClean="0">
                <a:cs typeface="Times New Roman" pitchFamily="18" charset="0"/>
              </a:rPr>
              <a:t> travma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Uygun Boyunluk</a:t>
            </a:r>
            <a:endParaRPr lang="tr-TR" sz="32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3894138" cy="4556125"/>
          </a:xfrm>
        </p:spPr>
        <p:txBody>
          <a:bodyPr/>
          <a:lstStyle/>
          <a:p>
            <a:pPr marL="0" lvl="1" indent="11113" eaLnBrk="1" hangingPunct="1">
              <a:lnSpc>
                <a:spcPct val="160000"/>
              </a:lnSpc>
              <a:buFontTx/>
              <a:buNone/>
              <a:defRPr/>
            </a:pPr>
            <a:r>
              <a:rPr lang="tr-TR" dirty="0" smtClean="0">
                <a:cs typeface="Times New Roman" pitchFamily="18" charset="0"/>
              </a:rPr>
              <a:t>Ön Tarafta</a:t>
            </a:r>
          </a:p>
          <a:p>
            <a:pPr marL="363538" lvl="1" indent="-352425" eaLnBrk="1" hangingPunct="1">
              <a:lnSpc>
                <a:spcPct val="160000"/>
              </a:lnSpc>
              <a:buFont typeface="Wingdings" pitchFamily="2" charset="2"/>
              <a:buChar char="§"/>
              <a:defRPr/>
            </a:pPr>
            <a:r>
              <a:rPr lang="tr-TR" dirty="0" smtClean="0">
                <a:cs typeface="Times New Roman" pitchFamily="18" charset="0"/>
              </a:rPr>
              <a:t>Çene</a:t>
            </a:r>
          </a:p>
          <a:p>
            <a:pPr marL="363538" lvl="1" indent="-352425" eaLnBrk="1" hangingPunct="1">
              <a:lnSpc>
                <a:spcPct val="160000"/>
              </a:lnSpc>
              <a:buFont typeface="Wingdings" pitchFamily="2" charset="2"/>
              <a:buChar char="§"/>
              <a:defRPr/>
            </a:pPr>
            <a:r>
              <a:rPr lang="tr-TR" dirty="0" err="1" smtClean="0">
                <a:cs typeface="Times New Roman" pitchFamily="18" charset="0"/>
              </a:rPr>
              <a:t>Manibrium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Sterni</a:t>
            </a:r>
            <a:endParaRPr lang="tr-TR" dirty="0" smtClean="0">
              <a:cs typeface="Times New Roman" pitchFamily="18" charset="0"/>
            </a:endParaRPr>
          </a:p>
          <a:p>
            <a:pPr eaLnBrk="1" hangingPunct="1">
              <a:lnSpc>
                <a:spcPct val="160000"/>
              </a:lnSpc>
              <a:buFontTx/>
              <a:buNone/>
              <a:defRPr/>
            </a:pPr>
            <a:endParaRPr lang="tr-TR" dirty="0" smtClean="0"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6463" y="1628775"/>
            <a:ext cx="4248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defRPr/>
            </a:pPr>
            <a:r>
              <a:rPr lang="tr-TR" sz="3200" kern="0" dirty="0">
                <a:latin typeface="+mn-lt"/>
                <a:cs typeface="Times New Roman" pitchFamily="18" charset="0"/>
              </a:rPr>
              <a:t>Arka Tarafta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kern="0" dirty="0" err="1">
                <a:latin typeface="+mn-lt"/>
                <a:cs typeface="Times New Roman" pitchFamily="18" charset="0"/>
              </a:rPr>
              <a:t>Oksipital</a:t>
            </a:r>
            <a:r>
              <a:rPr lang="tr-TR" sz="3200" kern="0" dirty="0">
                <a:latin typeface="+mn-lt"/>
                <a:cs typeface="Times New Roman" pitchFamily="18" charset="0"/>
              </a:rPr>
              <a:t> Bölge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3200" kern="0" dirty="0">
                <a:latin typeface="+mn-lt"/>
                <a:cs typeface="Times New Roman" pitchFamily="18" charset="0"/>
              </a:rPr>
              <a:t>C7 </a:t>
            </a:r>
            <a:r>
              <a:rPr lang="tr-TR" sz="3200" kern="0" dirty="0" err="1">
                <a:latin typeface="+mn-lt"/>
                <a:cs typeface="Times New Roman" pitchFamily="18" charset="0"/>
              </a:rPr>
              <a:t>Spinöz</a:t>
            </a:r>
            <a:r>
              <a:rPr lang="tr-TR" sz="3200" kern="0" dirty="0">
                <a:latin typeface="+mn-lt"/>
                <a:cs typeface="Times New Roman" pitchFamily="18" charset="0"/>
              </a:rPr>
              <a:t> </a:t>
            </a:r>
            <a:r>
              <a:rPr lang="tr-TR" sz="3200" kern="0" dirty="0" err="1">
                <a:latin typeface="+mn-lt"/>
                <a:cs typeface="Times New Roman" pitchFamily="18" charset="0"/>
              </a:rPr>
              <a:t>Procces</a:t>
            </a:r>
            <a:endParaRPr lang="tr-TR" sz="3200" kern="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im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9397" y="842963"/>
            <a:ext cx="7770282" cy="5827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60388"/>
            <a:ext cx="8643938" cy="939800"/>
          </a:xfrm>
        </p:spPr>
        <p:txBody>
          <a:bodyPr/>
          <a:lstStyle/>
          <a:p>
            <a:pPr eaLnBrk="1" hangingPunct="1"/>
            <a:r>
              <a:rPr lang="tr-TR" sz="3200" b="1" smtClean="0"/>
              <a:t>Multisistem travma hastası nedir?</a:t>
            </a:r>
            <a:endParaRPr lang="en-US" sz="3200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12875"/>
            <a:ext cx="8229600" cy="5159375"/>
          </a:xfrm>
        </p:spPr>
        <p:txBody>
          <a:bodyPr/>
          <a:lstStyle/>
          <a:p>
            <a:pPr marL="358775" indent="-358775" algn="just" eaLnBrk="1" hangingPunct="1"/>
            <a:r>
              <a:rPr lang="tr-TR" dirty="0" smtClean="0"/>
              <a:t>İki ve/veya daha fazla sistemin etkilendiği travma hastasıdır.</a:t>
            </a:r>
          </a:p>
          <a:p>
            <a:pPr marL="358775" indent="-358775" algn="just" eaLnBrk="1" hangingPunct="1"/>
            <a:r>
              <a:rPr lang="tr-TR" dirty="0" smtClean="0"/>
              <a:t>Hastanın birden fazla sistemini etkileyen ve genel durum bozukluğu yaratan, şoka kadar gidebilen durumdur.</a:t>
            </a:r>
          </a:p>
          <a:p>
            <a:pPr marL="358775" indent="-358775" algn="just" eaLnBrk="1" hangingPunct="1"/>
            <a:r>
              <a:rPr lang="tr-TR" dirty="0" err="1" smtClean="0"/>
              <a:t>İnstabil</a:t>
            </a:r>
            <a:r>
              <a:rPr lang="tr-TR" dirty="0" smtClean="0"/>
              <a:t> </a:t>
            </a:r>
            <a:r>
              <a:rPr lang="tr-TR" dirty="0" err="1" smtClean="0"/>
              <a:t>pelvis</a:t>
            </a:r>
            <a:r>
              <a:rPr lang="tr-TR" dirty="0" smtClean="0"/>
              <a:t> kırıkları tek sistem gibi görülmekle beraber </a:t>
            </a:r>
            <a:r>
              <a:rPr lang="tr-TR" dirty="0" err="1" smtClean="0"/>
              <a:t>multisistem</a:t>
            </a:r>
            <a:r>
              <a:rPr lang="tr-TR" dirty="0" smtClean="0"/>
              <a:t> travma tanımına girer.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8382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endParaRPr lang="tr-TR" sz="32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12875"/>
            <a:ext cx="8072437" cy="4659313"/>
          </a:xfrm>
        </p:spPr>
        <p:txBody>
          <a:bodyPr/>
          <a:lstStyle/>
          <a:p>
            <a:pPr marL="452438" lvl="1" indent="-452438" algn="just" eaLnBrk="1" hangingPunct="1">
              <a:lnSpc>
                <a:spcPct val="150000"/>
              </a:lnSpc>
              <a:buFontTx/>
              <a:buChar char="•"/>
              <a:defRPr/>
            </a:pP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tr-TR" dirty="0" smtClean="0"/>
              <a:t>   S</a:t>
            </a:r>
            <a:r>
              <a:rPr lang="tr-TR" dirty="0" smtClean="0">
                <a:cs typeface="Times New Roman" pitchFamily="18" charset="0"/>
              </a:rPr>
              <a:t>olunum de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err="1" smtClean="0">
                <a:cs typeface="Times New Roman" pitchFamily="18" charset="0"/>
              </a:rPr>
              <a:t>erlendirilir</a:t>
            </a:r>
            <a:r>
              <a:rPr lang="tr-TR" dirty="0" smtClean="0">
                <a:cs typeface="Times New Roman" pitchFamily="18" charset="0"/>
              </a:rPr>
              <a:t>:</a:t>
            </a:r>
          </a:p>
          <a:p>
            <a:pPr marL="900113" lvl="1" indent="-3635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</a:rPr>
              <a:t>Akci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er, </a:t>
            </a:r>
            <a:r>
              <a:rPr lang="tr-TR" dirty="0" err="1" smtClean="0">
                <a:cs typeface="Times New Roman" pitchFamily="18" charset="0"/>
              </a:rPr>
              <a:t>gö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üs duvar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ve </a:t>
            </a:r>
            <a:r>
              <a:rPr lang="tr-TR" dirty="0" err="1" smtClean="0">
                <a:cs typeface="Times New Roman" pitchFamily="18" charset="0"/>
              </a:rPr>
              <a:t>diafragma</a:t>
            </a:r>
            <a:r>
              <a:rPr lang="tr-TR" dirty="0" smtClean="0">
                <a:cs typeface="Times New Roman" pitchFamily="18" charset="0"/>
              </a:rPr>
              <a:t> </a:t>
            </a:r>
          </a:p>
          <a:p>
            <a:pPr marL="900113" lvl="1" indent="-3635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  <a:sym typeface="Wingdings 2" pitchFamily="18" charset="2"/>
              </a:rPr>
              <a:t>İnspeksiyon</a:t>
            </a:r>
            <a:r>
              <a:rPr lang="tr-TR" dirty="0" smtClean="0">
                <a:cs typeface="Times New Roman" pitchFamily="18" charset="0"/>
                <a:sym typeface="Wingdings 2" pitchFamily="18" charset="2"/>
              </a:rPr>
              <a:t> ve </a:t>
            </a:r>
            <a:r>
              <a:rPr lang="tr-TR" dirty="0" err="1" smtClean="0">
                <a:cs typeface="Times New Roman" pitchFamily="18" charset="0"/>
                <a:sym typeface="Wingdings 2" pitchFamily="18" charset="2"/>
              </a:rPr>
              <a:t>palpasyon</a:t>
            </a:r>
            <a:r>
              <a:rPr lang="tr-TR" dirty="0" smtClean="0">
                <a:cs typeface="Times New Roman" pitchFamily="18" charset="0"/>
                <a:sym typeface="Wingdings 2" pitchFamily="18" charset="2"/>
              </a:rPr>
              <a:t> ile </a:t>
            </a:r>
            <a:r>
              <a:rPr lang="tr-TR" dirty="0" err="1" smtClean="0">
                <a:cs typeface="Times New Roman" pitchFamily="18" charset="0"/>
              </a:rPr>
              <a:t>gö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üs duvar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Arial" charset="0"/>
              </a:rPr>
              <a:t> </a:t>
            </a:r>
            <a:r>
              <a:rPr lang="tr-TR" dirty="0" err="1" smtClean="0">
                <a:cs typeface="Arial" charset="0"/>
              </a:rPr>
              <a:t>deformitesi</a:t>
            </a:r>
            <a:r>
              <a:rPr lang="tr-TR" dirty="0" smtClean="0">
                <a:cs typeface="Times New Roman" pitchFamily="18" charset="0"/>
              </a:rPr>
              <a:t> </a:t>
            </a:r>
          </a:p>
          <a:p>
            <a:pPr marL="900113" lvl="1" indent="-3635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err="1" smtClean="0">
                <a:cs typeface="Times New Roman" pitchFamily="18" charset="0"/>
              </a:rPr>
              <a:t>Akci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</a:t>
            </a:r>
            <a:r>
              <a:rPr lang="tr-TR" dirty="0" err="1" smtClean="0">
                <a:cs typeface="Times New Roman" pitchFamily="18" charset="0"/>
              </a:rPr>
              <a:t>oskültasyonu</a:t>
            </a:r>
            <a:endParaRPr lang="tr-TR" dirty="0" smtClean="0">
              <a:cs typeface="Times New Roman" pitchFamily="18" charset="0"/>
            </a:endParaRPr>
          </a:p>
          <a:p>
            <a:pPr marL="900113" lvl="1" indent="-363538"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  <a:sym typeface="Wingdings 2" pitchFamily="18" charset="2"/>
              </a:rPr>
              <a:t>Yüksek ak</a:t>
            </a:r>
            <a:r>
              <a:rPr lang="en-US" dirty="0" smtClean="0">
                <a:cs typeface="Arial" charset="0"/>
                <a:sym typeface="Wingdings 2" pitchFamily="18" charset="2"/>
              </a:rPr>
              <a:t>ı</a:t>
            </a:r>
            <a:r>
              <a:rPr lang="tr-TR" dirty="0" smtClean="0">
                <a:cs typeface="Times New Roman" pitchFamily="18" charset="0"/>
                <a:sym typeface="Wingdings 2" pitchFamily="18" charset="2"/>
              </a:rPr>
              <a:t>ml</a:t>
            </a:r>
            <a:r>
              <a:rPr lang="en-US" dirty="0" smtClean="0">
                <a:cs typeface="Arial" charset="0"/>
                <a:sym typeface="Wingdings 2" pitchFamily="18" charset="2"/>
              </a:rPr>
              <a:t>ı</a:t>
            </a:r>
            <a:r>
              <a:rPr lang="tr-TR" dirty="0" smtClean="0">
                <a:cs typeface="Arial" charset="0"/>
                <a:sym typeface="Wingdings 2" pitchFamily="18" charset="2"/>
              </a:rPr>
              <a:t> oksijen verilmesi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23875"/>
            <a:ext cx="8643937" cy="1190625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smtClean="0">
                <a:solidFill>
                  <a:srgbClr val="C00000"/>
                </a:solidFill>
              </a:rPr>
              <a:t>i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le Birlikte Yap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lması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Uygun Olan Acil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Resüstatif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Giri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imler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752600"/>
            <a:ext cx="8643938" cy="46053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sz="2800" dirty="0" smtClean="0"/>
              <a:t>Eğer s</a:t>
            </a:r>
            <a:r>
              <a:rPr lang="tr-TR" sz="2800" dirty="0" smtClean="0">
                <a:cs typeface="Times New Roman" pitchFamily="18" charset="0"/>
              </a:rPr>
              <a:t>olunum yetersiz ise</a:t>
            </a:r>
            <a:r>
              <a:rPr lang="tr-TR" dirty="0" smtClean="0">
                <a:cs typeface="Times New Roman" pitchFamily="18" charset="0"/>
              </a:rPr>
              <a:t>;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smtClean="0">
                <a:cs typeface="Times New Roman" pitchFamily="18" charset="0"/>
              </a:rPr>
              <a:t>BVM maskeyle solutmaya çalışılır 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smtClean="0">
                <a:cs typeface="Times New Roman" pitchFamily="18" charset="0"/>
              </a:rPr>
              <a:t>E</a:t>
            </a:r>
            <a:r>
              <a:rPr lang="en-US" dirty="0" smtClean="0">
                <a:cs typeface="Arial" charset="0"/>
              </a:rPr>
              <a:t>ğ</a:t>
            </a:r>
            <a:r>
              <a:rPr lang="tr-TR" dirty="0" smtClean="0">
                <a:cs typeface="Times New Roman" pitchFamily="18" charset="0"/>
              </a:rPr>
              <a:t>er BVM maske yeterli olmuyorsa </a:t>
            </a:r>
            <a:r>
              <a:rPr lang="tr-TR" dirty="0" err="1" smtClean="0">
                <a:cs typeface="Times New Roman" pitchFamily="18" charset="0"/>
              </a:rPr>
              <a:t>endotrake</a:t>
            </a:r>
            <a:r>
              <a:rPr lang="tr-TR" dirty="0" err="1" smtClean="0"/>
              <a:t>al</a:t>
            </a:r>
            <a:r>
              <a:rPr lang="tr-TR" dirty="0" smtClean="0"/>
              <a:t> </a:t>
            </a:r>
            <a:r>
              <a:rPr lang="tr-TR" dirty="0" err="1" smtClean="0"/>
              <a:t>entübasyon</a:t>
            </a:r>
            <a:r>
              <a:rPr lang="tr-TR" dirty="0" smtClean="0">
                <a:cs typeface="Times New Roman" pitchFamily="18" charset="0"/>
              </a:rPr>
              <a:t> uygulanır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rgbClr val="C00000"/>
                </a:solidFill>
              </a:rPr>
              <a:t>Oksijenizasyon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err="1" smtClean="0"/>
              <a:t>Hipoksiden</a:t>
            </a:r>
            <a:r>
              <a:rPr lang="tr-TR" dirty="0" smtClean="0"/>
              <a:t> kaçınılması gerekli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Travma hastalarının </a:t>
            </a:r>
            <a:r>
              <a:rPr lang="tr-TR" dirty="0" err="1" smtClean="0"/>
              <a:t>normoventilasyon</a:t>
            </a:r>
            <a:r>
              <a:rPr lang="tr-TR" dirty="0" smtClean="0"/>
              <a:t> öneriliyor.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herniasyonun</a:t>
            </a:r>
            <a:r>
              <a:rPr lang="tr-TR" dirty="0" smtClean="0"/>
              <a:t> kaçınılmaz olduğunun bulguları varsa </a:t>
            </a:r>
            <a:r>
              <a:rPr lang="tr-TR" dirty="0" err="1" smtClean="0"/>
              <a:t>hiperventilasyon</a:t>
            </a:r>
            <a:r>
              <a:rPr lang="tr-TR" dirty="0" smtClean="0"/>
              <a:t> yapılmalıdır.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357313"/>
            <a:ext cx="8429625" cy="5286375"/>
          </a:xfrm>
        </p:spPr>
        <p:txBody>
          <a:bodyPr/>
          <a:lstStyle/>
          <a:p>
            <a:pPr algn="just" eaLnBrk="1" hangingPunct="1"/>
            <a:r>
              <a:rPr lang="tr-TR" sz="2800" dirty="0" smtClean="0">
                <a:solidFill>
                  <a:srgbClr val="FF0000"/>
                </a:solidFill>
              </a:rPr>
              <a:t>C</a:t>
            </a:r>
            <a:r>
              <a:rPr lang="tr-TR" sz="2800" dirty="0" smtClean="0"/>
              <a:t>   D</a:t>
            </a:r>
            <a:r>
              <a:rPr lang="tr-TR" sz="2800" dirty="0" smtClean="0">
                <a:cs typeface="Times New Roman" pitchFamily="18" charset="0"/>
              </a:rPr>
              <a:t>ola</a:t>
            </a:r>
            <a:r>
              <a:rPr lang="en-US" sz="2800" dirty="0" smtClean="0">
                <a:cs typeface="Arial" charset="0"/>
              </a:rPr>
              <a:t>ş</a:t>
            </a:r>
            <a:r>
              <a:rPr lang="tr-TR" sz="2800" dirty="0" err="1" smtClean="0">
                <a:cs typeface="Arial" charset="0"/>
              </a:rPr>
              <a:t>ı</a:t>
            </a:r>
            <a:r>
              <a:rPr lang="tr-TR" sz="2800" dirty="0" err="1" smtClean="0">
                <a:cs typeface="Times New Roman" pitchFamily="18" charset="0"/>
              </a:rPr>
              <a:t>m</a:t>
            </a:r>
            <a:r>
              <a:rPr lang="tr-TR" sz="2800" dirty="0" smtClean="0">
                <a:cs typeface="Times New Roman" pitchFamily="18" charset="0"/>
              </a:rPr>
              <a:t> de</a:t>
            </a:r>
            <a:r>
              <a:rPr lang="en-US" sz="2800" dirty="0" smtClean="0">
                <a:cs typeface="Arial" charset="0"/>
              </a:rPr>
              <a:t>ğ</a:t>
            </a:r>
            <a:r>
              <a:rPr lang="tr-TR" sz="2800" dirty="0" err="1" smtClean="0">
                <a:cs typeface="Times New Roman" pitchFamily="18" charset="0"/>
              </a:rPr>
              <a:t>erlendirilir</a:t>
            </a:r>
            <a:endParaRPr lang="tr-TR" sz="2800" dirty="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Nabız</a:t>
            </a: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Cilt rengi</a:t>
            </a: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Bilinç  düzeyi</a:t>
            </a: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D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Arial" charset="0"/>
              </a:rPr>
              <a:t>ş</a:t>
            </a:r>
            <a:r>
              <a:rPr lang="tr-TR" dirty="0" smtClean="0">
                <a:cs typeface="Times New Roman" pitchFamily="18" charset="0"/>
              </a:rPr>
              <a:t> kanaman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n kontrolü ve varsa direkt bas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  ile durdurma uygulanır</a:t>
            </a:r>
          </a:p>
          <a:p>
            <a:pPr lvl="1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tr-TR" dirty="0" smtClean="0">
                <a:cs typeface="Times New Roman" pitchFamily="18" charset="0"/>
              </a:rPr>
              <a:t>Hasta </a:t>
            </a:r>
            <a:r>
              <a:rPr lang="tr-TR" dirty="0" err="1" smtClean="0">
                <a:cs typeface="Times New Roman" pitchFamily="18" charset="0"/>
              </a:rPr>
              <a:t>monitörize</a:t>
            </a:r>
            <a:r>
              <a:rPr lang="tr-TR" dirty="0" smtClean="0">
                <a:cs typeface="Times New Roman" pitchFamily="18" charset="0"/>
              </a:rPr>
              <a:t> edilip kalp ritmi tespit edilir</a:t>
            </a:r>
            <a:endParaRPr lang="tr-TR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23850"/>
            <a:ext cx="8610600" cy="11430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İ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le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Birlikte Yap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lmas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ı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Uygun Olan Acil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Resüstatif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C00000"/>
                </a:solidFill>
                <a:cs typeface="Times New Roman" pitchFamily="18" charset="0"/>
              </a:rPr>
              <a:t>Giri</a:t>
            </a:r>
            <a:r>
              <a:rPr lang="en-US" sz="3200" b="1" dirty="0" smtClean="0">
                <a:solidFill>
                  <a:srgbClr val="C00000"/>
                </a:solidFill>
                <a:cs typeface="Arial" charset="0"/>
              </a:rPr>
              <a:t>ş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imler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43488"/>
          </a:xfrm>
        </p:spPr>
        <p:txBody>
          <a:bodyPr/>
          <a:lstStyle/>
          <a:p>
            <a:pPr eaLnBrk="1" hangingPunct="1"/>
            <a:r>
              <a:rPr lang="tr-TR" smtClean="0">
                <a:cs typeface="Times New Roman" pitchFamily="18" charset="0"/>
              </a:rPr>
              <a:t>E</a:t>
            </a:r>
            <a:r>
              <a:rPr lang="en-US" smtClean="0">
                <a:cs typeface="Arial" charset="0"/>
              </a:rPr>
              <a:t>ğ</a:t>
            </a:r>
            <a:r>
              <a:rPr lang="tr-TR" smtClean="0">
                <a:cs typeface="Times New Roman" pitchFamily="18" charset="0"/>
              </a:rPr>
              <a:t>er major kan kayb</a:t>
            </a:r>
            <a:r>
              <a:rPr lang="en-US" smtClean="0">
                <a:cs typeface="Arial" charset="0"/>
              </a:rPr>
              <a:t>ı</a:t>
            </a:r>
            <a:r>
              <a:rPr lang="tr-TR" smtClean="0">
                <a:cs typeface="Times New Roman" pitchFamily="18" charset="0"/>
              </a:rPr>
              <a:t> </a:t>
            </a:r>
            <a:r>
              <a:rPr lang="en-US" smtClean="0">
                <a:cs typeface="Arial" charset="0"/>
              </a:rPr>
              <a:t>ş</a:t>
            </a:r>
            <a:r>
              <a:rPr lang="tr-TR" smtClean="0">
                <a:cs typeface="Times New Roman" pitchFamily="18" charset="0"/>
              </a:rPr>
              <a:t>üphesi varsa </a:t>
            </a:r>
            <a:endParaRPr lang="tr-TR" smtClean="0"/>
          </a:p>
          <a:p>
            <a:pPr lvl="1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smtClean="0">
                <a:cs typeface="Times New Roman" pitchFamily="18" charset="0"/>
              </a:rPr>
              <a:t>Hastaya en az</a:t>
            </a:r>
            <a:r>
              <a:rPr lang="en-US" smtClean="0">
                <a:cs typeface="Arial" charset="0"/>
              </a:rPr>
              <a:t>ı</a:t>
            </a:r>
            <a:r>
              <a:rPr lang="tr-TR" smtClean="0">
                <a:cs typeface="Times New Roman" pitchFamily="18" charset="0"/>
              </a:rPr>
              <a:t>ndan bir adet (tercihen 14 veya 16 gauge, en az 18 gauge ile) damar yolu açılır </a:t>
            </a:r>
          </a:p>
          <a:p>
            <a:pPr lvl="1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smtClean="0">
                <a:cs typeface="Arial" charset="0"/>
              </a:rPr>
              <a:t>		 -</a:t>
            </a:r>
            <a:r>
              <a:rPr lang="tr-TR" smtClean="0">
                <a:cs typeface="Times New Roman" pitchFamily="18" charset="0"/>
              </a:rPr>
              <a:t>Kan grubu ve cross (en önemlisi)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tr-TR" smtClean="0"/>
              <a:t>	</a:t>
            </a:r>
            <a:r>
              <a:rPr lang="tr-TR" sz="2800" smtClean="0"/>
              <a:t>	 -H</a:t>
            </a:r>
            <a:r>
              <a:rPr lang="tr-TR" sz="2800" smtClean="0">
                <a:cs typeface="Times New Roman" pitchFamily="18" charset="0"/>
              </a:rPr>
              <a:t>emogram, amilaz, glükoz, elektrolitler, </a:t>
            </a:r>
            <a:r>
              <a:rPr lang="tr-TR" sz="2800" smtClean="0"/>
              <a:t>                	  </a:t>
            </a:r>
            <a:r>
              <a:rPr lang="tr-TR" sz="2800" smtClean="0">
                <a:cs typeface="Times New Roman" pitchFamily="18" charset="0"/>
              </a:rPr>
              <a:t>BUN, trombosit, PT, PTT, kreatinin,</a:t>
            </a:r>
            <a:r>
              <a:rPr lang="tr-TR" sz="2800" smtClean="0"/>
              <a:t> 	 	  	  </a:t>
            </a:r>
            <a:r>
              <a:rPr lang="tr-TR" sz="2800" smtClean="0">
                <a:cs typeface="Times New Roman" pitchFamily="18" charset="0"/>
              </a:rPr>
              <a:t>CPK, ilaç seviyeleri, gebelik testi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Kanama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tr-TR" sz="2000" dirty="0" smtClean="0"/>
              <a:t>Tanımlanmamış kanama odağı olan ve </a:t>
            </a:r>
            <a:r>
              <a:rPr lang="tr-TR" sz="2000" dirty="0" err="1" smtClean="0"/>
              <a:t>hemorajik</a:t>
            </a:r>
            <a:r>
              <a:rPr lang="tr-TR" sz="2000" dirty="0" smtClean="0"/>
              <a:t> şok ile başvuran hastalarda acil ileri inceleme yapılmalıdır.</a:t>
            </a:r>
          </a:p>
          <a:p>
            <a:r>
              <a:rPr lang="tr-TR" sz="2000" dirty="0" smtClean="0"/>
              <a:t>Şüpheli gövde travmasında serbest sıvı saptamak için erken görüntüleme (ultrasonografi veya kontrastlı BT) öneriliyor.</a:t>
            </a:r>
          </a:p>
          <a:p>
            <a:r>
              <a:rPr lang="tr-TR" sz="2000" dirty="0" smtClean="0"/>
              <a:t>Belirgin </a:t>
            </a:r>
            <a:r>
              <a:rPr lang="tr-TR" sz="2000" dirty="0" err="1" smtClean="0"/>
              <a:t>intratorasik</a:t>
            </a:r>
            <a:r>
              <a:rPr lang="tr-TR" sz="2000" dirty="0" smtClean="0"/>
              <a:t>, </a:t>
            </a:r>
            <a:r>
              <a:rPr lang="tr-TR" sz="2000" dirty="0" err="1" smtClean="0"/>
              <a:t>intraabdominal</a:t>
            </a:r>
            <a:r>
              <a:rPr lang="tr-TR" sz="2000" dirty="0" smtClean="0"/>
              <a:t> veya </a:t>
            </a:r>
            <a:r>
              <a:rPr lang="tr-TR" sz="2000" dirty="0" err="1" smtClean="0"/>
              <a:t>retroperitoneal</a:t>
            </a:r>
            <a:r>
              <a:rPr lang="tr-TR" sz="2000" dirty="0" smtClean="0"/>
              <a:t> kanama ve </a:t>
            </a:r>
            <a:r>
              <a:rPr lang="tr-TR" sz="2000" dirty="0" err="1" smtClean="0"/>
              <a:t>hemodinamik</a:t>
            </a:r>
            <a:r>
              <a:rPr lang="tr-TR" sz="2000" dirty="0" smtClean="0"/>
              <a:t> </a:t>
            </a:r>
            <a:r>
              <a:rPr lang="tr-TR" sz="2000" dirty="0" err="1" smtClean="0"/>
              <a:t>unstabilite</a:t>
            </a:r>
            <a:r>
              <a:rPr lang="tr-TR" sz="2000" dirty="0" smtClean="0"/>
              <a:t> olan hastalarda acil girişime geçilmelidir. </a:t>
            </a:r>
          </a:p>
          <a:p>
            <a:r>
              <a:rPr lang="tr-TR" sz="2000" dirty="0" err="1" smtClean="0"/>
              <a:t>Hemodinamik</a:t>
            </a:r>
            <a:r>
              <a:rPr lang="tr-TR" sz="2000" dirty="0" smtClean="0"/>
              <a:t> stabil olan hastalarda BT değerlendirme öncelikli.</a:t>
            </a:r>
          </a:p>
          <a:p>
            <a:r>
              <a:rPr lang="tr-TR" sz="2000" dirty="0" smtClean="0"/>
              <a:t>Başlangıç </a:t>
            </a:r>
            <a:r>
              <a:rPr lang="tr-TR" sz="2000" dirty="0" err="1" smtClean="0"/>
              <a:t>Hb</a:t>
            </a:r>
            <a:r>
              <a:rPr lang="tr-TR" sz="2000" dirty="0" smtClean="0"/>
              <a:t>. düşük olması </a:t>
            </a:r>
            <a:r>
              <a:rPr lang="tr-TR" sz="2000" dirty="0" err="1" smtClean="0"/>
              <a:t>koagulopati</a:t>
            </a:r>
            <a:r>
              <a:rPr lang="tr-TR" sz="2000" dirty="0" smtClean="0"/>
              <a:t> ile ilişkili ciddi kanama göstergesi olarak göz önüne alınmalıdır. </a:t>
            </a:r>
          </a:p>
          <a:p>
            <a:r>
              <a:rPr lang="tr-TR" sz="2000" dirty="0" smtClean="0"/>
              <a:t>Tekrarlanan </a:t>
            </a:r>
            <a:r>
              <a:rPr lang="tr-TR" sz="2000" dirty="0" err="1" smtClean="0"/>
              <a:t>Hb</a:t>
            </a:r>
            <a:r>
              <a:rPr lang="tr-TR" sz="2000" dirty="0" smtClean="0"/>
              <a:t> ölçümleri, kanama için laboratuar </a:t>
            </a:r>
            <a:r>
              <a:rPr lang="tr-TR" sz="2000" dirty="0" err="1" smtClean="0"/>
              <a:t>markerı</a:t>
            </a:r>
            <a:r>
              <a:rPr lang="tr-TR" sz="2000" dirty="0" smtClean="0"/>
              <a:t> olarak kullanılmalıdır. Çünkü başlangıç </a:t>
            </a:r>
            <a:r>
              <a:rPr lang="tr-TR" sz="2000" dirty="0" err="1" smtClean="0"/>
              <a:t>Hb’nin</a:t>
            </a:r>
            <a:r>
              <a:rPr lang="tr-TR" sz="2000" dirty="0" smtClean="0"/>
              <a:t> normal aralıkta olması kanamayı maskeleyebilir.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251" name="2 Metin kutusu"/>
          <p:cNvSpPr txBox="1">
            <a:spLocks noChangeArrowheads="1"/>
          </p:cNvSpPr>
          <p:nvPr/>
        </p:nvSpPr>
        <p:spPr bwMode="auto">
          <a:xfrm>
            <a:off x="214313" y="500063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4000" b="1">
                <a:solidFill>
                  <a:srgbClr val="C00000"/>
                </a:solidFill>
                <a:latin typeface="Verdana" pitchFamily="34" charset="0"/>
              </a:rPr>
              <a:t>İLGİNİZE TEŞEKKÜR EDERİM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Uygun </a:t>
            </a:r>
            <a:r>
              <a:rPr lang="tr-TR" dirty="0" err="1" smtClean="0"/>
              <a:t>pelvik</a:t>
            </a:r>
            <a:r>
              <a:rPr lang="tr-TR" dirty="0" smtClean="0"/>
              <a:t> halka stabilizasyonuna rağmen </a:t>
            </a:r>
            <a:r>
              <a:rPr lang="tr-TR" dirty="0" err="1" smtClean="0"/>
              <a:t>hemodinamik</a:t>
            </a:r>
            <a:r>
              <a:rPr lang="tr-TR" dirty="0" smtClean="0"/>
              <a:t> </a:t>
            </a:r>
            <a:r>
              <a:rPr lang="tr-TR" dirty="0" err="1" smtClean="0"/>
              <a:t>instabilitesi</a:t>
            </a:r>
            <a:r>
              <a:rPr lang="tr-TR" dirty="0" smtClean="0"/>
              <a:t> devam eden hastalara erken </a:t>
            </a:r>
            <a:r>
              <a:rPr lang="tr-TR" dirty="0" err="1" smtClean="0"/>
              <a:t>peritoneal</a:t>
            </a:r>
            <a:r>
              <a:rPr lang="tr-TR" dirty="0" smtClean="0"/>
              <a:t> </a:t>
            </a:r>
            <a:r>
              <a:rPr lang="tr-TR" dirty="0" err="1" smtClean="0"/>
              <a:t>packing</a:t>
            </a:r>
            <a:r>
              <a:rPr lang="tr-TR" dirty="0" smtClean="0"/>
              <a:t>, </a:t>
            </a:r>
            <a:r>
              <a:rPr lang="tr-TR" dirty="0" err="1" smtClean="0"/>
              <a:t>anjiografik</a:t>
            </a:r>
            <a:r>
              <a:rPr lang="tr-TR" dirty="0" smtClean="0"/>
              <a:t> </a:t>
            </a:r>
            <a:r>
              <a:rPr lang="tr-TR" dirty="0" err="1" smtClean="0"/>
              <a:t>embolizasyon</a:t>
            </a:r>
            <a:r>
              <a:rPr lang="tr-TR" dirty="0" smtClean="0"/>
              <a:t> ve/veya cerrahi kanama kontrolü yapılmalıdır.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60388"/>
            <a:ext cx="8643938" cy="1139825"/>
          </a:xfrm>
        </p:spPr>
        <p:txBody>
          <a:bodyPr/>
          <a:lstStyle/>
          <a:p>
            <a:pPr eaLnBrk="1" hangingPunct="1"/>
            <a:r>
              <a:rPr lang="tr-TR" sz="3200" b="1" dirty="0" err="1" smtClean="0">
                <a:solidFill>
                  <a:srgbClr val="C00000"/>
                </a:solidFill>
              </a:rPr>
              <a:t>Multisistem</a:t>
            </a:r>
            <a:r>
              <a:rPr lang="tr-TR" sz="3200" b="1" dirty="0" smtClean="0">
                <a:solidFill>
                  <a:srgbClr val="C00000"/>
                </a:solidFill>
              </a:rPr>
              <a:t> Travmada Görülebilen</a:t>
            </a:r>
            <a:br>
              <a:rPr lang="tr-TR" sz="32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Şok Tipleri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916113"/>
            <a:ext cx="8229600" cy="4656137"/>
          </a:xfrm>
        </p:spPr>
        <p:txBody>
          <a:bodyPr/>
          <a:lstStyle/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err="1" smtClean="0"/>
              <a:t>Hipovolemik</a:t>
            </a:r>
            <a:r>
              <a:rPr lang="tr-TR" dirty="0" smtClean="0"/>
              <a:t> Şok (en fazla, en sık)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err="1" smtClean="0"/>
              <a:t>Spinal</a:t>
            </a:r>
            <a:r>
              <a:rPr lang="tr-TR" dirty="0" smtClean="0"/>
              <a:t> Şok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err="1" smtClean="0"/>
              <a:t>Kardiyojenik</a:t>
            </a:r>
            <a:r>
              <a:rPr lang="tr-TR" dirty="0" smtClean="0"/>
              <a:t> Şok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err="1" smtClean="0"/>
              <a:t>Obstruktif</a:t>
            </a:r>
            <a:r>
              <a:rPr lang="tr-TR" dirty="0" smtClean="0"/>
              <a:t> Şok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dirty="0" smtClean="0"/>
              <a:t>Septik Şok (akut dönemde olmayan)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560388"/>
            <a:ext cx="8643938" cy="93980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Travma Hastasının İlk Değerlendirilmesi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51435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tr-TR" smtClean="0"/>
              <a:t>Hedefler: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smtClean="0"/>
              <a:t>Hayati tehlikesi olan yaralanmalar ortaya konulur ve önceliklerine göre tedavi edilir,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smtClean="0"/>
              <a:t>Gereken resüsitatif girişimleri yapılır ve ikincil bakıya geçilir,</a:t>
            </a:r>
          </a:p>
          <a:p>
            <a:pPr lvl="1" algn="just" eaLnBrk="1" hangingPunct="1">
              <a:lnSpc>
                <a:spcPct val="150000"/>
              </a:lnSpc>
              <a:buFont typeface="Wingdings 2" pitchFamily="18" charset="2"/>
              <a:buChar char="P"/>
            </a:pPr>
            <a:r>
              <a:rPr lang="tr-TR" smtClean="0"/>
              <a:t>Aynı anda birçok hasta var ise o zaman triyaj kuralları çalıştırılır.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Travma Hastasının Uygun Bakım Sırası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50879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İlk değerlendirme: Hızlı ilk bakı,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Resüsitasyon yapılır,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Ayrıntılı ikincil bakı,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Tanı amaçlı yapılan girişimler,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Hastayı belirli aralıklarla tekrar kontrol edilir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z="2800" smtClean="0"/>
              <a:t>Hastanın kalıcı tedavi / taburculuğu hakkında karar verilir.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İlk Değerlendirmenin Temel İlkeleri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258175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tr-TR" smtClean="0">
                <a:cs typeface="Times New Roman" pitchFamily="18" charset="0"/>
              </a:rPr>
              <a:t>Hayati tehdit edici acillerin tedavisi  (resüsitasyon) ilk bak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 ile ayn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 anda yap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lmal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d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r.</a:t>
            </a:r>
          </a:p>
          <a:p>
            <a:pPr algn="just" eaLnBrk="1" hangingPunct="1">
              <a:lnSpc>
                <a:spcPct val="150000"/>
              </a:lnSpc>
            </a:pPr>
            <a:r>
              <a:rPr lang="tr-TR" smtClean="0">
                <a:cs typeface="Times New Roman" pitchFamily="18" charset="0"/>
              </a:rPr>
              <a:t>Tedavi tan</a:t>
            </a:r>
            <a:r>
              <a:rPr lang="tr-TR" smtClean="0"/>
              <a:t>ı</a:t>
            </a:r>
            <a:r>
              <a:rPr lang="tr-TR" smtClean="0">
                <a:cs typeface="Times New Roman" pitchFamily="18" charset="0"/>
              </a:rPr>
              <a:t> konana kadar önceliklidir.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458200" cy="857250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C00000"/>
                </a:solidFill>
              </a:rPr>
              <a:t>İ</a:t>
            </a:r>
            <a:r>
              <a:rPr lang="tr-TR" sz="3200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sz="3200" b="1" dirty="0" smtClean="0">
                <a:solidFill>
                  <a:srgbClr val="C00000"/>
                </a:solidFill>
              </a:rPr>
              <a:t>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00188"/>
            <a:ext cx="8712968" cy="488114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tr-TR" dirty="0" err="1" smtClean="0">
                <a:solidFill>
                  <a:srgbClr val="FF0000"/>
                </a:solidFill>
                <a:cs typeface="Times New Roman" pitchFamily="18" charset="0"/>
              </a:rPr>
              <a:t>A</a:t>
            </a:r>
            <a:r>
              <a:rPr lang="tr-TR" dirty="0" err="1" smtClean="0">
                <a:cs typeface="Times New Roman" pitchFamily="18" charset="0"/>
              </a:rPr>
              <a:t>irway</a:t>
            </a:r>
            <a:r>
              <a:rPr lang="tr-TR" dirty="0" smtClean="0">
                <a:cs typeface="Times New Roman" pitchFamily="18" charset="0"/>
              </a:rPr>
              <a:t> - havayolu + </a:t>
            </a:r>
            <a:r>
              <a:rPr lang="tr-TR" dirty="0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servikal</a:t>
            </a: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err="1" smtClean="0">
                <a:cs typeface="Times New Roman" pitchFamily="18" charset="0"/>
              </a:rPr>
              <a:t>spinal</a:t>
            </a:r>
            <a:r>
              <a:rPr lang="tr-TR" dirty="0" smtClean="0">
                <a:cs typeface="Times New Roman" pitchFamily="18" charset="0"/>
              </a:rPr>
              <a:t> kontrol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tr-TR" dirty="0" err="1" smtClean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tr-TR" dirty="0" err="1" smtClean="0">
                <a:cs typeface="Times New Roman" pitchFamily="18" charset="0"/>
              </a:rPr>
              <a:t>reathing</a:t>
            </a:r>
            <a:r>
              <a:rPr lang="tr-TR" dirty="0" smtClean="0">
                <a:cs typeface="Times New Roman" pitchFamily="18" charset="0"/>
              </a:rPr>
              <a:t> - solunum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tr-TR" dirty="0" err="1" smtClean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tr-TR" dirty="0" err="1" smtClean="0">
                <a:cs typeface="Times New Roman" pitchFamily="18" charset="0"/>
              </a:rPr>
              <a:t>irculation</a:t>
            </a:r>
            <a:r>
              <a:rPr lang="tr-TR" dirty="0" smtClean="0">
                <a:cs typeface="Times New Roman" pitchFamily="18" charset="0"/>
              </a:rPr>
              <a:t> - dola</a:t>
            </a:r>
            <a:r>
              <a:rPr lang="en-US" dirty="0" err="1" smtClean="0">
                <a:cs typeface="Arial" charset="0"/>
              </a:rPr>
              <a:t>şı</a:t>
            </a:r>
            <a:r>
              <a:rPr lang="tr-TR" dirty="0" smtClean="0">
                <a:cs typeface="Times New Roman" pitchFamily="18" charset="0"/>
              </a:rPr>
              <a:t>m (kanama kontrolü)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tr-TR" dirty="0" err="1" smtClean="0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tr-TR" dirty="0" err="1" smtClean="0">
                <a:cs typeface="Times New Roman" pitchFamily="18" charset="0"/>
              </a:rPr>
              <a:t>isability</a:t>
            </a:r>
            <a:r>
              <a:rPr lang="tr-TR" dirty="0" smtClean="0">
                <a:cs typeface="Times New Roman" pitchFamily="18" charset="0"/>
              </a:rPr>
              <a:t> - mini nörolojik muayene</a:t>
            </a:r>
            <a:endParaRPr lang="tr-TR" dirty="0" smtClean="0"/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tr-TR" dirty="0" err="1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tr-TR" dirty="0" err="1" smtClean="0">
                <a:cs typeface="Times New Roman" pitchFamily="18" charset="0"/>
              </a:rPr>
              <a:t>xposure</a:t>
            </a:r>
            <a:r>
              <a:rPr lang="tr-TR" dirty="0" smtClean="0">
                <a:cs typeface="Times New Roman" pitchFamily="18" charset="0"/>
              </a:rPr>
              <a:t> -  hastan</a:t>
            </a:r>
            <a:r>
              <a:rPr lang="en-US" dirty="0" smtClean="0">
                <a:cs typeface="Arial" charset="0"/>
              </a:rPr>
              <a:t>ı</a:t>
            </a:r>
            <a:r>
              <a:rPr lang="tr-TR" dirty="0" smtClean="0">
                <a:cs typeface="Times New Roman" pitchFamily="18" charset="0"/>
              </a:rPr>
              <a:t>n </a:t>
            </a:r>
            <a:r>
              <a:rPr lang="tr-TR" dirty="0" smtClean="0"/>
              <a:t>soyulması</a:t>
            </a:r>
            <a:r>
              <a:rPr lang="tr-TR" dirty="0" smtClean="0">
                <a:cs typeface="Times New Roman" pitchFamily="18" charset="0"/>
              </a:rPr>
              <a:t> /çevre kontrolü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İ</a:t>
            </a:r>
            <a:r>
              <a:rPr lang="tr-TR" b="1" dirty="0" smtClean="0">
                <a:solidFill>
                  <a:srgbClr val="C00000"/>
                </a:solidFill>
                <a:cs typeface="Times New Roman" pitchFamily="18" charset="0"/>
              </a:rPr>
              <a:t>lk Bak</a:t>
            </a:r>
            <a:r>
              <a:rPr lang="tr-TR" b="1" dirty="0" smtClean="0">
                <a:solidFill>
                  <a:srgbClr val="C00000"/>
                </a:solidFill>
              </a:rPr>
              <a:t>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tr-TR" dirty="0" smtClean="0"/>
              <a:t>A</a:t>
            </a:r>
            <a:r>
              <a:rPr lang="tr-TR" dirty="0" smtClean="0">
                <a:cs typeface="Times New Roman" pitchFamily="18" charset="0"/>
              </a:rPr>
              <a:t> + C </a:t>
            </a:r>
            <a:endParaRPr lang="tr-TR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tr-TR" dirty="0" smtClean="0">
                <a:cs typeface="Times New Roman" pitchFamily="18" charset="0"/>
              </a:rPr>
              <a:t>B</a:t>
            </a:r>
          </a:p>
          <a:p>
            <a:r>
              <a:rPr lang="tr-TR" dirty="0" smtClean="0">
                <a:cs typeface="Times New Roman" pitchFamily="18" charset="0"/>
              </a:rPr>
              <a:t>C</a:t>
            </a:r>
          </a:p>
          <a:p>
            <a:r>
              <a:rPr lang="tr-TR" dirty="0" smtClean="0">
                <a:cs typeface="Times New Roman" pitchFamily="18" charset="0"/>
              </a:rPr>
              <a:t>D</a:t>
            </a:r>
          </a:p>
          <a:p>
            <a:r>
              <a:rPr lang="tr-TR" dirty="0" smtClean="0">
                <a:cs typeface="Times New Roman" pitchFamily="18" charset="0"/>
              </a:rPr>
              <a:t>E</a:t>
            </a:r>
          </a:p>
          <a:p>
            <a:r>
              <a:rPr lang="tr-TR" dirty="0" smtClean="0">
                <a:cs typeface="Times New Roman" pitchFamily="18" charset="0"/>
              </a:rPr>
              <a:t>f</a:t>
            </a:r>
          </a:p>
          <a:p>
            <a:r>
              <a:rPr lang="tr-TR" dirty="0" smtClean="0">
                <a:cs typeface="Times New Roman" pitchFamily="18" charset="0"/>
              </a:rPr>
              <a:t>g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1953</TotalTime>
  <Words>770</Words>
  <Application>Microsoft Office PowerPoint</Application>
  <PresentationFormat>Ekran Gösterisi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Varsayılan Tasarım</vt:lpstr>
      <vt:lpstr>Multisistem Travmalı Erişkin Hastaya Yaklaşım</vt:lpstr>
      <vt:lpstr>Multisistem travma hastası nedir?</vt:lpstr>
      <vt:lpstr>Slayt 3</vt:lpstr>
      <vt:lpstr>Multisistem Travmada Görülebilen Şok Tipleri</vt:lpstr>
      <vt:lpstr>Travma Hastasının İlk Değerlendirilmesi</vt:lpstr>
      <vt:lpstr>Travma Hastasının Uygun Bakım Sırası</vt:lpstr>
      <vt:lpstr>İlk Değerlendirmenin Temel İlkeleri</vt:lpstr>
      <vt:lpstr>İlk Bakı</vt:lpstr>
      <vt:lpstr>İlk Bakı</vt:lpstr>
      <vt:lpstr>İlk Bakı</vt:lpstr>
      <vt:lpstr>Başlangıç Değerlendirmesi</vt:lpstr>
      <vt:lpstr>Slayt 12</vt:lpstr>
      <vt:lpstr>İlk Bakı</vt:lpstr>
      <vt:lpstr>Hava Yolunun Açılması</vt:lpstr>
      <vt:lpstr>İlk Bakı</vt:lpstr>
      <vt:lpstr>İlk Bakı</vt:lpstr>
      <vt:lpstr>İlk Bakı</vt:lpstr>
      <vt:lpstr>Uygun Boyunluk</vt:lpstr>
      <vt:lpstr>Slayt 19</vt:lpstr>
      <vt:lpstr>İlk Bakı</vt:lpstr>
      <vt:lpstr>İlk Bakı ile Birlikte Yapılması Uygun Olan Acil Resüstatif Girişimler</vt:lpstr>
      <vt:lpstr>Oksijenizasyon</vt:lpstr>
      <vt:lpstr>İlk Bakı</vt:lpstr>
      <vt:lpstr>İlk Bakı İle Birlikte Yapılması Uygun Olan Acil Resüstatif Girişimler</vt:lpstr>
      <vt:lpstr>Kanama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MetinKG</dc:creator>
  <cp:lastModifiedBy>MetinKG</cp:lastModifiedBy>
  <cp:revision>316</cp:revision>
  <dcterms:created xsi:type="dcterms:W3CDTF">2005-01-31T10:44:08Z</dcterms:created>
  <dcterms:modified xsi:type="dcterms:W3CDTF">2017-11-21T10:42:18Z</dcterms:modified>
</cp:coreProperties>
</file>