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95" r:id="rId2"/>
    <p:sldId id="390" r:id="rId3"/>
    <p:sldId id="415" r:id="rId4"/>
    <p:sldId id="258" r:id="rId5"/>
    <p:sldId id="392" r:id="rId6"/>
    <p:sldId id="259" r:id="rId7"/>
    <p:sldId id="260" r:id="rId8"/>
    <p:sldId id="265" r:id="rId9"/>
    <p:sldId id="422" r:id="rId10"/>
    <p:sldId id="266" r:id="rId11"/>
    <p:sldId id="406" r:id="rId12"/>
    <p:sldId id="321" r:id="rId13"/>
    <p:sldId id="267" r:id="rId14"/>
    <p:sldId id="403" r:id="rId15"/>
    <p:sldId id="293" r:id="rId16"/>
    <p:sldId id="294" r:id="rId17"/>
    <p:sldId id="295" r:id="rId18"/>
    <p:sldId id="323" r:id="rId19"/>
    <p:sldId id="336" r:id="rId20"/>
    <p:sldId id="292" r:id="rId21"/>
    <p:sldId id="270" r:id="rId22"/>
    <p:sldId id="405" r:id="rId23"/>
    <p:sldId id="269" r:id="rId24"/>
    <p:sldId id="272" r:id="rId25"/>
    <p:sldId id="409" r:id="rId26"/>
    <p:sldId id="402" r:id="rId2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07F"/>
    <a:srgbClr val="00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533" autoAdjust="0"/>
  </p:normalViewPr>
  <p:slideViewPr>
    <p:cSldViewPr>
      <p:cViewPr varScale="1">
        <p:scale>
          <a:sx n="106" d="100"/>
          <a:sy n="106" d="100"/>
        </p:scale>
        <p:origin x="-16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32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79A2C-5963-4E0A-B10F-9DEBDD898ECB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CE9C9-7C01-4EB6-ABDC-B2A9594203A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33A66-9447-4E85-BF00-2041EE97A11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0252F-B087-4644-A0FF-7BCB0D60F4F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7A236-2587-4DAD-8301-A99DC5122EB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EE9BE-A5F2-4C2C-81A1-986F00E9842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06486-1012-4368-AEE9-27A127276A2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A375D-DE44-4DE5-BFEB-1952F5E22C8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27F40-00D5-445B-BCAC-980B9938E1F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BABD3-5697-4FD0-89CF-94F42630D77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545CD-726A-4FB0-9428-D58DF2DD9E6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666F9-90C1-4567-9D15-FDC93383426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BA8E4-E956-4E76-9512-816B6A77CBA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121F1-F944-42AD-9904-124C8ADF1C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5440B-2F52-4497-A1CA-E030685E0B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1DBE74E-AF6C-4AD7-BB23-5246CA6359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2736303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err="1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Multisistem</a:t>
            </a:r>
            <a: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Travmalı</a:t>
            </a:r>
            <a:b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Erişkin Hastaya</a:t>
            </a:r>
            <a:b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Yaklaşım</a:t>
            </a:r>
            <a:endParaRPr lang="tr-TR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4819600"/>
            <a:ext cx="6400800" cy="146692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sz="18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Doç.Dr.Onur</a:t>
            </a:r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Polat</a:t>
            </a:r>
          </a:p>
          <a:p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Ankara Üniversitesi Tıp Fakültesi</a:t>
            </a:r>
          </a:p>
          <a:p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Acil Tıp Anabilim Dalı</a:t>
            </a:r>
            <a:endParaRPr lang="tr-TR" sz="1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285875"/>
            <a:ext cx="8278813" cy="5068888"/>
          </a:xfrm>
        </p:spPr>
        <p:txBody>
          <a:bodyPr/>
          <a:lstStyle/>
          <a:p>
            <a:pPr eaLnBrk="1" hangingPunct="1"/>
            <a:r>
              <a:rPr lang="tr-TR" sz="1800" dirty="0" smtClean="0"/>
              <a:t>H</a:t>
            </a:r>
            <a:r>
              <a:rPr lang="tr-TR" sz="1800" dirty="0" smtClean="0">
                <a:cs typeface="Times New Roman" pitchFamily="18" charset="0"/>
              </a:rPr>
              <a:t>astaya </a:t>
            </a:r>
            <a:r>
              <a:rPr lang="tr-TR" sz="1800" dirty="0" smtClean="0"/>
              <a:t>karşıdan</a:t>
            </a:r>
            <a:r>
              <a:rPr lang="tr-TR" sz="1800" dirty="0" smtClean="0">
                <a:cs typeface="Times New Roman" pitchFamily="18" charset="0"/>
              </a:rPr>
              <a:t> bakılır: </a:t>
            </a:r>
          </a:p>
          <a:p>
            <a:pPr lvl="1" eaLnBrk="1" hangingPunct="1">
              <a:buFont typeface="Wingdings 2" pitchFamily="18" charset="2"/>
              <a:buChar char="P"/>
            </a:pPr>
            <a:r>
              <a:rPr lang="tr-TR" sz="1800" dirty="0" smtClean="0">
                <a:cs typeface="Times New Roman" pitchFamily="18" charset="0"/>
              </a:rPr>
              <a:t>Soluk al</a:t>
            </a:r>
            <a:r>
              <a:rPr lang="en-US" sz="1800" dirty="0" smtClean="0">
                <a:cs typeface="Arial" charset="0"/>
              </a:rPr>
              <a:t>ı</a:t>
            </a:r>
            <a:r>
              <a:rPr lang="tr-TR" sz="1800" dirty="0" smtClean="0">
                <a:cs typeface="Times New Roman" pitchFamily="18" charset="0"/>
              </a:rPr>
              <a:t>p veriyor mu, </a:t>
            </a:r>
          </a:p>
          <a:p>
            <a:pPr lvl="1" eaLnBrk="1" hangingPunct="1">
              <a:buFont typeface="Wingdings 2" pitchFamily="18" charset="2"/>
              <a:buChar char="P"/>
            </a:pPr>
            <a:r>
              <a:rPr lang="tr-TR" sz="1800" dirty="0" smtClean="0">
                <a:cs typeface="Times New Roman" pitchFamily="18" charset="0"/>
              </a:rPr>
              <a:t>Konu</a:t>
            </a:r>
            <a:r>
              <a:rPr lang="en-US" sz="1800" dirty="0" smtClean="0">
                <a:cs typeface="Arial" charset="0"/>
              </a:rPr>
              <a:t>ş</a:t>
            </a:r>
            <a:r>
              <a:rPr lang="tr-TR" sz="1800" dirty="0" err="1" smtClean="0">
                <a:cs typeface="Times New Roman" pitchFamily="18" charset="0"/>
              </a:rPr>
              <a:t>uyor</a:t>
            </a:r>
            <a:r>
              <a:rPr lang="tr-TR" sz="1800" dirty="0" smtClean="0">
                <a:cs typeface="Times New Roman" pitchFamily="18" charset="0"/>
              </a:rPr>
              <a:t> mu, </a:t>
            </a:r>
          </a:p>
          <a:p>
            <a:pPr lvl="1" eaLnBrk="1" hangingPunct="1">
              <a:buFont typeface="Wingdings 2" pitchFamily="18" charset="2"/>
              <a:buChar char="P"/>
            </a:pPr>
            <a:r>
              <a:rPr lang="tr-TR" sz="1800" dirty="0" smtClean="0">
                <a:cs typeface="Times New Roman" pitchFamily="18" charset="0"/>
              </a:rPr>
              <a:t>Cildinin rengi </a:t>
            </a:r>
            <a:r>
              <a:rPr lang="tr-TR" sz="1800" dirty="0" err="1" smtClean="0">
                <a:cs typeface="Times New Roman" pitchFamily="18" charset="0"/>
              </a:rPr>
              <a:t>nas</a:t>
            </a:r>
            <a:r>
              <a:rPr lang="en-US" sz="1800" dirty="0" smtClean="0">
                <a:cs typeface="Arial" charset="0"/>
              </a:rPr>
              <a:t>ı</a:t>
            </a:r>
            <a:r>
              <a:rPr lang="tr-TR" sz="1800" dirty="0" smtClean="0">
                <a:cs typeface="Times New Roman" pitchFamily="18" charset="0"/>
              </a:rPr>
              <a:t>l, </a:t>
            </a:r>
          </a:p>
          <a:p>
            <a:pPr lvl="1" eaLnBrk="1" hangingPunct="1">
              <a:buFont typeface="Wingdings 2" pitchFamily="18" charset="2"/>
              <a:buChar char="P"/>
            </a:pPr>
            <a:r>
              <a:rPr lang="tr-TR" sz="1800" dirty="0" err="1" smtClean="0">
                <a:cs typeface="Times New Roman" pitchFamily="18" charset="0"/>
              </a:rPr>
              <a:t>Kanamas</a:t>
            </a:r>
            <a:r>
              <a:rPr lang="en-US" sz="1800" dirty="0" smtClean="0">
                <a:cs typeface="Arial" charset="0"/>
              </a:rPr>
              <a:t>ı</a:t>
            </a:r>
            <a:r>
              <a:rPr lang="tr-TR" sz="1800" dirty="0" smtClean="0">
                <a:cs typeface="Times New Roman" pitchFamily="18" charset="0"/>
              </a:rPr>
              <a:t> var</a:t>
            </a:r>
            <a:r>
              <a:rPr lang="tr-TR" sz="1800" dirty="0" smtClean="0"/>
              <a:t> </a:t>
            </a:r>
            <a:r>
              <a:rPr lang="tr-TR" sz="1800" dirty="0" smtClean="0">
                <a:cs typeface="Times New Roman" pitchFamily="18" charset="0"/>
              </a:rPr>
              <a:t>m</a:t>
            </a:r>
            <a:r>
              <a:rPr lang="en-US" sz="1800" dirty="0" smtClean="0">
                <a:cs typeface="Arial" charset="0"/>
              </a:rPr>
              <a:t>ı</a:t>
            </a:r>
            <a:r>
              <a:rPr lang="tr-TR" sz="1800" dirty="0" smtClean="0">
                <a:cs typeface="Arial" charset="0"/>
              </a:rPr>
              <a:t>,</a:t>
            </a:r>
            <a:r>
              <a:rPr lang="tr-TR" sz="1800" dirty="0" smtClean="0">
                <a:cs typeface="Times New Roman" pitchFamily="18" charset="0"/>
              </a:rPr>
              <a:t> </a:t>
            </a:r>
          </a:p>
          <a:p>
            <a:pPr lvl="1" eaLnBrk="1" hangingPunct="1">
              <a:buFont typeface="Wingdings 2" pitchFamily="18" charset="2"/>
              <a:buChar char="P"/>
            </a:pPr>
            <a:r>
              <a:rPr lang="tr-TR" sz="1800" dirty="0" smtClean="0">
                <a:cs typeface="Times New Roman" pitchFamily="18" charset="0"/>
              </a:rPr>
              <a:t>Uygun bir </a:t>
            </a:r>
            <a:r>
              <a:rPr lang="en-US" sz="1800" dirty="0" smtClean="0">
                <a:cs typeface="Arial" charset="0"/>
              </a:rPr>
              <a:t>ş</a:t>
            </a:r>
            <a:r>
              <a:rPr lang="tr-TR" sz="1800" dirty="0" err="1" smtClean="0">
                <a:cs typeface="Times New Roman" pitchFamily="18" charset="0"/>
              </a:rPr>
              <a:t>ekilde</a:t>
            </a:r>
            <a:r>
              <a:rPr lang="tr-TR" sz="1800" dirty="0" smtClean="0">
                <a:cs typeface="Times New Roman" pitchFamily="18" charset="0"/>
              </a:rPr>
              <a:t> </a:t>
            </a:r>
            <a:r>
              <a:rPr lang="tr-TR" sz="1800" dirty="0" err="1" smtClean="0">
                <a:cs typeface="Times New Roman" pitchFamily="18" charset="0"/>
              </a:rPr>
              <a:t>immobilize</a:t>
            </a:r>
            <a:r>
              <a:rPr lang="tr-TR" sz="1800" dirty="0" smtClean="0">
                <a:cs typeface="Times New Roman" pitchFamily="18" charset="0"/>
              </a:rPr>
              <a:t> </a:t>
            </a:r>
            <a:r>
              <a:rPr lang="tr-TR" sz="1800" dirty="0" err="1" smtClean="0">
                <a:cs typeface="Times New Roman" pitchFamily="18" charset="0"/>
              </a:rPr>
              <a:t>edilmi</a:t>
            </a:r>
            <a:r>
              <a:rPr lang="en-US" sz="1800" dirty="0" smtClean="0">
                <a:cs typeface="Arial" charset="0"/>
              </a:rPr>
              <a:t>ş</a:t>
            </a:r>
            <a:r>
              <a:rPr lang="tr-TR" sz="1800" dirty="0" smtClean="0">
                <a:cs typeface="Times New Roman" pitchFamily="18" charset="0"/>
              </a:rPr>
              <a:t> mi?</a:t>
            </a:r>
          </a:p>
          <a:p>
            <a:pPr eaLnBrk="1" hangingPunct="1">
              <a:buFontTx/>
              <a:buNone/>
            </a:pPr>
            <a:r>
              <a:rPr lang="tr-TR" sz="1800" dirty="0" smtClean="0">
                <a:cs typeface="Times New Roman" pitchFamily="18" charset="0"/>
              </a:rPr>
              <a:t> </a:t>
            </a:r>
          </a:p>
          <a:p>
            <a:pPr eaLnBrk="1" hangingPunct="1"/>
            <a:r>
              <a:rPr lang="tr-TR" sz="1800" dirty="0" smtClean="0"/>
              <a:t>Ne olduğu hakkında kısa öykü alınır: </a:t>
            </a:r>
            <a:endParaRPr lang="tr-TR" sz="1800" dirty="0" smtClean="0">
              <a:cs typeface="Times New Roman" pitchFamily="18" charset="0"/>
            </a:endParaRPr>
          </a:p>
          <a:p>
            <a:pPr lvl="1" eaLnBrk="1" hangingPunct="1">
              <a:buFont typeface="Wingdings 2" pitchFamily="18" charset="2"/>
              <a:buChar char="P"/>
            </a:pPr>
            <a:r>
              <a:rPr lang="tr-TR" sz="1800" dirty="0" smtClean="0">
                <a:cs typeface="Times New Roman" pitchFamily="18" charset="0"/>
              </a:rPr>
              <a:t>Yaralanman</a:t>
            </a:r>
            <a:r>
              <a:rPr lang="en-US" sz="1800" dirty="0" smtClean="0">
                <a:cs typeface="Arial" charset="0"/>
              </a:rPr>
              <a:t>ı</a:t>
            </a:r>
            <a:r>
              <a:rPr lang="tr-TR" sz="1800" dirty="0" smtClean="0">
                <a:cs typeface="Times New Roman" pitchFamily="18" charset="0"/>
              </a:rPr>
              <a:t>n </a:t>
            </a:r>
            <a:r>
              <a:rPr lang="tr-TR" sz="1800" dirty="0" err="1" smtClean="0">
                <a:cs typeface="Times New Roman" pitchFamily="18" charset="0"/>
              </a:rPr>
              <a:t>mekanizmas</a:t>
            </a:r>
            <a:r>
              <a:rPr lang="en-US" sz="1800" dirty="0" smtClean="0">
                <a:cs typeface="Arial" charset="0"/>
              </a:rPr>
              <a:t>ı</a:t>
            </a:r>
          </a:p>
          <a:p>
            <a:pPr lvl="1" eaLnBrk="1" hangingPunct="1">
              <a:buFont typeface="Wingdings 2" pitchFamily="18" charset="2"/>
              <a:buChar char="P"/>
            </a:pPr>
            <a:r>
              <a:rPr lang="tr-TR" sz="1800" dirty="0" smtClean="0">
                <a:cs typeface="Times New Roman" pitchFamily="18" charset="0"/>
              </a:rPr>
              <a:t>Yaralanma zaman</a:t>
            </a:r>
            <a:r>
              <a:rPr lang="en-US" sz="1800" dirty="0" smtClean="0">
                <a:cs typeface="Arial" charset="0"/>
              </a:rPr>
              <a:t>ı</a:t>
            </a:r>
            <a:endParaRPr lang="tr-TR" sz="1800" dirty="0" smtClean="0">
              <a:cs typeface="Arial" charset="0"/>
            </a:endParaRPr>
          </a:p>
          <a:p>
            <a:r>
              <a:rPr lang="tr-TR" sz="1800" dirty="0" smtClean="0"/>
              <a:t>Ciddi şekilde yaralanması olan hastaların uygun travma merkezine direkt transportu gereklidir.</a:t>
            </a:r>
          </a:p>
          <a:p>
            <a:r>
              <a:rPr lang="tr-TR" sz="1800" dirty="0" smtClean="0"/>
              <a:t>Yaralanma ve kanama kontrolü arasındaki süre minimize edilmeli. </a:t>
            </a:r>
          </a:p>
          <a:p>
            <a:pPr>
              <a:buNone/>
            </a:pPr>
            <a:r>
              <a:rPr lang="tr-TR" sz="1800" dirty="0" smtClean="0"/>
              <a:t>.</a:t>
            </a:r>
            <a:endParaRPr lang="tr-TR" sz="1800" dirty="0" smtClean="0">
              <a:cs typeface="Times New Roman" pitchFamily="18" charset="0"/>
            </a:endParaRPr>
          </a:p>
          <a:p>
            <a:pPr eaLnBrk="1" hangingPunct="1"/>
            <a:endParaRPr lang="tr-TR" sz="2800" dirty="0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428625"/>
            <a:ext cx="8458200" cy="85725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tr-TR" sz="3200" b="1" dirty="0" smtClean="0">
                <a:solidFill>
                  <a:srgbClr val="C00000"/>
                </a:solidFill>
              </a:rPr>
              <a:t>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Başlangıç Değerlendirmesi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Hekimin </a:t>
            </a:r>
            <a:r>
              <a:rPr lang="tr-TR" dirty="0" err="1" smtClean="0"/>
              <a:t>travmatik</a:t>
            </a:r>
            <a:r>
              <a:rPr lang="tr-TR" dirty="0" smtClean="0"/>
              <a:t> </a:t>
            </a:r>
            <a:r>
              <a:rPr lang="tr-TR" dirty="0" err="1" smtClean="0"/>
              <a:t>hemorajinin</a:t>
            </a:r>
            <a:r>
              <a:rPr lang="tr-TR" dirty="0" smtClean="0"/>
              <a:t> boyutunu değerlendirirken</a:t>
            </a:r>
          </a:p>
          <a:p>
            <a:r>
              <a:rPr lang="tr-TR" dirty="0" smtClean="0"/>
              <a:t>hastanın fizyolojisinin, </a:t>
            </a:r>
          </a:p>
          <a:p>
            <a:r>
              <a:rPr lang="tr-TR" dirty="0" smtClean="0"/>
              <a:t>anatomik yaralanma şeklini, </a:t>
            </a:r>
          </a:p>
          <a:p>
            <a:r>
              <a:rPr lang="tr-TR" dirty="0" smtClean="0"/>
              <a:t>yaralanma mekanizması ve </a:t>
            </a:r>
          </a:p>
          <a:p>
            <a:r>
              <a:rPr lang="tr-TR" dirty="0" smtClean="0"/>
              <a:t>hastanın başlangıç </a:t>
            </a:r>
            <a:r>
              <a:rPr lang="tr-TR" dirty="0" err="1" smtClean="0"/>
              <a:t>resüsitasyonuna</a:t>
            </a:r>
            <a:r>
              <a:rPr lang="tr-TR" dirty="0" smtClean="0"/>
              <a:t> cevabının kombinasyonunu kullanması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1563" y="1285875"/>
            <a:ext cx="7429500" cy="5143500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tr-TR" sz="4000" b="1" i="1" smtClean="0"/>
              <a:t>Uygunsuz 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tr-TR" sz="4000" b="1" i="1" smtClean="0"/>
              <a:t>baş ve çene pozisyonu 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tr-TR" sz="4000" b="1" i="1" smtClean="0"/>
              <a:t>ventilasyon zorluğunun 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tr-TR" sz="4000" b="1" i="1" smtClean="0"/>
              <a:t>en sık nedeni 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066800"/>
            <a:ext cx="8358188" cy="5076825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tr-TR" sz="2800" dirty="0" smtClean="0">
                <a:solidFill>
                  <a:srgbClr val="FF0000"/>
                </a:solidFill>
              </a:rPr>
              <a:t>A </a:t>
            </a:r>
            <a:r>
              <a:rPr lang="tr-TR" sz="2800" dirty="0" smtClean="0"/>
              <a:t>   H</a:t>
            </a:r>
            <a:r>
              <a:rPr lang="tr-TR" sz="2800" dirty="0" smtClean="0">
                <a:cs typeface="Times New Roman" pitchFamily="18" charset="0"/>
              </a:rPr>
              <a:t>avayolu de</a:t>
            </a:r>
            <a:r>
              <a:rPr lang="tr-TR" sz="2800" dirty="0" smtClean="0">
                <a:cs typeface="Arial" charset="0"/>
              </a:rPr>
              <a:t>ğ</a:t>
            </a:r>
            <a:r>
              <a:rPr lang="tr-TR" sz="2800" dirty="0" smtClean="0">
                <a:cs typeface="Times New Roman" pitchFamily="18" charset="0"/>
              </a:rPr>
              <a:t>erlendirilir:</a:t>
            </a:r>
          </a:p>
          <a:p>
            <a:pPr marL="536575" indent="-536575" algn="just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tr-TR" sz="2800" dirty="0" smtClean="0">
                <a:cs typeface="Times New Roman" pitchFamily="18" charset="0"/>
              </a:rPr>
              <a:t>Yabancı cisim</a:t>
            </a:r>
          </a:p>
          <a:p>
            <a:pPr marL="536575" indent="-536575" algn="just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tr-TR" sz="2800" dirty="0" smtClean="0">
                <a:cs typeface="Times New Roman" pitchFamily="18" charset="0"/>
              </a:rPr>
              <a:t>E</a:t>
            </a:r>
            <a:r>
              <a:rPr lang="en-US" sz="2800" dirty="0" smtClean="0">
                <a:cs typeface="Arial" charset="0"/>
              </a:rPr>
              <a:t>ğ</a:t>
            </a:r>
            <a:r>
              <a:rPr lang="tr-TR" sz="2800" dirty="0" smtClean="0">
                <a:cs typeface="Times New Roman" pitchFamily="18" charset="0"/>
              </a:rPr>
              <a:t>er  gerekiyorsa havayolunu açan manevralar yapılır (</a:t>
            </a:r>
            <a:r>
              <a:rPr lang="tr-TR" sz="2800" dirty="0" err="1" smtClean="0">
                <a:cs typeface="Times New Roman" pitchFamily="18" charset="0"/>
              </a:rPr>
              <a:t>servikal</a:t>
            </a:r>
            <a:r>
              <a:rPr lang="tr-TR" sz="2800" dirty="0" smtClean="0">
                <a:cs typeface="Times New Roman" pitchFamily="18" charset="0"/>
              </a:rPr>
              <a:t> </a:t>
            </a:r>
            <a:r>
              <a:rPr lang="tr-TR" sz="2800" dirty="0" err="1" smtClean="0">
                <a:cs typeface="Times New Roman" pitchFamily="18" charset="0"/>
              </a:rPr>
              <a:t>spinal</a:t>
            </a:r>
            <a:r>
              <a:rPr lang="tr-TR" sz="2800" dirty="0" smtClean="0">
                <a:cs typeface="Times New Roman" pitchFamily="18" charset="0"/>
              </a:rPr>
              <a:t> yaralanma önlemleri devam ettirilerek)</a:t>
            </a:r>
          </a:p>
          <a:p>
            <a:pPr marL="536575" indent="-536575" algn="just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tr-TR" sz="2800" dirty="0" smtClean="0">
                <a:cs typeface="Times New Roman" pitchFamily="18" charset="0"/>
              </a:rPr>
              <a:t>Hasta bilinçsizse oral </a:t>
            </a:r>
            <a:r>
              <a:rPr lang="tr-TR" sz="2800" dirty="0" err="1" smtClean="0">
                <a:cs typeface="Times New Roman" pitchFamily="18" charset="0"/>
              </a:rPr>
              <a:t>airway</a:t>
            </a:r>
            <a:r>
              <a:rPr lang="tr-TR" sz="2800" dirty="0" smtClean="0">
                <a:cs typeface="Times New Roman" pitchFamily="18" charset="0"/>
              </a:rPr>
              <a:t>  yerle</a:t>
            </a:r>
            <a:r>
              <a:rPr lang="en-US" sz="2800" dirty="0" smtClean="0">
                <a:cs typeface="Arial" charset="0"/>
              </a:rPr>
              <a:t>ş</a:t>
            </a:r>
            <a:r>
              <a:rPr lang="tr-TR" sz="2800" dirty="0" err="1" smtClean="0">
                <a:cs typeface="Times New Roman" pitchFamily="18" charset="0"/>
              </a:rPr>
              <a:t>tirilir</a:t>
            </a:r>
            <a:endParaRPr lang="tr-TR" sz="2800" dirty="0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428625"/>
            <a:ext cx="8458200" cy="85725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tr-TR" sz="3200" b="1" dirty="0" smtClean="0">
                <a:solidFill>
                  <a:srgbClr val="C00000"/>
                </a:solidFill>
              </a:rPr>
              <a:t>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Hava Yolunun Açılması</a:t>
            </a:r>
            <a:endParaRPr lang="tr-TR" sz="3200" b="1" dirty="0" smtClean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896225" cy="4391025"/>
          </a:xfrm>
        </p:spPr>
        <p:txBody>
          <a:bodyPr/>
          <a:lstStyle/>
          <a:p>
            <a:pPr marL="0" indent="0" eaLnBrk="1" hangingPunct="1">
              <a:lnSpc>
                <a:spcPct val="160000"/>
              </a:lnSpc>
              <a:buFontTx/>
              <a:buNone/>
              <a:defRPr/>
            </a:pPr>
            <a:r>
              <a:rPr lang="tr-TR" sz="2800" dirty="0" smtClean="0"/>
              <a:t>E</a:t>
            </a:r>
            <a:r>
              <a:rPr lang="en-US" sz="2800" dirty="0" smtClean="0">
                <a:cs typeface="Arial" charset="0"/>
              </a:rPr>
              <a:t>ğ</a:t>
            </a:r>
            <a:r>
              <a:rPr lang="tr-TR" sz="2800" dirty="0" smtClean="0">
                <a:cs typeface="Times New Roman" pitchFamily="18" charset="0"/>
              </a:rPr>
              <a:t>er hava yolu yeterli de</a:t>
            </a:r>
            <a:r>
              <a:rPr lang="en-US" sz="2800" dirty="0" smtClean="0">
                <a:cs typeface="Arial" charset="0"/>
              </a:rPr>
              <a:t>ğ</a:t>
            </a:r>
            <a:r>
              <a:rPr lang="tr-TR" sz="2800" dirty="0" smtClean="0">
                <a:cs typeface="Times New Roman" pitchFamily="18" charset="0"/>
              </a:rPr>
              <a:t>ilse</a:t>
            </a:r>
            <a:r>
              <a:rPr lang="tr-TR" dirty="0" smtClean="0">
                <a:cs typeface="Times New Roman" pitchFamily="18" charset="0"/>
              </a:rPr>
              <a:t> </a:t>
            </a:r>
            <a:endParaRPr lang="tr-TR" dirty="0" smtClean="0"/>
          </a:p>
          <a:p>
            <a:pPr marL="987425" lvl="1" indent="-530225" eaLnBrk="1" hangingPunct="1">
              <a:lnSpc>
                <a:spcPct val="160000"/>
              </a:lnSpc>
              <a:buFont typeface="Wingdings 2" pitchFamily="18" charset="2"/>
              <a:buChar char="P"/>
              <a:defRPr/>
            </a:pPr>
            <a:r>
              <a:rPr lang="tr-TR" dirty="0" smtClean="0">
                <a:cs typeface="Times New Roman" pitchFamily="18" charset="0"/>
              </a:rPr>
              <a:t>Hava yolunu aç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Times New Roman" pitchFamily="18" charset="0"/>
              </a:rPr>
              <a:t>c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Times New Roman" pitchFamily="18" charset="0"/>
              </a:rPr>
              <a:t> manevra</a:t>
            </a:r>
          </a:p>
          <a:p>
            <a:pPr marL="987425" lvl="1" indent="-530225" eaLnBrk="1" hangingPunct="1">
              <a:lnSpc>
                <a:spcPct val="160000"/>
              </a:lnSpc>
              <a:buFont typeface="Wingdings 2" pitchFamily="18" charset="2"/>
              <a:buChar char="P"/>
              <a:defRPr/>
            </a:pPr>
            <a:r>
              <a:rPr lang="tr-TR" dirty="0" smtClean="0">
                <a:cs typeface="Times New Roman" pitchFamily="18" charset="0"/>
              </a:rPr>
              <a:t>E</a:t>
            </a:r>
            <a:r>
              <a:rPr lang="en-US" dirty="0" smtClean="0">
                <a:cs typeface="Arial" charset="0"/>
              </a:rPr>
              <a:t>ğ</a:t>
            </a:r>
            <a:r>
              <a:rPr lang="tr-TR" dirty="0" smtClean="0">
                <a:cs typeface="Times New Roman" pitchFamily="18" charset="0"/>
              </a:rPr>
              <a:t>er hasta bilinçsizse oral </a:t>
            </a:r>
            <a:r>
              <a:rPr lang="tr-TR" dirty="0" err="1" smtClean="0">
                <a:cs typeface="Times New Roman" pitchFamily="18" charset="0"/>
              </a:rPr>
              <a:t>airway</a:t>
            </a:r>
            <a:endParaRPr lang="tr-TR" dirty="0" smtClean="0">
              <a:cs typeface="Times New Roman" pitchFamily="18" charset="0"/>
            </a:endParaRPr>
          </a:p>
          <a:p>
            <a:pPr marL="987425" lvl="1" indent="-530225" eaLnBrk="1" hangingPunct="1">
              <a:lnSpc>
                <a:spcPct val="160000"/>
              </a:lnSpc>
              <a:buFont typeface="Wingdings 2" pitchFamily="18" charset="2"/>
              <a:buChar char="P"/>
              <a:defRPr/>
            </a:pPr>
            <a:r>
              <a:rPr lang="tr-TR" dirty="0" smtClean="0">
                <a:cs typeface="Times New Roman" pitchFamily="18" charset="0"/>
              </a:rPr>
              <a:t>Bilinçli hastada </a:t>
            </a:r>
            <a:r>
              <a:rPr lang="tr-TR" dirty="0" err="1" smtClean="0">
                <a:cs typeface="Times New Roman" pitchFamily="18" charset="0"/>
              </a:rPr>
              <a:t>nazofaringeal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err="1" smtClean="0">
                <a:cs typeface="Times New Roman" pitchFamily="18" charset="0"/>
              </a:rPr>
              <a:t>airway</a:t>
            </a:r>
            <a:r>
              <a:rPr lang="tr-TR" dirty="0" smtClean="0"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160000"/>
              </a:lnSpc>
              <a:buFontTx/>
              <a:buNone/>
              <a:defRPr/>
            </a:pPr>
            <a:endParaRPr lang="tr-TR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535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357313"/>
            <a:ext cx="8715375" cy="5286375"/>
          </a:xfrm>
        </p:spPr>
        <p:txBody>
          <a:bodyPr/>
          <a:lstStyle/>
          <a:p>
            <a:pPr marL="0" lvl="1" indent="0" algn="just" eaLnBrk="1" hangingPunct="1">
              <a:lnSpc>
                <a:spcPct val="150000"/>
              </a:lnSpc>
              <a:buFontTx/>
              <a:buNone/>
              <a:defRPr/>
            </a:pPr>
            <a:r>
              <a:rPr lang="tr-TR" dirty="0" smtClean="0">
                <a:solidFill>
                  <a:srgbClr val="FF0000"/>
                </a:solidFill>
              </a:rPr>
              <a:t>C</a:t>
            </a:r>
            <a:r>
              <a:rPr lang="tr-TR" dirty="0" smtClean="0"/>
              <a:t>  E</a:t>
            </a:r>
            <a:r>
              <a:rPr lang="tr-TR" dirty="0" smtClean="0">
                <a:cs typeface="Times New Roman" pitchFamily="18" charset="0"/>
              </a:rPr>
              <a:t>rken dönemden itibaren </a:t>
            </a:r>
            <a:r>
              <a:rPr lang="tr-TR" dirty="0" err="1" smtClean="0">
                <a:cs typeface="Times New Roman" pitchFamily="18" charset="0"/>
              </a:rPr>
              <a:t>servikal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err="1" smtClean="0">
                <a:cs typeface="Times New Roman" pitchFamily="18" charset="0"/>
              </a:rPr>
              <a:t>spinal</a:t>
            </a:r>
            <a:r>
              <a:rPr lang="tr-TR" dirty="0" smtClean="0">
                <a:cs typeface="Times New Roman" pitchFamily="18" charset="0"/>
              </a:rPr>
              <a:t> yaralanma önlemleri alınır</a:t>
            </a:r>
          </a:p>
          <a:p>
            <a:pPr marL="812800" lvl="1" indent="-536575" algn="just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tr-TR" dirty="0" smtClean="0">
                <a:cs typeface="Times New Roman" pitchFamily="18" charset="0"/>
              </a:rPr>
              <a:t>E</a:t>
            </a:r>
            <a:r>
              <a:rPr lang="en-US" dirty="0" smtClean="0">
                <a:cs typeface="Arial" charset="0"/>
              </a:rPr>
              <a:t>ğ</a:t>
            </a:r>
            <a:r>
              <a:rPr lang="tr-TR" dirty="0" smtClean="0">
                <a:cs typeface="Times New Roman" pitchFamily="18" charset="0"/>
              </a:rPr>
              <a:t>er hastada boyun </a:t>
            </a:r>
            <a:r>
              <a:rPr lang="tr-TR" dirty="0" err="1" smtClean="0">
                <a:cs typeface="Times New Roman" pitchFamily="18" charset="0"/>
              </a:rPr>
              <a:t>yaralanmas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Times New Roman" pitchFamily="18" charset="0"/>
              </a:rPr>
              <a:t> ihtimali varsa boynu boyunluk ile </a:t>
            </a:r>
            <a:r>
              <a:rPr lang="tr-TR" dirty="0" err="1" smtClean="0">
                <a:cs typeface="Times New Roman" pitchFamily="18" charset="0"/>
              </a:rPr>
              <a:t>immobilize</a:t>
            </a:r>
            <a:r>
              <a:rPr lang="tr-TR" dirty="0" smtClean="0">
                <a:cs typeface="Times New Roman" pitchFamily="18" charset="0"/>
              </a:rPr>
              <a:t> edilir</a:t>
            </a:r>
          </a:p>
          <a:p>
            <a:pPr marL="812800" lvl="1" indent="-536575" algn="just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tr-TR" dirty="0" err="1" smtClean="0">
                <a:cs typeface="Times New Roman" pitchFamily="18" charset="0"/>
              </a:rPr>
              <a:t>Ba</a:t>
            </a:r>
            <a:r>
              <a:rPr lang="en-US" dirty="0" smtClean="0">
                <a:cs typeface="Arial" charset="0"/>
              </a:rPr>
              <a:t>ş</a:t>
            </a:r>
            <a:r>
              <a:rPr lang="tr-TR" dirty="0" smtClean="0">
                <a:cs typeface="Times New Roman" pitchFamily="18" charset="0"/>
              </a:rPr>
              <a:t> ve boyunun </a:t>
            </a:r>
            <a:r>
              <a:rPr lang="tr-TR" dirty="0" err="1" smtClean="0">
                <a:cs typeface="Times New Roman" pitchFamily="18" charset="0"/>
              </a:rPr>
              <a:t>hiperekstansiyonu</a:t>
            </a:r>
            <a:r>
              <a:rPr lang="tr-TR" dirty="0" smtClean="0">
                <a:cs typeface="Times New Roman" pitchFamily="18" charset="0"/>
              </a:rPr>
              <a:t> ve </a:t>
            </a:r>
            <a:r>
              <a:rPr lang="tr-TR" dirty="0" err="1" smtClean="0">
                <a:cs typeface="Times New Roman" pitchFamily="18" charset="0"/>
              </a:rPr>
              <a:t>hiperfleksiyonundan</a:t>
            </a:r>
            <a:r>
              <a:rPr lang="tr-TR" dirty="0" smtClean="0">
                <a:cs typeface="Times New Roman" pitchFamily="18" charset="0"/>
              </a:rPr>
              <a:t> kaç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err="1" smtClean="0">
                <a:cs typeface="Times New Roman" pitchFamily="18" charset="0"/>
              </a:rPr>
              <a:t>nılır</a:t>
            </a:r>
            <a:endParaRPr lang="tr-TR" dirty="0" smtClean="0">
              <a:cs typeface="Times New Roman" pitchFamily="18" charset="0"/>
            </a:endParaRPr>
          </a:p>
          <a:p>
            <a:pPr marL="812800" lvl="1" indent="-536575" algn="just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tr-TR" dirty="0" smtClean="0">
                <a:cs typeface="Times New Roman" pitchFamily="18" charset="0"/>
              </a:rPr>
              <a:t>Yarı-sert boyunluk kullanılır </a:t>
            </a:r>
            <a:endParaRPr lang="tr-TR" dirty="0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428625"/>
            <a:ext cx="8458200" cy="85725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tr-TR" sz="3200" b="1" dirty="0" smtClean="0">
                <a:solidFill>
                  <a:srgbClr val="C00000"/>
                </a:solidFill>
              </a:rPr>
              <a:t>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196975"/>
            <a:ext cx="8286750" cy="5303838"/>
          </a:xfrm>
        </p:spPr>
        <p:txBody>
          <a:bodyPr/>
          <a:lstStyle/>
          <a:p>
            <a:pPr marL="0" lvl="1" indent="0" algn="just" eaLnBrk="1" hangingPunct="1">
              <a:lnSpc>
                <a:spcPct val="150000"/>
              </a:lnSpc>
              <a:buFontTx/>
              <a:buNone/>
              <a:defRPr/>
            </a:pPr>
            <a:r>
              <a:rPr lang="tr-TR" dirty="0" smtClean="0"/>
              <a:t>E</a:t>
            </a:r>
            <a:r>
              <a:rPr lang="tr-TR" dirty="0" smtClean="0">
                <a:cs typeface="Times New Roman" pitchFamily="18" charset="0"/>
              </a:rPr>
              <a:t>rken dönemden itibaren </a:t>
            </a:r>
            <a:r>
              <a:rPr lang="tr-TR" dirty="0" err="1" smtClean="0">
                <a:cs typeface="Times New Roman" pitchFamily="18" charset="0"/>
              </a:rPr>
              <a:t>servikal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err="1" smtClean="0">
                <a:cs typeface="Times New Roman" pitchFamily="18" charset="0"/>
              </a:rPr>
              <a:t>spinal</a:t>
            </a:r>
            <a:r>
              <a:rPr lang="tr-TR" dirty="0" smtClean="0">
                <a:cs typeface="Times New Roman" pitchFamily="18" charset="0"/>
              </a:rPr>
              <a:t> yaralanma önlemleri alınır:</a:t>
            </a:r>
          </a:p>
          <a:p>
            <a:pPr marL="449263" lvl="1" indent="-449263" algn="just" eaLnBrk="1" hangingPunct="1">
              <a:buFont typeface="Wingdings" pitchFamily="2" charset="2"/>
              <a:buChar char="§"/>
              <a:defRPr/>
            </a:pPr>
            <a:r>
              <a:rPr lang="tr-TR" dirty="0" smtClean="0">
                <a:cs typeface="Times New Roman" pitchFamily="18" charset="0"/>
              </a:rPr>
              <a:t>Mekanizma </a:t>
            </a:r>
          </a:p>
          <a:p>
            <a:pPr marL="900113" lvl="1" indent="-450850" algn="just" eaLnBrk="1" hangingPunct="1">
              <a:buFont typeface="Wingdings" pitchFamily="2" charset="2"/>
              <a:buChar char="ü"/>
              <a:defRPr/>
            </a:pPr>
            <a:r>
              <a:rPr lang="tr-TR" dirty="0" smtClean="0">
                <a:cs typeface="Times New Roman" pitchFamily="18" charset="0"/>
              </a:rPr>
              <a:t>Dü</a:t>
            </a:r>
            <a:r>
              <a:rPr lang="tr-TR" dirty="0" smtClean="0">
                <a:cs typeface="Arial" charset="0"/>
              </a:rPr>
              <a:t>ş</a:t>
            </a:r>
            <a:r>
              <a:rPr lang="tr-TR" dirty="0" smtClean="0">
                <a:cs typeface="Times New Roman" pitchFamily="18" charset="0"/>
              </a:rPr>
              <a:t>me</a:t>
            </a:r>
          </a:p>
          <a:p>
            <a:pPr marL="900113" lvl="1" indent="-450850" algn="just" eaLnBrk="1" hangingPunct="1">
              <a:buFont typeface="Wingdings" pitchFamily="2" charset="2"/>
              <a:buChar char="ü"/>
              <a:defRPr/>
            </a:pPr>
            <a:r>
              <a:rPr lang="tr-TR" dirty="0" smtClean="0">
                <a:cs typeface="Times New Roman" pitchFamily="18" charset="0"/>
              </a:rPr>
              <a:t>Araç kazalar</a:t>
            </a:r>
            <a:r>
              <a:rPr lang="en-US" dirty="0" smtClean="0">
                <a:cs typeface="Arial" charset="0"/>
              </a:rPr>
              <a:t>ı</a:t>
            </a:r>
            <a:endParaRPr lang="tr-TR" dirty="0" smtClean="0">
              <a:cs typeface="Arial" charset="0"/>
            </a:endParaRPr>
          </a:p>
          <a:p>
            <a:pPr marL="900113" lvl="1" indent="-450850" algn="just" eaLnBrk="1" hangingPunct="1">
              <a:buFont typeface="Wingdings" pitchFamily="2" charset="2"/>
              <a:buChar char="ü"/>
              <a:defRPr/>
            </a:pPr>
            <a:r>
              <a:rPr lang="tr-TR" dirty="0" smtClean="0">
                <a:cs typeface="Times New Roman" pitchFamily="18" charset="0"/>
              </a:rPr>
              <a:t>Boyun veya kafa üzerine olan travmalar</a:t>
            </a:r>
          </a:p>
          <a:p>
            <a:pPr marL="449263" lvl="1" indent="-449263" algn="just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tr-TR" dirty="0" smtClean="0">
                <a:cs typeface="Times New Roman" pitchFamily="18" charset="0"/>
              </a:rPr>
              <a:t>Bilinç düzeyinde azalma</a:t>
            </a:r>
          </a:p>
          <a:p>
            <a:pPr lvl="1" algn="just" eaLnBrk="1" hangingPunct="1">
              <a:lnSpc>
                <a:spcPct val="150000"/>
              </a:lnSpc>
              <a:defRPr/>
            </a:pPr>
            <a:endParaRPr lang="tr-TR" dirty="0" smtClean="0">
              <a:cs typeface="Times New Roman" pitchFamily="18" charset="0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428625"/>
            <a:ext cx="8458200" cy="85725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tr-TR" sz="3200" b="1" dirty="0" smtClean="0">
                <a:solidFill>
                  <a:srgbClr val="C00000"/>
                </a:solidFill>
              </a:rPr>
              <a:t>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600200"/>
            <a:ext cx="8401050" cy="4525963"/>
          </a:xfrm>
        </p:spPr>
        <p:txBody>
          <a:bodyPr/>
          <a:lstStyle/>
          <a:p>
            <a:pPr marL="0" indent="0" algn="just" eaLnBrk="1" hangingPunct="1">
              <a:buFontTx/>
              <a:buNone/>
              <a:defRPr/>
            </a:pPr>
            <a:r>
              <a:rPr lang="tr-TR" sz="2800" dirty="0" smtClean="0"/>
              <a:t>E</a:t>
            </a:r>
            <a:r>
              <a:rPr lang="tr-TR" sz="2800" dirty="0" smtClean="0">
                <a:cs typeface="Times New Roman" pitchFamily="18" charset="0"/>
              </a:rPr>
              <a:t>rken dönemden itibaren </a:t>
            </a:r>
            <a:r>
              <a:rPr lang="tr-TR" sz="2800" dirty="0" err="1" smtClean="0">
                <a:cs typeface="Times New Roman" pitchFamily="18" charset="0"/>
              </a:rPr>
              <a:t>servikal</a:t>
            </a:r>
            <a:r>
              <a:rPr lang="tr-TR" sz="2800" dirty="0" smtClean="0">
                <a:cs typeface="Times New Roman" pitchFamily="18" charset="0"/>
              </a:rPr>
              <a:t> </a:t>
            </a:r>
            <a:r>
              <a:rPr lang="tr-TR" sz="2800" dirty="0" err="1" smtClean="0">
                <a:cs typeface="Times New Roman" pitchFamily="18" charset="0"/>
              </a:rPr>
              <a:t>spinal</a:t>
            </a:r>
            <a:r>
              <a:rPr lang="tr-TR" sz="2800" dirty="0" smtClean="0">
                <a:cs typeface="Times New Roman" pitchFamily="18" charset="0"/>
              </a:rPr>
              <a:t> yaralanma önlemleri alınır</a:t>
            </a:r>
          </a:p>
          <a:p>
            <a:pPr lvl="1" algn="just" eaLnBrk="1" hangingPunct="1">
              <a:lnSpc>
                <a:spcPct val="160000"/>
              </a:lnSpc>
              <a:buFont typeface="Wingdings" pitchFamily="2" charset="2"/>
              <a:buChar char="ü"/>
              <a:defRPr/>
            </a:pPr>
            <a:r>
              <a:rPr lang="tr-TR" dirty="0" smtClean="0">
                <a:cs typeface="Times New Roman" pitchFamily="18" charset="0"/>
              </a:rPr>
              <a:t>Boyun a</a:t>
            </a:r>
            <a:r>
              <a:rPr lang="en-US" dirty="0" smtClean="0">
                <a:cs typeface="Arial" charset="0"/>
              </a:rPr>
              <a:t>ğ</a:t>
            </a:r>
            <a:r>
              <a:rPr lang="tr-TR" dirty="0" smtClean="0">
                <a:cs typeface="Times New Roman" pitchFamily="18" charset="0"/>
              </a:rPr>
              <a:t>r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Times New Roman" pitchFamily="18" charset="0"/>
              </a:rPr>
              <a:t>s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err="1" smtClean="0">
                <a:cs typeface="Times New Roman" pitchFamily="18" charset="0"/>
              </a:rPr>
              <a:t>ndan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en-US" dirty="0" smtClean="0">
                <a:cs typeface="Arial" charset="0"/>
              </a:rPr>
              <a:t>ş</a:t>
            </a:r>
            <a:r>
              <a:rPr lang="tr-TR" dirty="0" err="1" smtClean="0">
                <a:cs typeface="Times New Roman" pitchFamily="18" charset="0"/>
              </a:rPr>
              <a:t>ikayet</a:t>
            </a:r>
            <a:r>
              <a:rPr lang="tr-TR" dirty="0" smtClean="0">
                <a:cs typeface="Times New Roman" pitchFamily="18" charset="0"/>
              </a:rPr>
              <a:t> etmesi</a:t>
            </a:r>
          </a:p>
          <a:p>
            <a:pPr lvl="1" algn="just" eaLnBrk="1" hangingPunct="1">
              <a:lnSpc>
                <a:spcPct val="160000"/>
              </a:lnSpc>
              <a:buFont typeface="Wingdings" pitchFamily="2" charset="2"/>
              <a:buChar char="ü"/>
              <a:defRPr/>
            </a:pPr>
            <a:r>
              <a:rPr lang="tr-TR" dirty="0" err="1" smtClean="0">
                <a:cs typeface="Times New Roman" pitchFamily="18" charset="0"/>
              </a:rPr>
              <a:t>Kre</a:t>
            </a:r>
            <a:r>
              <a:rPr lang="tr-TR" dirty="0" err="1" smtClean="0"/>
              <a:t>p</a:t>
            </a:r>
            <a:r>
              <a:rPr lang="tr-TR" dirty="0" err="1" smtClean="0">
                <a:cs typeface="Times New Roman" pitchFamily="18" charset="0"/>
              </a:rPr>
              <a:t>itasyon</a:t>
            </a:r>
            <a:r>
              <a:rPr lang="tr-TR" dirty="0" smtClean="0"/>
              <a:t>, </a:t>
            </a:r>
            <a:r>
              <a:rPr lang="tr-TR" dirty="0" err="1" smtClean="0">
                <a:cs typeface="Times New Roman" pitchFamily="18" charset="0"/>
              </a:rPr>
              <a:t>kont</a:t>
            </a:r>
            <a:r>
              <a:rPr lang="tr-TR" dirty="0" err="1" smtClean="0"/>
              <a:t>ü</a:t>
            </a:r>
            <a:r>
              <a:rPr lang="tr-TR" dirty="0" err="1" smtClean="0">
                <a:cs typeface="Times New Roman" pitchFamily="18" charset="0"/>
              </a:rPr>
              <a:t>zyon</a:t>
            </a:r>
            <a:r>
              <a:rPr lang="tr-TR" dirty="0" smtClean="0">
                <a:cs typeface="Times New Roman" pitchFamily="18" charset="0"/>
              </a:rPr>
              <a:t> veya </a:t>
            </a:r>
            <a:r>
              <a:rPr lang="tr-TR" dirty="0" err="1" smtClean="0">
                <a:cs typeface="Times New Roman" pitchFamily="18" charset="0"/>
              </a:rPr>
              <a:t>posterior</a:t>
            </a:r>
            <a:r>
              <a:rPr lang="tr-TR" dirty="0" smtClean="0">
                <a:cs typeface="Times New Roman" pitchFamily="18" charset="0"/>
              </a:rPr>
              <a:t> boy</a:t>
            </a:r>
            <a:r>
              <a:rPr lang="tr-TR" dirty="0" smtClean="0"/>
              <a:t>un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dirty="0" smtClean="0">
                <a:cs typeface="Times New Roman" pitchFamily="18" charset="0"/>
              </a:rPr>
              <a:t>deformasyonu</a:t>
            </a:r>
          </a:p>
          <a:p>
            <a:pPr lvl="1" algn="just" eaLnBrk="1" hangingPunct="1">
              <a:lnSpc>
                <a:spcPct val="160000"/>
              </a:lnSpc>
              <a:buFont typeface="Wingdings" pitchFamily="2" charset="2"/>
              <a:buChar char="ü"/>
              <a:defRPr/>
            </a:pPr>
            <a:r>
              <a:rPr lang="tr-TR" dirty="0" err="1" smtClean="0">
                <a:cs typeface="Times New Roman" pitchFamily="18" charset="0"/>
              </a:rPr>
              <a:t>Klavikula</a:t>
            </a:r>
            <a:r>
              <a:rPr lang="tr-TR" dirty="0" smtClean="0">
                <a:cs typeface="Times New Roman" pitchFamily="18" charset="0"/>
              </a:rPr>
              <a:t> üzerine </a:t>
            </a:r>
            <a:r>
              <a:rPr lang="tr-TR" dirty="0" err="1" smtClean="0">
                <a:cs typeface="Times New Roman" pitchFamily="18" charset="0"/>
              </a:rPr>
              <a:t>künt</a:t>
            </a:r>
            <a:r>
              <a:rPr lang="tr-TR" dirty="0" smtClean="0">
                <a:cs typeface="Times New Roman" pitchFamily="18" charset="0"/>
              </a:rPr>
              <a:t> travma</a:t>
            </a:r>
          </a:p>
          <a:p>
            <a:pPr algn="just" eaLnBrk="1" hangingPunct="1">
              <a:lnSpc>
                <a:spcPct val="120000"/>
              </a:lnSpc>
              <a:buFont typeface="Wingdings" pitchFamily="2" charset="2"/>
              <a:buChar char="ü"/>
              <a:defRPr/>
            </a:pPr>
            <a:endParaRPr lang="tr-TR" sz="2800" dirty="0" smtClean="0">
              <a:cs typeface="Times New Roman" pitchFamily="18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428625"/>
            <a:ext cx="8458200" cy="85725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tr-TR" sz="3200" b="1" dirty="0" smtClean="0">
                <a:solidFill>
                  <a:srgbClr val="C00000"/>
                </a:solidFill>
              </a:rPr>
              <a:t>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Uygun Boyunluk</a:t>
            </a:r>
            <a:endParaRPr lang="tr-TR" sz="3200" b="1" dirty="0" smtClean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3894138" cy="4556125"/>
          </a:xfrm>
        </p:spPr>
        <p:txBody>
          <a:bodyPr/>
          <a:lstStyle/>
          <a:p>
            <a:pPr marL="0" lvl="1" indent="11113" eaLnBrk="1" hangingPunct="1">
              <a:lnSpc>
                <a:spcPct val="160000"/>
              </a:lnSpc>
              <a:buFontTx/>
              <a:buNone/>
              <a:defRPr/>
            </a:pPr>
            <a:r>
              <a:rPr lang="tr-TR" dirty="0" smtClean="0">
                <a:cs typeface="Times New Roman" pitchFamily="18" charset="0"/>
              </a:rPr>
              <a:t>Ön Tarafta</a:t>
            </a:r>
          </a:p>
          <a:p>
            <a:pPr marL="363538" lvl="1" indent="-352425" eaLnBrk="1" hangingPunct="1">
              <a:lnSpc>
                <a:spcPct val="160000"/>
              </a:lnSpc>
              <a:buFont typeface="Wingdings" pitchFamily="2" charset="2"/>
              <a:buChar char="§"/>
              <a:defRPr/>
            </a:pPr>
            <a:r>
              <a:rPr lang="tr-TR" dirty="0" smtClean="0">
                <a:cs typeface="Times New Roman" pitchFamily="18" charset="0"/>
              </a:rPr>
              <a:t>Çene</a:t>
            </a:r>
          </a:p>
          <a:p>
            <a:pPr marL="363538" lvl="1" indent="-352425" eaLnBrk="1" hangingPunct="1">
              <a:lnSpc>
                <a:spcPct val="160000"/>
              </a:lnSpc>
              <a:buFont typeface="Wingdings" pitchFamily="2" charset="2"/>
              <a:buChar char="§"/>
              <a:defRPr/>
            </a:pPr>
            <a:r>
              <a:rPr lang="tr-TR" dirty="0" err="1" smtClean="0">
                <a:cs typeface="Times New Roman" pitchFamily="18" charset="0"/>
              </a:rPr>
              <a:t>Manibrium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err="1" smtClean="0">
                <a:cs typeface="Times New Roman" pitchFamily="18" charset="0"/>
              </a:rPr>
              <a:t>Sterni</a:t>
            </a:r>
            <a:endParaRPr lang="tr-TR" dirty="0" smtClean="0">
              <a:cs typeface="Times New Roman" pitchFamily="18" charset="0"/>
            </a:endParaRPr>
          </a:p>
          <a:p>
            <a:pPr eaLnBrk="1" hangingPunct="1">
              <a:lnSpc>
                <a:spcPct val="160000"/>
              </a:lnSpc>
              <a:buFontTx/>
              <a:buNone/>
              <a:defRPr/>
            </a:pPr>
            <a:endParaRPr lang="tr-TR" dirty="0" smtClean="0"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716463" y="1628775"/>
            <a:ext cx="42481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60000"/>
              </a:lnSpc>
              <a:spcBef>
                <a:spcPct val="20000"/>
              </a:spcBef>
              <a:defRPr/>
            </a:pPr>
            <a:r>
              <a:rPr lang="tr-TR" sz="3200" kern="0" dirty="0">
                <a:latin typeface="+mn-lt"/>
                <a:cs typeface="Times New Roman" pitchFamily="18" charset="0"/>
              </a:rPr>
              <a:t>Arka Tarafta</a:t>
            </a:r>
          </a:p>
          <a:p>
            <a:pPr marL="342900" indent="-342900">
              <a:lnSpc>
                <a:spcPct val="16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kern="0" dirty="0" err="1">
                <a:latin typeface="+mn-lt"/>
                <a:cs typeface="Times New Roman" pitchFamily="18" charset="0"/>
              </a:rPr>
              <a:t>Oksipital</a:t>
            </a:r>
            <a:r>
              <a:rPr lang="tr-TR" sz="3200" kern="0" dirty="0">
                <a:latin typeface="+mn-lt"/>
                <a:cs typeface="Times New Roman" pitchFamily="18" charset="0"/>
              </a:rPr>
              <a:t> Bölge</a:t>
            </a:r>
          </a:p>
          <a:p>
            <a:pPr marL="342900" indent="-342900">
              <a:lnSpc>
                <a:spcPct val="16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kern="0" dirty="0">
                <a:latin typeface="+mn-lt"/>
                <a:cs typeface="Times New Roman" pitchFamily="18" charset="0"/>
              </a:rPr>
              <a:t>C7 </a:t>
            </a:r>
            <a:r>
              <a:rPr lang="tr-TR" sz="3200" kern="0" dirty="0" err="1">
                <a:latin typeface="+mn-lt"/>
                <a:cs typeface="Times New Roman" pitchFamily="18" charset="0"/>
              </a:rPr>
              <a:t>Spinöz</a:t>
            </a:r>
            <a:r>
              <a:rPr lang="tr-TR" sz="3200" kern="0" dirty="0">
                <a:latin typeface="+mn-lt"/>
                <a:cs typeface="Times New Roman" pitchFamily="18" charset="0"/>
              </a:rPr>
              <a:t> </a:t>
            </a:r>
            <a:r>
              <a:rPr lang="tr-TR" sz="3200" kern="0" dirty="0" err="1">
                <a:latin typeface="+mn-lt"/>
                <a:cs typeface="Times New Roman" pitchFamily="18" charset="0"/>
              </a:rPr>
              <a:t>Procces</a:t>
            </a:r>
            <a:endParaRPr lang="tr-TR" sz="3200" kern="0" dirty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Resim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9397" y="842963"/>
            <a:ext cx="7770282" cy="58277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560388"/>
            <a:ext cx="8643938" cy="939800"/>
          </a:xfrm>
        </p:spPr>
        <p:txBody>
          <a:bodyPr/>
          <a:lstStyle/>
          <a:p>
            <a:pPr eaLnBrk="1" hangingPunct="1"/>
            <a:r>
              <a:rPr lang="tr-TR" sz="3200" b="1" smtClean="0"/>
              <a:t>Multisistem travma hastası nedir?</a:t>
            </a:r>
            <a:endParaRPr lang="en-US" sz="3200" b="1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412875"/>
            <a:ext cx="8229600" cy="5159375"/>
          </a:xfrm>
        </p:spPr>
        <p:txBody>
          <a:bodyPr/>
          <a:lstStyle/>
          <a:p>
            <a:pPr marL="358775" indent="-358775" algn="just" eaLnBrk="1" hangingPunct="1"/>
            <a:r>
              <a:rPr lang="tr-TR" dirty="0" smtClean="0"/>
              <a:t>İki ve/veya daha fazla sistemin etkilendiği travma hastasıdır.</a:t>
            </a:r>
          </a:p>
          <a:p>
            <a:pPr marL="358775" indent="-358775" algn="just" eaLnBrk="1" hangingPunct="1"/>
            <a:r>
              <a:rPr lang="tr-TR" dirty="0" smtClean="0"/>
              <a:t>Hastanın birden fazla sistemini etkileyen ve genel durum bozukluğu yaratan, şoka kadar gidebilen durumdur.</a:t>
            </a:r>
          </a:p>
          <a:p>
            <a:pPr marL="358775" indent="-358775" algn="just" eaLnBrk="1" hangingPunct="1"/>
            <a:r>
              <a:rPr lang="tr-TR" dirty="0" err="1" smtClean="0"/>
              <a:t>İnstabil</a:t>
            </a:r>
            <a:r>
              <a:rPr lang="tr-TR" dirty="0" smtClean="0"/>
              <a:t> </a:t>
            </a:r>
            <a:r>
              <a:rPr lang="tr-TR" dirty="0" err="1" smtClean="0"/>
              <a:t>pelvis</a:t>
            </a:r>
            <a:r>
              <a:rPr lang="tr-TR" dirty="0" smtClean="0"/>
              <a:t> kırıkları tek sistem gibi görülmekle beraber </a:t>
            </a:r>
            <a:r>
              <a:rPr lang="tr-TR" dirty="0" err="1" smtClean="0"/>
              <a:t>multisistem</a:t>
            </a:r>
            <a:r>
              <a:rPr lang="tr-TR" dirty="0" smtClean="0"/>
              <a:t> travma tanımına girer.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72400" cy="8382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endParaRPr lang="tr-TR" sz="3200" b="1" dirty="0" smtClean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1412875"/>
            <a:ext cx="8072437" cy="4659313"/>
          </a:xfrm>
        </p:spPr>
        <p:txBody>
          <a:bodyPr/>
          <a:lstStyle/>
          <a:p>
            <a:pPr marL="452438" lvl="1" indent="-452438" algn="just" eaLnBrk="1" hangingPunct="1">
              <a:lnSpc>
                <a:spcPct val="150000"/>
              </a:lnSpc>
              <a:buFontTx/>
              <a:buChar char="•"/>
              <a:defRPr/>
            </a:pPr>
            <a:r>
              <a:rPr lang="tr-TR" dirty="0" smtClean="0">
                <a:solidFill>
                  <a:srgbClr val="FF0000"/>
                </a:solidFill>
              </a:rPr>
              <a:t>B</a:t>
            </a:r>
            <a:r>
              <a:rPr lang="tr-TR" dirty="0" smtClean="0"/>
              <a:t>   S</a:t>
            </a:r>
            <a:r>
              <a:rPr lang="tr-TR" dirty="0" smtClean="0">
                <a:cs typeface="Times New Roman" pitchFamily="18" charset="0"/>
              </a:rPr>
              <a:t>olunum de</a:t>
            </a:r>
            <a:r>
              <a:rPr lang="en-US" dirty="0" smtClean="0">
                <a:cs typeface="Arial" charset="0"/>
              </a:rPr>
              <a:t>ğ</a:t>
            </a:r>
            <a:r>
              <a:rPr lang="tr-TR" dirty="0" err="1" smtClean="0">
                <a:cs typeface="Times New Roman" pitchFamily="18" charset="0"/>
              </a:rPr>
              <a:t>erlendirilir</a:t>
            </a:r>
            <a:r>
              <a:rPr lang="tr-TR" dirty="0" smtClean="0">
                <a:cs typeface="Times New Roman" pitchFamily="18" charset="0"/>
              </a:rPr>
              <a:t>:</a:t>
            </a:r>
          </a:p>
          <a:p>
            <a:pPr marL="900113" lvl="1" indent="-363538" algn="just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tr-TR" dirty="0" err="1" smtClean="0">
                <a:cs typeface="Times New Roman" pitchFamily="18" charset="0"/>
              </a:rPr>
              <a:t>Akci</a:t>
            </a:r>
            <a:r>
              <a:rPr lang="en-US" dirty="0" smtClean="0">
                <a:cs typeface="Arial" charset="0"/>
              </a:rPr>
              <a:t>ğ</a:t>
            </a:r>
            <a:r>
              <a:rPr lang="tr-TR" dirty="0" smtClean="0">
                <a:cs typeface="Times New Roman" pitchFamily="18" charset="0"/>
              </a:rPr>
              <a:t>er, </a:t>
            </a:r>
            <a:r>
              <a:rPr lang="tr-TR" dirty="0" err="1" smtClean="0">
                <a:cs typeface="Times New Roman" pitchFamily="18" charset="0"/>
              </a:rPr>
              <a:t>gö</a:t>
            </a:r>
            <a:r>
              <a:rPr lang="en-US" dirty="0" smtClean="0">
                <a:cs typeface="Arial" charset="0"/>
              </a:rPr>
              <a:t>ğ</a:t>
            </a:r>
            <a:r>
              <a:rPr lang="tr-TR" dirty="0" smtClean="0">
                <a:cs typeface="Times New Roman" pitchFamily="18" charset="0"/>
              </a:rPr>
              <a:t>üs duvar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Times New Roman" pitchFamily="18" charset="0"/>
              </a:rPr>
              <a:t> ve </a:t>
            </a:r>
            <a:r>
              <a:rPr lang="tr-TR" dirty="0" err="1" smtClean="0">
                <a:cs typeface="Times New Roman" pitchFamily="18" charset="0"/>
              </a:rPr>
              <a:t>diafragma</a:t>
            </a:r>
            <a:r>
              <a:rPr lang="tr-TR" dirty="0" smtClean="0">
                <a:cs typeface="Times New Roman" pitchFamily="18" charset="0"/>
              </a:rPr>
              <a:t> </a:t>
            </a:r>
          </a:p>
          <a:p>
            <a:pPr marL="900113" lvl="1" indent="-363538" algn="just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tr-TR" dirty="0" err="1" smtClean="0">
                <a:cs typeface="Times New Roman" pitchFamily="18" charset="0"/>
                <a:sym typeface="Wingdings 2" pitchFamily="18" charset="2"/>
              </a:rPr>
              <a:t>İnspeksiyon</a:t>
            </a:r>
            <a:r>
              <a:rPr lang="tr-TR" dirty="0" smtClean="0">
                <a:cs typeface="Times New Roman" pitchFamily="18" charset="0"/>
                <a:sym typeface="Wingdings 2" pitchFamily="18" charset="2"/>
              </a:rPr>
              <a:t> ve </a:t>
            </a:r>
            <a:r>
              <a:rPr lang="tr-TR" dirty="0" err="1" smtClean="0">
                <a:cs typeface="Times New Roman" pitchFamily="18" charset="0"/>
                <a:sym typeface="Wingdings 2" pitchFamily="18" charset="2"/>
              </a:rPr>
              <a:t>palpasyon</a:t>
            </a:r>
            <a:r>
              <a:rPr lang="tr-TR" dirty="0" smtClean="0">
                <a:cs typeface="Times New Roman" pitchFamily="18" charset="0"/>
                <a:sym typeface="Wingdings 2" pitchFamily="18" charset="2"/>
              </a:rPr>
              <a:t> ile </a:t>
            </a:r>
            <a:r>
              <a:rPr lang="tr-TR" dirty="0" err="1" smtClean="0">
                <a:cs typeface="Times New Roman" pitchFamily="18" charset="0"/>
              </a:rPr>
              <a:t>gö</a:t>
            </a:r>
            <a:r>
              <a:rPr lang="en-US" dirty="0" smtClean="0">
                <a:cs typeface="Arial" charset="0"/>
              </a:rPr>
              <a:t>ğ</a:t>
            </a:r>
            <a:r>
              <a:rPr lang="tr-TR" dirty="0" smtClean="0">
                <a:cs typeface="Times New Roman" pitchFamily="18" charset="0"/>
              </a:rPr>
              <a:t>üs duvar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deformitesi</a:t>
            </a:r>
            <a:r>
              <a:rPr lang="tr-TR" dirty="0" smtClean="0">
                <a:cs typeface="Times New Roman" pitchFamily="18" charset="0"/>
              </a:rPr>
              <a:t> </a:t>
            </a:r>
          </a:p>
          <a:p>
            <a:pPr marL="900113" lvl="1" indent="-363538" algn="just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tr-TR" dirty="0" err="1" smtClean="0">
                <a:cs typeface="Times New Roman" pitchFamily="18" charset="0"/>
              </a:rPr>
              <a:t>Akci</a:t>
            </a:r>
            <a:r>
              <a:rPr lang="en-US" dirty="0" smtClean="0">
                <a:cs typeface="Arial" charset="0"/>
              </a:rPr>
              <a:t>ğ</a:t>
            </a:r>
            <a:r>
              <a:rPr lang="tr-TR" dirty="0" smtClean="0">
                <a:cs typeface="Times New Roman" pitchFamily="18" charset="0"/>
              </a:rPr>
              <a:t>er </a:t>
            </a:r>
            <a:r>
              <a:rPr lang="tr-TR" dirty="0" err="1" smtClean="0">
                <a:cs typeface="Times New Roman" pitchFamily="18" charset="0"/>
              </a:rPr>
              <a:t>oskültasyonu</a:t>
            </a:r>
            <a:endParaRPr lang="tr-TR" dirty="0" smtClean="0">
              <a:cs typeface="Times New Roman" pitchFamily="18" charset="0"/>
            </a:endParaRPr>
          </a:p>
          <a:p>
            <a:pPr marL="900113" lvl="1" indent="-363538" algn="just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tr-TR" dirty="0" smtClean="0">
                <a:cs typeface="Times New Roman" pitchFamily="18" charset="0"/>
                <a:sym typeface="Wingdings 2" pitchFamily="18" charset="2"/>
              </a:rPr>
              <a:t>Yüksek ak</a:t>
            </a:r>
            <a:r>
              <a:rPr lang="en-US" dirty="0" smtClean="0">
                <a:cs typeface="Arial" charset="0"/>
                <a:sym typeface="Wingdings 2" pitchFamily="18" charset="2"/>
              </a:rPr>
              <a:t>ı</a:t>
            </a:r>
            <a:r>
              <a:rPr lang="tr-TR" dirty="0" smtClean="0">
                <a:cs typeface="Times New Roman" pitchFamily="18" charset="0"/>
                <a:sym typeface="Wingdings 2" pitchFamily="18" charset="2"/>
              </a:rPr>
              <a:t>ml</a:t>
            </a:r>
            <a:r>
              <a:rPr lang="en-US" dirty="0" smtClean="0">
                <a:cs typeface="Arial" charset="0"/>
                <a:sym typeface="Wingdings 2" pitchFamily="18" charset="2"/>
              </a:rPr>
              <a:t>ı</a:t>
            </a:r>
            <a:r>
              <a:rPr lang="tr-TR" dirty="0" smtClean="0">
                <a:cs typeface="Arial" charset="0"/>
                <a:sym typeface="Wingdings 2" pitchFamily="18" charset="2"/>
              </a:rPr>
              <a:t> oksijen verilmesi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523875"/>
            <a:ext cx="8643937" cy="1190625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sz="3200" b="1" dirty="0" smtClean="0">
                <a:solidFill>
                  <a:srgbClr val="C00000"/>
                </a:solidFill>
              </a:rPr>
              <a:t>i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le Birlikte Yap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lması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Uygun Olan Acil 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Resüstatif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Giri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ş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imler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752600"/>
            <a:ext cx="8643938" cy="4605338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tr-TR" sz="2800" dirty="0" smtClean="0"/>
              <a:t>Eğer s</a:t>
            </a:r>
            <a:r>
              <a:rPr lang="tr-TR" sz="2800" dirty="0" smtClean="0">
                <a:cs typeface="Times New Roman" pitchFamily="18" charset="0"/>
              </a:rPr>
              <a:t>olunum yetersiz ise</a:t>
            </a:r>
            <a:r>
              <a:rPr lang="tr-TR" dirty="0" smtClean="0">
                <a:cs typeface="Times New Roman" pitchFamily="18" charset="0"/>
              </a:rPr>
              <a:t>;</a:t>
            </a:r>
          </a:p>
          <a:p>
            <a:pPr lvl="1" algn="just" eaLnBrk="1" hangingPunct="1">
              <a:lnSpc>
                <a:spcPct val="150000"/>
              </a:lnSpc>
              <a:buFont typeface="Wingdings 2" pitchFamily="18" charset="2"/>
              <a:buChar char="P"/>
            </a:pPr>
            <a:r>
              <a:rPr lang="tr-TR" dirty="0" smtClean="0">
                <a:cs typeface="Times New Roman" pitchFamily="18" charset="0"/>
              </a:rPr>
              <a:t>BVM maskeyle solutmaya çalışılır </a:t>
            </a:r>
          </a:p>
          <a:p>
            <a:pPr lvl="1" algn="just" eaLnBrk="1" hangingPunct="1">
              <a:lnSpc>
                <a:spcPct val="150000"/>
              </a:lnSpc>
              <a:buFont typeface="Wingdings 2" pitchFamily="18" charset="2"/>
              <a:buChar char="P"/>
            </a:pPr>
            <a:r>
              <a:rPr lang="tr-TR" dirty="0" smtClean="0">
                <a:cs typeface="Times New Roman" pitchFamily="18" charset="0"/>
              </a:rPr>
              <a:t>E</a:t>
            </a:r>
            <a:r>
              <a:rPr lang="en-US" dirty="0" smtClean="0">
                <a:cs typeface="Arial" charset="0"/>
              </a:rPr>
              <a:t>ğ</a:t>
            </a:r>
            <a:r>
              <a:rPr lang="tr-TR" dirty="0" smtClean="0">
                <a:cs typeface="Times New Roman" pitchFamily="18" charset="0"/>
              </a:rPr>
              <a:t>er BVM maske yeterli olmuyorsa </a:t>
            </a:r>
            <a:r>
              <a:rPr lang="tr-TR" dirty="0" err="1" smtClean="0">
                <a:cs typeface="Times New Roman" pitchFamily="18" charset="0"/>
              </a:rPr>
              <a:t>endotrake</a:t>
            </a:r>
            <a:r>
              <a:rPr lang="tr-TR" dirty="0" err="1" smtClean="0"/>
              <a:t>al</a:t>
            </a:r>
            <a:r>
              <a:rPr lang="tr-TR" dirty="0" smtClean="0"/>
              <a:t> </a:t>
            </a:r>
            <a:r>
              <a:rPr lang="tr-TR" dirty="0" err="1" smtClean="0"/>
              <a:t>entübasyon</a:t>
            </a:r>
            <a:r>
              <a:rPr lang="tr-TR" dirty="0" smtClean="0">
                <a:cs typeface="Times New Roman" pitchFamily="18" charset="0"/>
              </a:rPr>
              <a:t> uygulanır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Oksijenizasyon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err="1" smtClean="0"/>
              <a:t>Hipoksiden</a:t>
            </a:r>
            <a:r>
              <a:rPr lang="tr-TR" dirty="0" smtClean="0"/>
              <a:t> kaçınılması gerekli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Travma hastalarının </a:t>
            </a:r>
            <a:r>
              <a:rPr lang="tr-TR" dirty="0" err="1" smtClean="0"/>
              <a:t>normoventilasyon</a:t>
            </a:r>
            <a:r>
              <a:rPr lang="tr-TR" dirty="0" smtClean="0"/>
              <a:t> öneriliyor.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Serebral</a:t>
            </a:r>
            <a:r>
              <a:rPr lang="tr-TR" dirty="0" smtClean="0"/>
              <a:t> </a:t>
            </a:r>
            <a:r>
              <a:rPr lang="tr-TR" dirty="0" err="1" smtClean="0"/>
              <a:t>herniasyonun</a:t>
            </a:r>
            <a:r>
              <a:rPr lang="tr-TR" dirty="0" smtClean="0"/>
              <a:t> kaçınılmaz olduğunun bulguları varsa </a:t>
            </a:r>
            <a:r>
              <a:rPr lang="tr-TR" dirty="0" err="1" smtClean="0"/>
              <a:t>hiperventilasyon</a:t>
            </a:r>
            <a:r>
              <a:rPr lang="tr-TR" dirty="0" smtClean="0"/>
              <a:t> yapılmalıdır.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429625" cy="5286375"/>
          </a:xfrm>
        </p:spPr>
        <p:txBody>
          <a:bodyPr/>
          <a:lstStyle/>
          <a:p>
            <a:pPr algn="just" eaLnBrk="1" hangingPunct="1"/>
            <a:r>
              <a:rPr lang="tr-TR" sz="2800" dirty="0" smtClean="0">
                <a:solidFill>
                  <a:srgbClr val="FF0000"/>
                </a:solidFill>
              </a:rPr>
              <a:t>C</a:t>
            </a:r>
            <a:r>
              <a:rPr lang="tr-TR" sz="2800" dirty="0" smtClean="0"/>
              <a:t>   D</a:t>
            </a:r>
            <a:r>
              <a:rPr lang="tr-TR" sz="2800" dirty="0" smtClean="0">
                <a:cs typeface="Times New Roman" pitchFamily="18" charset="0"/>
              </a:rPr>
              <a:t>ola</a:t>
            </a:r>
            <a:r>
              <a:rPr lang="en-US" sz="2800" dirty="0" smtClean="0">
                <a:cs typeface="Arial" charset="0"/>
              </a:rPr>
              <a:t>ş</a:t>
            </a:r>
            <a:r>
              <a:rPr lang="tr-TR" sz="2800" dirty="0" err="1" smtClean="0">
                <a:cs typeface="Arial" charset="0"/>
              </a:rPr>
              <a:t>ı</a:t>
            </a:r>
            <a:r>
              <a:rPr lang="tr-TR" sz="2800" dirty="0" err="1" smtClean="0">
                <a:cs typeface="Times New Roman" pitchFamily="18" charset="0"/>
              </a:rPr>
              <a:t>m</a:t>
            </a:r>
            <a:r>
              <a:rPr lang="tr-TR" sz="2800" dirty="0" smtClean="0">
                <a:cs typeface="Times New Roman" pitchFamily="18" charset="0"/>
              </a:rPr>
              <a:t> de</a:t>
            </a:r>
            <a:r>
              <a:rPr lang="en-US" sz="2800" dirty="0" smtClean="0">
                <a:cs typeface="Arial" charset="0"/>
              </a:rPr>
              <a:t>ğ</a:t>
            </a:r>
            <a:r>
              <a:rPr lang="tr-TR" sz="2800" dirty="0" err="1" smtClean="0">
                <a:cs typeface="Times New Roman" pitchFamily="18" charset="0"/>
              </a:rPr>
              <a:t>erlendirilir</a:t>
            </a:r>
            <a:endParaRPr lang="tr-TR" sz="2800" dirty="0" smtClean="0">
              <a:cs typeface="Times New Roman" pitchFamily="18" charset="0"/>
            </a:endParaRPr>
          </a:p>
          <a:p>
            <a:pPr lvl="1" algn="just" eaLnBrk="1" hangingPunct="1">
              <a:lnSpc>
                <a:spcPct val="140000"/>
              </a:lnSpc>
              <a:buFont typeface="Wingdings" pitchFamily="2" charset="2"/>
              <a:buChar char="ü"/>
            </a:pPr>
            <a:r>
              <a:rPr lang="tr-TR" dirty="0" smtClean="0">
                <a:cs typeface="Times New Roman" pitchFamily="18" charset="0"/>
              </a:rPr>
              <a:t>Nabız</a:t>
            </a:r>
          </a:p>
          <a:p>
            <a:pPr lvl="1" algn="just" eaLnBrk="1" hangingPunct="1">
              <a:lnSpc>
                <a:spcPct val="140000"/>
              </a:lnSpc>
              <a:buFont typeface="Wingdings" pitchFamily="2" charset="2"/>
              <a:buChar char="ü"/>
            </a:pPr>
            <a:r>
              <a:rPr lang="tr-TR" dirty="0" smtClean="0">
                <a:cs typeface="Times New Roman" pitchFamily="18" charset="0"/>
              </a:rPr>
              <a:t>Cilt rengi</a:t>
            </a:r>
          </a:p>
          <a:p>
            <a:pPr lvl="1" algn="just" eaLnBrk="1" hangingPunct="1">
              <a:lnSpc>
                <a:spcPct val="140000"/>
              </a:lnSpc>
              <a:buFont typeface="Wingdings" pitchFamily="2" charset="2"/>
              <a:buChar char="ü"/>
            </a:pPr>
            <a:r>
              <a:rPr lang="tr-TR" dirty="0" smtClean="0">
                <a:cs typeface="Times New Roman" pitchFamily="18" charset="0"/>
              </a:rPr>
              <a:t>Bilinç  düzeyi</a:t>
            </a:r>
          </a:p>
          <a:p>
            <a:pPr lvl="1" algn="just" eaLnBrk="1" hangingPunct="1">
              <a:lnSpc>
                <a:spcPct val="140000"/>
              </a:lnSpc>
              <a:buFont typeface="Wingdings" pitchFamily="2" charset="2"/>
              <a:buChar char="ü"/>
            </a:pPr>
            <a:r>
              <a:rPr lang="tr-TR" dirty="0" smtClean="0">
                <a:cs typeface="Times New Roman" pitchFamily="18" charset="0"/>
              </a:rPr>
              <a:t>D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Arial" charset="0"/>
              </a:rPr>
              <a:t>ş</a:t>
            </a:r>
            <a:r>
              <a:rPr lang="tr-TR" dirty="0" smtClean="0">
                <a:cs typeface="Times New Roman" pitchFamily="18" charset="0"/>
              </a:rPr>
              <a:t> kanaman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Times New Roman" pitchFamily="18" charset="0"/>
              </a:rPr>
              <a:t>n kontrolü ve varsa direkt bas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Times New Roman" pitchFamily="18" charset="0"/>
              </a:rPr>
              <a:t>  ile durdurma uygulanır</a:t>
            </a:r>
          </a:p>
          <a:p>
            <a:pPr lvl="1" algn="just" eaLnBrk="1" hangingPunct="1">
              <a:lnSpc>
                <a:spcPct val="140000"/>
              </a:lnSpc>
              <a:buFont typeface="Wingdings" pitchFamily="2" charset="2"/>
              <a:buChar char="ü"/>
            </a:pPr>
            <a:r>
              <a:rPr lang="tr-TR" dirty="0" smtClean="0">
                <a:cs typeface="Times New Roman" pitchFamily="18" charset="0"/>
              </a:rPr>
              <a:t>Hasta </a:t>
            </a:r>
            <a:r>
              <a:rPr lang="tr-TR" dirty="0" err="1" smtClean="0">
                <a:cs typeface="Times New Roman" pitchFamily="18" charset="0"/>
              </a:rPr>
              <a:t>monitörize</a:t>
            </a:r>
            <a:r>
              <a:rPr lang="tr-TR" dirty="0" smtClean="0">
                <a:cs typeface="Times New Roman" pitchFamily="18" charset="0"/>
              </a:rPr>
              <a:t> edilip kalp ritmi tespit edilir</a:t>
            </a:r>
            <a:endParaRPr lang="tr-TR" dirty="0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428625"/>
            <a:ext cx="8458200" cy="85725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tr-TR" sz="3200" b="1" dirty="0" smtClean="0">
                <a:solidFill>
                  <a:srgbClr val="C00000"/>
                </a:solidFill>
              </a:rPr>
              <a:t>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" y="323850"/>
            <a:ext cx="8610600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İ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le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Birlikte Yap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lmas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Uygun Olan Acil 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Resüstatif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Giri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ş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imler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043488"/>
          </a:xfrm>
        </p:spPr>
        <p:txBody>
          <a:bodyPr/>
          <a:lstStyle/>
          <a:p>
            <a:pPr eaLnBrk="1" hangingPunct="1"/>
            <a:r>
              <a:rPr lang="tr-TR" smtClean="0">
                <a:cs typeface="Times New Roman" pitchFamily="18" charset="0"/>
              </a:rPr>
              <a:t>E</a:t>
            </a:r>
            <a:r>
              <a:rPr lang="en-US" smtClean="0">
                <a:cs typeface="Arial" charset="0"/>
              </a:rPr>
              <a:t>ğ</a:t>
            </a:r>
            <a:r>
              <a:rPr lang="tr-TR" smtClean="0">
                <a:cs typeface="Times New Roman" pitchFamily="18" charset="0"/>
              </a:rPr>
              <a:t>er major kan kayb</a:t>
            </a:r>
            <a:r>
              <a:rPr lang="en-US" smtClean="0">
                <a:cs typeface="Arial" charset="0"/>
              </a:rPr>
              <a:t>ı</a:t>
            </a:r>
            <a:r>
              <a:rPr lang="tr-TR" smtClean="0">
                <a:cs typeface="Times New Roman" pitchFamily="18" charset="0"/>
              </a:rPr>
              <a:t> </a:t>
            </a:r>
            <a:r>
              <a:rPr lang="en-US" smtClean="0">
                <a:cs typeface="Arial" charset="0"/>
              </a:rPr>
              <a:t>ş</a:t>
            </a:r>
            <a:r>
              <a:rPr lang="tr-TR" smtClean="0">
                <a:cs typeface="Times New Roman" pitchFamily="18" charset="0"/>
              </a:rPr>
              <a:t>üphesi varsa </a:t>
            </a:r>
            <a:endParaRPr lang="tr-TR" smtClean="0"/>
          </a:p>
          <a:p>
            <a:pPr lvl="1" eaLnBrk="1" hangingPunct="1">
              <a:lnSpc>
                <a:spcPct val="150000"/>
              </a:lnSpc>
              <a:buFont typeface="Wingdings 2" pitchFamily="18" charset="2"/>
              <a:buChar char="P"/>
            </a:pPr>
            <a:r>
              <a:rPr lang="tr-TR" smtClean="0">
                <a:cs typeface="Times New Roman" pitchFamily="18" charset="0"/>
              </a:rPr>
              <a:t>Hastaya en az</a:t>
            </a:r>
            <a:r>
              <a:rPr lang="en-US" smtClean="0">
                <a:cs typeface="Arial" charset="0"/>
              </a:rPr>
              <a:t>ı</a:t>
            </a:r>
            <a:r>
              <a:rPr lang="tr-TR" smtClean="0">
                <a:cs typeface="Times New Roman" pitchFamily="18" charset="0"/>
              </a:rPr>
              <a:t>ndan bir adet (tercihen 14 veya 16 gauge, en az 18 gauge ile) damar yolu açılır </a:t>
            </a:r>
          </a:p>
          <a:p>
            <a:pPr lvl="1" eaLnBrk="1" hangingPunct="1">
              <a:lnSpc>
                <a:spcPct val="150000"/>
              </a:lnSpc>
              <a:buFont typeface="Wingdings 2" pitchFamily="18" charset="2"/>
              <a:buNone/>
            </a:pPr>
            <a:r>
              <a:rPr lang="tr-TR" smtClean="0">
                <a:cs typeface="Arial" charset="0"/>
              </a:rPr>
              <a:t>		 -</a:t>
            </a:r>
            <a:r>
              <a:rPr lang="tr-TR" smtClean="0">
                <a:cs typeface="Times New Roman" pitchFamily="18" charset="0"/>
              </a:rPr>
              <a:t>Kan grubu ve cross (en önemlisi)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tr-TR" smtClean="0"/>
              <a:t>	</a:t>
            </a:r>
            <a:r>
              <a:rPr lang="tr-TR" sz="2800" smtClean="0"/>
              <a:t>	 -H</a:t>
            </a:r>
            <a:r>
              <a:rPr lang="tr-TR" sz="2800" smtClean="0">
                <a:cs typeface="Times New Roman" pitchFamily="18" charset="0"/>
              </a:rPr>
              <a:t>emogram, amilaz, glükoz, elektrolitler, </a:t>
            </a:r>
            <a:r>
              <a:rPr lang="tr-TR" sz="2800" smtClean="0"/>
              <a:t>                	  </a:t>
            </a:r>
            <a:r>
              <a:rPr lang="tr-TR" sz="2800" smtClean="0">
                <a:cs typeface="Times New Roman" pitchFamily="18" charset="0"/>
              </a:rPr>
              <a:t>BUN, trombosit, PT, PTT, kreatinin,</a:t>
            </a:r>
            <a:r>
              <a:rPr lang="tr-TR" sz="2800" smtClean="0"/>
              <a:t> 	 	  	  </a:t>
            </a:r>
            <a:r>
              <a:rPr lang="tr-TR" sz="2800" smtClean="0">
                <a:cs typeface="Times New Roman" pitchFamily="18" charset="0"/>
              </a:rPr>
              <a:t>CPK, ilaç seviyeleri, gebelik testi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Kanama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r>
              <a:rPr lang="tr-TR" sz="2000" dirty="0" smtClean="0"/>
              <a:t>Tanımlanmamış kanama odağı olan ve </a:t>
            </a:r>
            <a:r>
              <a:rPr lang="tr-TR" sz="2000" dirty="0" err="1" smtClean="0"/>
              <a:t>hemorajik</a:t>
            </a:r>
            <a:r>
              <a:rPr lang="tr-TR" sz="2000" dirty="0" smtClean="0"/>
              <a:t> şok ile başvuran hastalarda acil ileri inceleme yapılmalıdır.</a:t>
            </a:r>
          </a:p>
          <a:p>
            <a:r>
              <a:rPr lang="tr-TR" sz="2000" dirty="0" smtClean="0"/>
              <a:t>Şüpheli gövde travmasında serbest sıvı saptamak için erken görüntüleme (ultrasonografi veya kontrastlı BT) öneriliyor.</a:t>
            </a:r>
          </a:p>
          <a:p>
            <a:r>
              <a:rPr lang="tr-TR" sz="2000" dirty="0" smtClean="0"/>
              <a:t>Belirgin </a:t>
            </a:r>
            <a:r>
              <a:rPr lang="tr-TR" sz="2000" dirty="0" err="1" smtClean="0"/>
              <a:t>intratorasik</a:t>
            </a:r>
            <a:r>
              <a:rPr lang="tr-TR" sz="2000" dirty="0" smtClean="0"/>
              <a:t>, </a:t>
            </a:r>
            <a:r>
              <a:rPr lang="tr-TR" sz="2000" dirty="0" err="1" smtClean="0"/>
              <a:t>intraabdominal</a:t>
            </a:r>
            <a:r>
              <a:rPr lang="tr-TR" sz="2000" dirty="0" smtClean="0"/>
              <a:t> veya </a:t>
            </a:r>
            <a:r>
              <a:rPr lang="tr-TR" sz="2000" dirty="0" err="1" smtClean="0"/>
              <a:t>retroperitoneal</a:t>
            </a:r>
            <a:r>
              <a:rPr lang="tr-TR" sz="2000" dirty="0" smtClean="0"/>
              <a:t> kanama ve </a:t>
            </a:r>
            <a:r>
              <a:rPr lang="tr-TR" sz="2000" dirty="0" err="1" smtClean="0"/>
              <a:t>hemodinamik</a:t>
            </a:r>
            <a:r>
              <a:rPr lang="tr-TR" sz="2000" dirty="0" smtClean="0"/>
              <a:t> </a:t>
            </a:r>
            <a:r>
              <a:rPr lang="tr-TR" sz="2000" dirty="0" err="1" smtClean="0"/>
              <a:t>unstabilite</a:t>
            </a:r>
            <a:r>
              <a:rPr lang="tr-TR" sz="2000" dirty="0" smtClean="0"/>
              <a:t> olan hastalarda acil girişime geçilmelidir. </a:t>
            </a:r>
          </a:p>
          <a:p>
            <a:r>
              <a:rPr lang="tr-TR" sz="2000" dirty="0" err="1" smtClean="0"/>
              <a:t>Hemodinamik</a:t>
            </a:r>
            <a:r>
              <a:rPr lang="tr-TR" sz="2000" dirty="0" smtClean="0"/>
              <a:t> stabil olan hastalarda BT değerlendirme öncelikli.</a:t>
            </a:r>
          </a:p>
          <a:p>
            <a:r>
              <a:rPr lang="tr-TR" sz="2000" dirty="0" smtClean="0"/>
              <a:t>Başlangıç </a:t>
            </a:r>
            <a:r>
              <a:rPr lang="tr-TR" sz="2000" dirty="0" err="1" smtClean="0"/>
              <a:t>Hb</a:t>
            </a:r>
            <a:r>
              <a:rPr lang="tr-TR" sz="2000" dirty="0" smtClean="0"/>
              <a:t>. düşük olması </a:t>
            </a:r>
            <a:r>
              <a:rPr lang="tr-TR" sz="2000" dirty="0" err="1" smtClean="0"/>
              <a:t>koagulopati</a:t>
            </a:r>
            <a:r>
              <a:rPr lang="tr-TR" sz="2000" dirty="0" smtClean="0"/>
              <a:t> ile ilişkili ciddi kanama göstergesi olarak göz önüne alınmalıdır. </a:t>
            </a:r>
          </a:p>
          <a:p>
            <a:r>
              <a:rPr lang="tr-TR" sz="2000" dirty="0" smtClean="0"/>
              <a:t>Tekrarlanan </a:t>
            </a:r>
            <a:r>
              <a:rPr lang="tr-TR" sz="2000" dirty="0" err="1" smtClean="0"/>
              <a:t>Hb</a:t>
            </a:r>
            <a:r>
              <a:rPr lang="tr-TR" sz="2000" dirty="0" smtClean="0"/>
              <a:t> ölçümleri, kanama için laboratuar </a:t>
            </a:r>
            <a:r>
              <a:rPr lang="tr-TR" sz="2000" dirty="0" err="1" smtClean="0"/>
              <a:t>markerı</a:t>
            </a:r>
            <a:r>
              <a:rPr lang="tr-TR" sz="2000" dirty="0" smtClean="0"/>
              <a:t> olarak kullanılmalıdır. Çünkü başlangıç </a:t>
            </a:r>
            <a:r>
              <a:rPr lang="tr-TR" sz="2000" dirty="0" err="1" smtClean="0"/>
              <a:t>Hb’nin</a:t>
            </a:r>
            <a:r>
              <a:rPr lang="tr-TR" sz="2000" dirty="0" smtClean="0"/>
              <a:t> normal aralıkta olması kanamayı maskeleyebilir.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3251" name="2 Metin kutusu"/>
          <p:cNvSpPr txBox="1">
            <a:spLocks noChangeArrowheads="1"/>
          </p:cNvSpPr>
          <p:nvPr/>
        </p:nvSpPr>
        <p:spPr bwMode="auto">
          <a:xfrm>
            <a:off x="214313" y="500063"/>
            <a:ext cx="8715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4000" b="1">
                <a:solidFill>
                  <a:srgbClr val="C00000"/>
                </a:solidFill>
                <a:latin typeface="Verdana" pitchFamily="34" charset="0"/>
              </a:rPr>
              <a:t>İLGİNİZE TEŞEKKÜR EDERİM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Uygun </a:t>
            </a:r>
            <a:r>
              <a:rPr lang="tr-TR" dirty="0" err="1" smtClean="0"/>
              <a:t>pelvik</a:t>
            </a:r>
            <a:r>
              <a:rPr lang="tr-TR" dirty="0" smtClean="0"/>
              <a:t> halka stabilizasyonuna rağmen </a:t>
            </a:r>
            <a:r>
              <a:rPr lang="tr-TR" dirty="0" err="1" smtClean="0"/>
              <a:t>hemodinamik</a:t>
            </a:r>
            <a:r>
              <a:rPr lang="tr-TR" dirty="0" smtClean="0"/>
              <a:t> </a:t>
            </a:r>
            <a:r>
              <a:rPr lang="tr-TR" dirty="0" err="1" smtClean="0"/>
              <a:t>instabilitesi</a:t>
            </a:r>
            <a:r>
              <a:rPr lang="tr-TR" dirty="0" smtClean="0"/>
              <a:t> devam eden hastalara erken </a:t>
            </a:r>
            <a:r>
              <a:rPr lang="tr-TR" dirty="0" err="1" smtClean="0"/>
              <a:t>peritoneal</a:t>
            </a:r>
            <a:r>
              <a:rPr lang="tr-TR" dirty="0" smtClean="0"/>
              <a:t> </a:t>
            </a:r>
            <a:r>
              <a:rPr lang="tr-TR" dirty="0" err="1" smtClean="0"/>
              <a:t>packing</a:t>
            </a:r>
            <a:r>
              <a:rPr lang="tr-TR" dirty="0" smtClean="0"/>
              <a:t>, </a:t>
            </a:r>
            <a:r>
              <a:rPr lang="tr-TR" dirty="0" err="1" smtClean="0"/>
              <a:t>anjiografik</a:t>
            </a:r>
            <a:r>
              <a:rPr lang="tr-TR" dirty="0" smtClean="0"/>
              <a:t> </a:t>
            </a:r>
            <a:r>
              <a:rPr lang="tr-TR" dirty="0" err="1" smtClean="0"/>
              <a:t>embolizasyon</a:t>
            </a:r>
            <a:r>
              <a:rPr lang="tr-TR" dirty="0" smtClean="0"/>
              <a:t> ve/veya cerrahi kanama kontrolü yapılmalıdır.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560388"/>
            <a:ext cx="8643938" cy="1139825"/>
          </a:xfrm>
        </p:spPr>
        <p:txBody>
          <a:bodyPr/>
          <a:lstStyle/>
          <a:p>
            <a:pPr eaLnBrk="1" hangingPunct="1"/>
            <a:r>
              <a:rPr lang="tr-TR" sz="3200" b="1" dirty="0" err="1" smtClean="0">
                <a:solidFill>
                  <a:srgbClr val="C00000"/>
                </a:solidFill>
              </a:rPr>
              <a:t>Multisistem</a:t>
            </a:r>
            <a:r>
              <a:rPr lang="tr-TR" sz="3200" b="1" dirty="0" smtClean="0">
                <a:solidFill>
                  <a:srgbClr val="C00000"/>
                </a:solidFill>
              </a:rPr>
              <a:t> Travmada Görülebilen</a:t>
            </a:r>
            <a:br>
              <a:rPr lang="tr-TR" sz="3200" b="1" dirty="0" smtClean="0">
                <a:solidFill>
                  <a:srgbClr val="C00000"/>
                </a:solidFill>
              </a:rPr>
            </a:br>
            <a:r>
              <a:rPr lang="tr-TR" sz="3200" b="1" dirty="0" smtClean="0">
                <a:solidFill>
                  <a:srgbClr val="C00000"/>
                </a:solidFill>
              </a:rPr>
              <a:t>Şok Tipleri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916113"/>
            <a:ext cx="8229600" cy="4656137"/>
          </a:xfrm>
        </p:spPr>
        <p:txBody>
          <a:bodyPr/>
          <a:lstStyle/>
          <a:p>
            <a:pPr lvl="1" algn="just" eaLnBrk="1" hangingPunct="1">
              <a:lnSpc>
                <a:spcPct val="150000"/>
              </a:lnSpc>
              <a:buFont typeface="Wingdings 2" pitchFamily="18" charset="2"/>
              <a:buChar char="P"/>
            </a:pPr>
            <a:r>
              <a:rPr lang="tr-TR" dirty="0" err="1" smtClean="0"/>
              <a:t>Hipovolemik</a:t>
            </a:r>
            <a:r>
              <a:rPr lang="tr-TR" dirty="0" smtClean="0"/>
              <a:t> Şok (en fazla, en sık)</a:t>
            </a:r>
          </a:p>
          <a:p>
            <a:pPr lvl="1" algn="just" eaLnBrk="1" hangingPunct="1">
              <a:lnSpc>
                <a:spcPct val="150000"/>
              </a:lnSpc>
              <a:buFont typeface="Wingdings 2" pitchFamily="18" charset="2"/>
              <a:buChar char="P"/>
            </a:pPr>
            <a:r>
              <a:rPr lang="tr-TR" dirty="0" err="1" smtClean="0"/>
              <a:t>Spinal</a:t>
            </a:r>
            <a:r>
              <a:rPr lang="tr-TR" dirty="0" smtClean="0"/>
              <a:t> Şok</a:t>
            </a:r>
          </a:p>
          <a:p>
            <a:pPr lvl="1" algn="just" eaLnBrk="1" hangingPunct="1">
              <a:lnSpc>
                <a:spcPct val="150000"/>
              </a:lnSpc>
              <a:buFont typeface="Wingdings 2" pitchFamily="18" charset="2"/>
              <a:buChar char="P"/>
            </a:pPr>
            <a:r>
              <a:rPr lang="tr-TR" dirty="0" err="1" smtClean="0"/>
              <a:t>Kardiyojenik</a:t>
            </a:r>
            <a:r>
              <a:rPr lang="tr-TR" dirty="0" smtClean="0"/>
              <a:t> Şok</a:t>
            </a:r>
          </a:p>
          <a:p>
            <a:pPr lvl="1" algn="just" eaLnBrk="1" hangingPunct="1">
              <a:lnSpc>
                <a:spcPct val="150000"/>
              </a:lnSpc>
              <a:buFont typeface="Wingdings 2" pitchFamily="18" charset="2"/>
              <a:buChar char="P"/>
            </a:pPr>
            <a:r>
              <a:rPr lang="tr-TR" dirty="0" err="1" smtClean="0"/>
              <a:t>Obstruktif</a:t>
            </a:r>
            <a:r>
              <a:rPr lang="tr-TR" dirty="0" smtClean="0"/>
              <a:t> Şok</a:t>
            </a:r>
          </a:p>
          <a:p>
            <a:pPr lvl="1" algn="just" eaLnBrk="1" hangingPunct="1">
              <a:lnSpc>
                <a:spcPct val="150000"/>
              </a:lnSpc>
              <a:buFont typeface="Wingdings 2" pitchFamily="18" charset="2"/>
              <a:buChar char="P"/>
            </a:pPr>
            <a:r>
              <a:rPr lang="tr-TR" dirty="0" smtClean="0"/>
              <a:t>Septik Şok (akut dönemde olmayan)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560388"/>
            <a:ext cx="8643938" cy="9398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Travma Hastasının İlk Değerlendirilmesi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428750"/>
            <a:ext cx="8229600" cy="5143500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tr-TR" smtClean="0"/>
              <a:t>Hedefler:</a:t>
            </a:r>
          </a:p>
          <a:p>
            <a:pPr lvl="1" algn="just" eaLnBrk="1" hangingPunct="1">
              <a:lnSpc>
                <a:spcPct val="150000"/>
              </a:lnSpc>
              <a:buFont typeface="Wingdings 2" pitchFamily="18" charset="2"/>
              <a:buChar char="P"/>
            </a:pPr>
            <a:r>
              <a:rPr lang="tr-TR" smtClean="0"/>
              <a:t>Hayati tehlikesi olan yaralanmalar ortaya konulur ve önceliklerine göre tedavi edilir,</a:t>
            </a:r>
          </a:p>
          <a:p>
            <a:pPr lvl="1" algn="just" eaLnBrk="1" hangingPunct="1">
              <a:lnSpc>
                <a:spcPct val="150000"/>
              </a:lnSpc>
              <a:buFont typeface="Wingdings 2" pitchFamily="18" charset="2"/>
              <a:buChar char="P"/>
            </a:pPr>
            <a:r>
              <a:rPr lang="tr-TR" smtClean="0"/>
              <a:t>Gereken resüsitatif girişimleri yapılır ve ikincil bakıya geçilir,</a:t>
            </a:r>
          </a:p>
          <a:p>
            <a:pPr lvl="1" algn="just" eaLnBrk="1" hangingPunct="1">
              <a:lnSpc>
                <a:spcPct val="150000"/>
              </a:lnSpc>
              <a:buFont typeface="Wingdings 2" pitchFamily="18" charset="2"/>
              <a:buChar char="P"/>
            </a:pPr>
            <a:r>
              <a:rPr lang="tr-TR" smtClean="0"/>
              <a:t>Aynı anda birçok hasta var ise o zaman triyaj kuralları çalıştırılır.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Travma Hastasının Uygun Bakım Sırası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285875"/>
            <a:ext cx="8229600" cy="5087938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tr-TR" sz="2800" smtClean="0"/>
              <a:t>İlk değerlendirme: Hızlı ilk bakı,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2800" smtClean="0"/>
              <a:t>Resüsitasyon yapılır,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2800" smtClean="0"/>
              <a:t>Ayrıntılı ikincil bakı,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2800" smtClean="0"/>
              <a:t>Tanı amaçlı yapılan girişimler,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2800" smtClean="0"/>
              <a:t>Hastayı belirli aralıklarla tekrar kontrol edilir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2800" smtClean="0"/>
              <a:t>Hastanın kalıcı tedavi / taburculuğu hakkında karar verilir.</a:t>
            </a: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İlk Değerlendirmenin Temel İlkeleri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571625"/>
            <a:ext cx="8258175" cy="4114800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tr-TR" smtClean="0">
                <a:cs typeface="Times New Roman" pitchFamily="18" charset="0"/>
              </a:rPr>
              <a:t>Hayati tehdit edici acillerin tedavisi  (resüsitasyon) ilk bak</a:t>
            </a:r>
            <a:r>
              <a:rPr lang="tr-TR" smtClean="0"/>
              <a:t>ı</a:t>
            </a:r>
            <a:r>
              <a:rPr lang="tr-TR" smtClean="0">
                <a:cs typeface="Times New Roman" pitchFamily="18" charset="0"/>
              </a:rPr>
              <a:t> ile ayn</a:t>
            </a:r>
            <a:r>
              <a:rPr lang="tr-TR" smtClean="0"/>
              <a:t>ı</a:t>
            </a:r>
            <a:r>
              <a:rPr lang="tr-TR" smtClean="0">
                <a:cs typeface="Times New Roman" pitchFamily="18" charset="0"/>
              </a:rPr>
              <a:t> anda yap</a:t>
            </a:r>
            <a:r>
              <a:rPr lang="tr-TR" smtClean="0"/>
              <a:t>ı</a:t>
            </a:r>
            <a:r>
              <a:rPr lang="tr-TR" smtClean="0">
                <a:cs typeface="Times New Roman" pitchFamily="18" charset="0"/>
              </a:rPr>
              <a:t>lmal</a:t>
            </a:r>
            <a:r>
              <a:rPr lang="tr-TR" smtClean="0"/>
              <a:t>ı</a:t>
            </a:r>
            <a:r>
              <a:rPr lang="tr-TR" smtClean="0">
                <a:cs typeface="Times New Roman" pitchFamily="18" charset="0"/>
              </a:rPr>
              <a:t>d</a:t>
            </a:r>
            <a:r>
              <a:rPr lang="tr-TR" smtClean="0"/>
              <a:t>ı</a:t>
            </a:r>
            <a:r>
              <a:rPr lang="tr-TR" smtClean="0">
                <a:cs typeface="Times New Roman" pitchFamily="18" charset="0"/>
              </a:rPr>
              <a:t>r.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mtClean="0">
                <a:cs typeface="Times New Roman" pitchFamily="18" charset="0"/>
              </a:rPr>
              <a:t>Tedavi tan</a:t>
            </a:r>
            <a:r>
              <a:rPr lang="tr-TR" smtClean="0"/>
              <a:t>ı</a:t>
            </a:r>
            <a:r>
              <a:rPr lang="tr-TR" smtClean="0">
                <a:cs typeface="Times New Roman" pitchFamily="18" charset="0"/>
              </a:rPr>
              <a:t> konana kadar önceliklidir.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428625"/>
            <a:ext cx="8458200" cy="85725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tr-TR" sz="3200" b="1" dirty="0" smtClean="0">
                <a:solidFill>
                  <a:srgbClr val="C00000"/>
                </a:solidFill>
              </a:rPr>
              <a:t>ı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500188"/>
            <a:ext cx="8712968" cy="488114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lang="tr-TR" dirty="0" err="1" smtClean="0">
                <a:solidFill>
                  <a:srgbClr val="FF0000"/>
                </a:solidFill>
                <a:cs typeface="Times New Roman" pitchFamily="18" charset="0"/>
              </a:rPr>
              <a:t>A</a:t>
            </a:r>
            <a:r>
              <a:rPr lang="tr-TR" dirty="0" err="1" smtClean="0">
                <a:cs typeface="Times New Roman" pitchFamily="18" charset="0"/>
              </a:rPr>
              <a:t>irway</a:t>
            </a:r>
            <a:r>
              <a:rPr lang="tr-TR" dirty="0" smtClean="0">
                <a:cs typeface="Times New Roman" pitchFamily="18" charset="0"/>
              </a:rPr>
              <a:t> - havayolu + </a:t>
            </a:r>
            <a: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  <a:t>C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err="1" smtClean="0">
                <a:cs typeface="Times New Roman" pitchFamily="18" charset="0"/>
              </a:rPr>
              <a:t>servikal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err="1" smtClean="0">
                <a:cs typeface="Times New Roman" pitchFamily="18" charset="0"/>
              </a:rPr>
              <a:t>spinal</a:t>
            </a:r>
            <a:r>
              <a:rPr lang="tr-TR" dirty="0" smtClean="0">
                <a:cs typeface="Times New Roman" pitchFamily="18" charset="0"/>
              </a:rPr>
              <a:t> kontrol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lang="tr-TR" dirty="0" err="1" smtClean="0">
                <a:solidFill>
                  <a:srgbClr val="FF0000"/>
                </a:solidFill>
                <a:cs typeface="Times New Roman" pitchFamily="18" charset="0"/>
              </a:rPr>
              <a:t>B</a:t>
            </a:r>
            <a:r>
              <a:rPr lang="tr-TR" dirty="0" err="1" smtClean="0">
                <a:cs typeface="Times New Roman" pitchFamily="18" charset="0"/>
              </a:rPr>
              <a:t>reathing</a:t>
            </a:r>
            <a:r>
              <a:rPr lang="tr-TR" dirty="0" smtClean="0">
                <a:cs typeface="Times New Roman" pitchFamily="18" charset="0"/>
              </a:rPr>
              <a:t> - solunum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lang="tr-TR" dirty="0" err="1" smtClean="0">
                <a:solidFill>
                  <a:srgbClr val="FF0000"/>
                </a:solidFill>
                <a:cs typeface="Times New Roman" pitchFamily="18" charset="0"/>
              </a:rPr>
              <a:t>C</a:t>
            </a:r>
            <a:r>
              <a:rPr lang="tr-TR" dirty="0" err="1" smtClean="0">
                <a:cs typeface="Times New Roman" pitchFamily="18" charset="0"/>
              </a:rPr>
              <a:t>irculation</a:t>
            </a:r>
            <a:r>
              <a:rPr lang="tr-TR" dirty="0" smtClean="0">
                <a:cs typeface="Times New Roman" pitchFamily="18" charset="0"/>
              </a:rPr>
              <a:t> - dola</a:t>
            </a:r>
            <a:r>
              <a:rPr lang="en-US" dirty="0" err="1" smtClean="0">
                <a:cs typeface="Arial" charset="0"/>
              </a:rPr>
              <a:t>şı</a:t>
            </a:r>
            <a:r>
              <a:rPr lang="tr-TR" dirty="0" smtClean="0">
                <a:cs typeface="Times New Roman" pitchFamily="18" charset="0"/>
              </a:rPr>
              <a:t>m (kanama kontrolü)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lang="tr-TR" dirty="0" err="1" smtClean="0">
                <a:solidFill>
                  <a:srgbClr val="FF0000"/>
                </a:solidFill>
                <a:cs typeface="Times New Roman" pitchFamily="18" charset="0"/>
              </a:rPr>
              <a:t>D</a:t>
            </a:r>
            <a:r>
              <a:rPr lang="tr-TR" dirty="0" err="1" smtClean="0">
                <a:cs typeface="Times New Roman" pitchFamily="18" charset="0"/>
              </a:rPr>
              <a:t>isability</a:t>
            </a:r>
            <a:r>
              <a:rPr lang="tr-TR" dirty="0" smtClean="0">
                <a:cs typeface="Times New Roman" pitchFamily="18" charset="0"/>
              </a:rPr>
              <a:t> - mini nörolojik muayene</a:t>
            </a:r>
            <a:endParaRPr lang="tr-TR" dirty="0" smtClean="0"/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lang="tr-TR" dirty="0" err="1" smtClean="0">
                <a:solidFill>
                  <a:srgbClr val="FF0000"/>
                </a:solidFill>
                <a:cs typeface="Times New Roman" pitchFamily="18" charset="0"/>
              </a:rPr>
              <a:t>E</a:t>
            </a:r>
            <a:r>
              <a:rPr lang="tr-TR" dirty="0" err="1" smtClean="0">
                <a:cs typeface="Times New Roman" pitchFamily="18" charset="0"/>
              </a:rPr>
              <a:t>xposure</a:t>
            </a:r>
            <a:r>
              <a:rPr lang="tr-TR" dirty="0" smtClean="0">
                <a:cs typeface="Times New Roman" pitchFamily="18" charset="0"/>
              </a:rPr>
              <a:t> -  hastan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Times New Roman" pitchFamily="18" charset="0"/>
              </a:rPr>
              <a:t>n </a:t>
            </a:r>
            <a:r>
              <a:rPr lang="tr-TR" dirty="0" smtClean="0"/>
              <a:t>soyulması</a:t>
            </a:r>
            <a:r>
              <a:rPr lang="tr-TR" dirty="0" smtClean="0">
                <a:cs typeface="Times New Roman" pitchFamily="18" charset="0"/>
              </a:rPr>
              <a:t> /çevre kontrolü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İ</a:t>
            </a:r>
            <a:r>
              <a:rPr lang="tr-TR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tr-TR" b="1" dirty="0" smtClean="0">
                <a:solidFill>
                  <a:srgbClr val="C00000"/>
                </a:solidFill>
              </a:rPr>
              <a:t>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525963"/>
          </a:xfrm>
        </p:spPr>
        <p:txBody>
          <a:bodyPr/>
          <a:lstStyle/>
          <a:p>
            <a:r>
              <a:rPr lang="tr-TR" dirty="0" smtClean="0"/>
              <a:t>A</a:t>
            </a:r>
            <a:r>
              <a:rPr lang="tr-TR" dirty="0" smtClean="0">
                <a:cs typeface="Times New Roman" pitchFamily="18" charset="0"/>
              </a:rPr>
              <a:t> + C </a:t>
            </a:r>
            <a:endParaRPr lang="tr-TR" dirty="0" smtClean="0">
              <a:solidFill>
                <a:srgbClr val="FF0000"/>
              </a:solidFill>
              <a:cs typeface="Times New Roman" pitchFamily="18" charset="0"/>
            </a:endParaRPr>
          </a:p>
          <a:p>
            <a:r>
              <a:rPr lang="tr-TR" dirty="0" smtClean="0">
                <a:cs typeface="Times New Roman" pitchFamily="18" charset="0"/>
              </a:rPr>
              <a:t>B</a:t>
            </a:r>
          </a:p>
          <a:p>
            <a:r>
              <a:rPr lang="tr-TR" dirty="0" smtClean="0">
                <a:cs typeface="Times New Roman" pitchFamily="18" charset="0"/>
              </a:rPr>
              <a:t>C</a:t>
            </a:r>
          </a:p>
          <a:p>
            <a:r>
              <a:rPr lang="tr-TR" dirty="0" smtClean="0">
                <a:cs typeface="Times New Roman" pitchFamily="18" charset="0"/>
              </a:rPr>
              <a:t>D</a:t>
            </a:r>
          </a:p>
          <a:p>
            <a:r>
              <a:rPr lang="tr-TR" dirty="0" smtClean="0">
                <a:cs typeface="Times New Roman" pitchFamily="18" charset="0"/>
              </a:rPr>
              <a:t>E</a:t>
            </a:r>
          </a:p>
          <a:p>
            <a:r>
              <a:rPr lang="tr-TR" dirty="0" smtClean="0">
                <a:cs typeface="Times New Roman" pitchFamily="18" charset="0"/>
              </a:rPr>
              <a:t>f</a:t>
            </a:r>
          </a:p>
          <a:p>
            <a:r>
              <a:rPr lang="tr-TR" dirty="0" smtClean="0">
                <a:cs typeface="Times New Roman" pitchFamily="18" charset="0"/>
              </a:rPr>
              <a:t>g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1953</TotalTime>
  <Words>770</Words>
  <Application>Microsoft Office PowerPoint</Application>
  <PresentationFormat>Ekran Gösterisi (4:3)</PresentationFormat>
  <Paragraphs>136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Varsayılan Tasarım</vt:lpstr>
      <vt:lpstr>Multisistem Travmalı Erişkin Hastaya Yaklaşım</vt:lpstr>
      <vt:lpstr>Multisistem travma hastası nedir?</vt:lpstr>
      <vt:lpstr>Slayt 3</vt:lpstr>
      <vt:lpstr>Multisistem Travmada Görülebilen Şok Tipleri</vt:lpstr>
      <vt:lpstr>Travma Hastasının İlk Değerlendirilmesi</vt:lpstr>
      <vt:lpstr>Travma Hastasının Uygun Bakım Sırası</vt:lpstr>
      <vt:lpstr>İlk Değerlendirmenin Temel İlkeleri</vt:lpstr>
      <vt:lpstr>İlk Bakı</vt:lpstr>
      <vt:lpstr>İlk Bakı</vt:lpstr>
      <vt:lpstr>İlk Bakı</vt:lpstr>
      <vt:lpstr>Başlangıç Değerlendirmesi</vt:lpstr>
      <vt:lpstr>Slayt 12</vt:lpstr>
      <vt:lpstr>İlk Bakı</vt:lpstr>
      <vt:lpstr>Hava Yolunun Açılması</vt:lpstr>
      <vt:lpstr>İlk Bakı</vt:lpstr>
      <vt:lpstr>İlk Bakı</vt:lpstr>
      <vt:lpstr>İlk Bakı</vt:lpstr>
      <vt:lpstr>Uygun Boyunluk</vt:lpstr>
      <vt:lpstr>Slayt 19</vt:lpstr>
      <vt:lpstr>İlk Bakı</vt:lpstr>
      <vt:lpstr>İlk Bakı ile Birlikte Yapılması Uygun Olan Acil Resüstatif Girişimler</vt:lpstr>
      <vt:lpstr>Oksijenizasyon</vt:lpstr>
      <vt:lpstr>İlk Bakı</vt:lpstr>
      <vt:lpstr>İlk Bakı İle Birlikte Yapılması Uygun Olan Acil Resüstatif Girişimler</vt:lpstr>
      <vt:lpstr>Kanama</vt:lpstr>
      <vt:lpstr>Slayt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MetinKG</dc:creator>
  <cp:lastModifiedBy>MetinKG</cp:lastModifiedBy>
  <cp:revision>316</cp:revision>
  <dcterms:created xsi:type="dcterms:W3CDTF">2005-01-31T10:44:08Z</dcterms:created>
  <dcterms:modified xsi:type="dcterms:W3CDTF">2017-11-21T10:42:18Z</dcterms:modified>
</cp:coreProperties>
</file>