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6" r:id="rId5"/>
    <p:sldId id="281" r:id="rId6"/>
    <p:sldId id="280" r:id="rId7"/>
    <p:sldId id="283" r:id="rId8"/>
    <p:sldId id="265" r:id="rId9"/>
    <p:sldId id="266" r:id="rId10"/>
    <p:sldId id="258" r:id="rId11"/>
    <p:sldId id="273" r:id="rId12"/>
    <p:sldId id="274" r:id="rId13"/>
    <p:sldId id="290" r:id="rId14"/>
    <p:sldId id="259" r:id="rId15"/>
    <p:sldId id="2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94336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281623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608C6E9-4D80-4E35-BBC0-6ECA45171949}"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5446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982584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947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97620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81149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860556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80415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458959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5799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D325A8C-AF34-4F33-BC60-B8CFE3861D23}" type="datetimeFigureOut">
              <a:rPr lang="en-GB" smtClean="0"/>
              <a:t>08/07/2020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596178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D325A8C-AF34-4F33-BC60-B8CFE3861D23}" type="datetimeFigureOut">
              <a:rPr lang="en-GB" smtClean="0"/>
              <a:t>08/07/2020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2700995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25A8C-AF34-4F33-BC60-B8CFE3861D23}" type="datetimeFigureOut">
              <a:rPr lang="en-GB" smtClean="0"/>
              <a:t>08/07/2020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4089842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249805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2914440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D325A8C-AF34-4F33-BC60-B8CFE3861D23}" type="datetimeFigureOut">
              <a:rPr lang="en-GB" smtClean="0"/>
              <a:t>08/07/2020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608C6E9-4D80-4E35-BBC0-6ECA45171949}" type="slidenum">
              <a:rPr lang="en-GB" smtClean="0"/>
              <a:t>‹#›</a:t>
            </a:fld>
            <a:endParaRPr lang="en-GB"/>
          </a:p>
        </p:txBody>
      </p:sp>
    </p:spTree>
    <p:extLst>
      <p:ext uri="{BB962C8B-B14F-4D97-AF65-F5344CB8AC3E}">
        <p14:creationId xmlns:p14="http://schemas.microsoft.com/office/powerpoint/2010/main" val="2144865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healthline.com/symptom/urinary-urgency" TargetMode="External"/><Relationship Id="rId2" Type="http://schemas.openxmlformats.org/officeDocument/2006/relationships/hyperlink" Target="https://www.healthline.com/symptom/blood-in-urine" TargetMode="External"/><Relationship Id="rId1" Type="http://schemas.openxmlformats.org/officeDocument/2006/relationships/slideLayout" Target="../slideLayouts/slideLayout2.xml"/><Relationship Id="rId5" Type="http://schemas.openxmlformats.org/officeDocument/2006/relationships/hyperlink" Target="https://www.healthline.com/symptom/painful-urination" TargetMode="External"/><Relationship Id="rId4" Type="http://schemas.openxmlformats.org/officeDocument/2006/relationships/hyperlink" Target="https://www.healthline.com/symptom/urinary-hesitancy"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medicinenet.com/nausea_and_vomiting/article.htm" TargetMode="External"/><Relationship Id="rId2" Type="http://schemas.openxmlformats.org/officeDocument/2006/relationships/hyperlink" Target="https://www.medicinenet.com/dehydration/article.htm" TargetMode="External"/><Relationship Id="rId1" Type="http://schemas.openxmlformats.org/officeDocument/2006/relationships/slideLayout" Target="../slideLayouts/slideLayout2.xml"/><Relationship Id="rId6" Type="http://schemas.openxmlformats.org/officeDocument/2006/relationships/hyperlink" Target="https://www.medicinenet.com/aches_pain_fever/article.htm" TargetMode="External"/><Relationship Id="rId5" Type="http://schemas.openxmlformats.org/officeDocument/2006/relationships/hyperlink" Target="https://www.medicinenet.com/hyperhidrosis_sweating_pictures_slideshow/article.htm" TargetMode="External"/><Relationship Id="rId4" Type="http://schemas.openxmlformats.org/officeDocument/2006/relationships/hyperlink" Target="https://www.medicinenet.com/diarrhea/article.htm"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medicinenet.com/lithium/article.htm" TargetMode="External"/><Relationship Id="rId13" Type="http://schemas.openxmlformats.org/officeDocument/2006/relationships/hyperlink" Target="https://www.medicinenet.com/rhabdomyolysis/article.htm" TargetMode="External"/><Relationship Id="rId3" Type="http://schemas.openxmlformats.org/officeDocument/2006/relationships/hyperlink" Target="https://www.medicinenet.com/drugs_what_you_should_know_about_your_drugs/article.htm" TargetMode="External"/><Relationship Id="rId7" Type="http://schemas.openxmlformats.org/officeDocument/2006/relationships/hyperlink" Target="https://www.medicinenet.com/gentamicin-injection/article.htm" TargetMode="External"/><Relationship Id="rId12" Type="http://schemas.openxmlformats.org/officeDocument/2006/relationships/hyperlink" Target="https://www.medicinenet.com/cholesterol_management/article.htm" TargetMode="External"/><Relationship Id="rId2" Type="http://schemas.openxmlformats.org/officeDocument/2006/relationships/hyperlink" Target="https://www.medicinenet.com/urinary_tract_infection/article.htm" TargetMode="External"/><Relationship Id="rId16" Type="http://schemas.openxmlformats.org/officeDocument/2006/relationships/hyperlink" Target="https://www.medicinenet.com/pregnancy_planning_preparing_for_pregnancy/article.htm" TargetMode="External"/><Relationship Id="rId1" Type="http://schemas.openxmlformats.org/officeDocument/2006/relationships/slideLayout" Target="../slideLayouts/slideLayout2.xml"/><Relationship Id="rId6" Type="http://schemas.openxmlformats.org/officeDocument/2006/relationships/hyperlink" Target="https://www.medicinenet.com/naproxen/article.htm" TargetMode="External"/><Relationship Id="rId11" Type="http://schemas.openxmlformats.org/officeDocument/2006/relationships/hyperlink" Target="https://www.medicinenet.com/burns/article.htm" TargetMode="External"/><Relationship Id="rId5" Type="http://schemas.openxmlformats.org/officeDocument/2006/relationships/hyperlink" Target="https://www.medicinenet.com/ibuprofen/article.htm" TargetMode="External"/><Relationship Id="rId15" Type="http://schemas.openxmlformats.org/officeDocument/2006/relationships/hyperlink" Target="https://www.medicinenet.com/wegeners_granulomatosis/article.htm" TargetMode="External"/><Relationship Id="rId10" Type="http://schemas.openxmlformats.org/officeDocument/2006/relationships/hyperlink" Target="https://www.medicinenet.com/trauma_and_first_aid_quiz/quiz.htm" TargetMode="External"/><Relationship Id="rId4" Type="http://schemas.openxmlformats.org/officeDocument/2006/relationships/hyperlink" Target="https://www.medicinenet.com/nonsteroidal_antiinflammatory_drugs/article.htm" TargetMode="External"/><Relationship Id="rId9" Type="http://schemas.openxmlformats.org/officeDocument/2006/relationships/hyperlink" Target="https://www.medicinenet.com/iodine_strong-oral/article.htm" TargetMode="External"/><Relationship Id="rId14" Type="http://schemas.openxmlformats.org/officeDocument/2006/relationships/hyperlink" Target="https://www.medicinenet.com/systemic_lupus_erythematosus_quiz/quiz.htm"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medicinenet.com/kidney_disease_quiz/quiz.htm" TargetMode="External"/><Relationship Id="rId2" Type="http://schemas.openxmlformats.org/officeDocument/2006/relationships/hyperlink" Target="https://www.medicinenet.com/kidney_stones/article.htm" TargetMode="External"/><Relationship Id="rId1" Type="http://schemas.openxmlformats.org/officeDocument/2006/relationships/slideLayout" Target="../slideLayouts/slideLayout2.xml"/><Relationship Id="rId5" Type="http://schemas.openxmlformats.org/officeDocument/2006/relationships/hyperlink" Target="https://www.medicinenet.com/high_blood_pressure_hypertension/article.htm" TargetMode="External"/><Relationship Id="rId4" Type="http://schemas.openxmlformats.org/officeDocument/2006/relationships/hyperlink" Target="https://www.medicinenet.com/type_2_diabetes_pictures_slideshow/article.ht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err="1" smtClean="0"/>
              <a:t>Clinical</a:t>
            </a:r>
            <a:r>
              <a:rPr lang="tr-TR" dirty="0" smtClean="0"/>
              <a:t> </a:t>
            </a:r>
            <a:r>
              <a:rPr lang="tr-TR" dirty="0" err="1" smtClean="0"/>
              <a:t>Biochemistry</a:t>
            </a:r>
            <a:r>
              <a:rPr lang="tr-TR" smtClean="0"/>
              <a:t/>
            </a:r>
            <a:br>
              <a:rPr lang="tr-TR" smtClean="0"/>
            </a:br>
            <a:r>
              <a:rPr lang="tr-TR" smtClean="0"/>
              <a:t>Fall </a:t>
            </a:r>
            <a:r>
              <a:rPr lang="tr-TR" dirty="0" err="1" smtClean="0"/>
              <a:t>Semester</a:t>
            </a:r>
            <a:r>
              <a:rPr lang="tr-TR" dirty="0" smtClean="0"/>
              <a:t/>
            </a:r>
            <a:br>
              <a:rPr lang="tr-TR" dirty="0" smtClean="0"/>
            </a:br>
            <a:endParaRPr lang="en-GB" dirty="0"/>
          </a:p>
        </p:txBody>
      </p:sp>
      <p:sp>
        <p:nvSpPr>
          <p:cNvPr id="3" name="Alt Başlık 2"/>
          <p:cNvSpPr>
            <a:spLocks noGrp="1"/>
          </p:cNvSpPr>
          <p:nvPr>
            <p:ph type="subTitle" idx="1"/>
          </p:nvPr>
        </p:nvSpPr>
        <p:spPr/>
        <p:txBody>
          <a:bodyPr>
            <a:normAutofit fontScale="85000" lnSpcReduction="10000"/>
          </a:bodyPr>
          <a:lstStyle/>
          <a:p>
            <a:r>
              <a:rPr lang="tr-TR" sz="5400" dirty="0" err="1" smtClean="0"/>
              <a:t>Kidney</a:t>
            </a:r>
            <a:r>
              <a:rPr lang="tr-TR" sz="5400" dirty="0" smtClean="0"/>
              <a:t> (</a:t>
            </a:r>
            <a:r>
              <a:rPr lang="tr-TR" sz="5400" dirty="0" err="1" smtClean="0"/>
              <a:t>Renal</a:t>
            </a:r>
            <a:r>
              <a:rPr lang="tr-TR" sz="5400" dirty="0" smtClean="0"/>
              <a:t>) </a:t>
            </a:r>
            <a:r>
              <a:rPr lang="tr-TR" sz="5400" dirty="0" err="1" smtClean="0"/>
              <a:t>Function</a:t>
            </a:r>
            <a:r>
              <a:rPr lang="tr-TR" sz="5400" dirty="0" smtClean="0"/>
              <a:t> </a:t>
            </a:r>
            <a:r>
              <a:rPr lang="tr-TR" sz="5400" dirty="0" err="1" smtClean="0"/>
              <a:t>Tests</a:t>
            </a:r>
            <a:endParaRPr lang="tr-TR" sz="5400" dirty="0" smtClean="0"/>
          </a:p>
        </p:txBody>
      </p:sp>
    </p:spTree>
    <p:extLst>
      <p:ext uri="{BB962C8B-B14F-4D97-AF65-F5344CB8AC3E}">
        <p14:creationId xmlns:p14="http://schemas.microsoft.com/office/powerpoint/2010/main" val="3836891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smtClean="0"/>
              <a:t>Symptoms of Kidney Problems</a:t>
            </a:r>
            <a:br>
              <a:rPr lang="en-GB" b="1" dirty="0" smtClean="0"/>
            </a:br>
            <a:endParaRPr lang="en-GB" dirty="0"/>
          </a:p>
        </p:txBody>
      </p:sp>
      <p:sp>
        <p:nvSpPr>
          <p:cNvPr id="3" name="İçerik Yer Tutucusu 2"/>
          <p:cNvSpPr>
            <a:spLocks noGrp="1"/>
          </p:cNvSpPr>
          <p:nvPr>
            <p:ph idx="1"/>
          </p:nvPr>
        </p:nvSpPr>
        <p:spPr/>
        <p:txBody>
          <a:bodyPr>
            <a:normAutofit/>
          </a:bodyPr>
          <a:lstStyle/>
          <a:p>
            <a:r>
              <a:rPr lang="en-GB" dirty="0" smtClean="0"/>
              <a:t>Symptoms that may indicate a problem with your kidneys include:</a:t>
            </a:r>
          </a:p>
          <a:p>
            <a:r>
              <a:rPr lang="en-GB" dirty="0" smtClean="0"/>
              <a:t>high blood pressure</a:t>
            </a:r>
          </a:p>
          <a:p>
            <a:r>
              <a:rPr lang="en-GB" dirty="0" smtClean="0">
                <a:hlinkClick r:id="rId2"/>
              </a:rPr>
              <a:t>blood in the urine</a:t>
            </a:r>
            <a:endParaRPr lang="en-GB" dirty="0" smtClean="0"/>
          </a:p>
          <a:p>
            <a:r>
              <a:rPr lang="en-GB" dirty="0" smtClean="0">
                <a:hlinkClick r:id="rId3"/>
              </a:rPr>
              <a:t>frequent urges to urinate</a:t>
            </a:r>
            <a:endParaRPr lang="en-GB" dirty="0" smtClean="0"/>
          </a:p>
          <a:p>
            <a:r>
              <a:rPr lang="en-GB" dirty="0" smtClean="0">
                <a:hlinkClick r:id="rId4"/>
              </a:rPr>
              <a:t>difficulty beginning urination</a:t>
            </a:r>
            <a:endParaRPr lang="en-GB" dirty="0" smtClean="0"/>
          </a:p>
          <a:p>
            <a:r>
              <a:rPr lang="en-GB" dirty="0" smtClean="0">
                <a:hlinkClick r:id="rId5"/>
              </a:rPr>
              <a:t>painful urination</a:t>
            </a:r>
            <a:endParaRPr lang="en-GB" dirty="0" smtClean="0"/>
          </a:p>
          <a:p>
            <a:r>
              <a:rPr lang="en-GB" dirty="0" smtClean="0"/>
              <a:t>swelling of the hands and feet due to a </a:t>
            </a:r>
            <a:r>
              <a:rPr lang="en-GB" dirty="0" err="1" smtClean="0"/>
              <a:t>buildup</a:t>
            </a:r>
            <a:r>
              <a:rPr lang="en-GB" dirty="0" smtClean="0"/>
              <a:t> of fluids in the body</a:t>
            </a:r>
          </a:p>
          <a:p>
            <a:r>
              <a:rPr lang="en-GB" dirty="0" smtClean="0"/>
              <a:t>A single symptom may not mean something serious. However, when occurring simultaneously, these symptoms suggest that your kidneys aren’t working properly. Kidney function tests can help determine the reason.</a:t>
            </a:r>
          </a:p>
          <a:p>
            <a:endParaRPr lang="en-GB" dirty="0"/>
          </a:p>
        </p:txBody>
      </p:sp>
    </p:spTree>
    <p:extLst>
      <p:ext uri="{BB962C8B-B14F-4D97-AF65-F5344CB8AC3E}">
        <p14:creationId xmlns:p14="http://schemas.microsoft.com/office/powerpoint/2010/main" val="4021524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000" b="1" dirty="0"/>
              <a:t>P</a:t>
            </a:r>
            <a:r>
              <a:rPr lang="en-GB" sz="2000" b="1" dirty="0" err="1"/>
              <a:t>rerenal</a:t>
            </a:r>
            <a:r>
              <a:rPr lang="en-GB" sz="2000" b="1" dirty="0"/>
              <a:t> causes</a:t>
            </a:r>
            <a:r>
              <a:rPr lang="en-GB" sz="2000" dirty="0"/>
              <a:t> </a:t>
            </a:r>
            <a:r>
              <a:rPr lang="en-GB" sz="2000" dirty="0" err="1" smtClean="0"/>
              <a:t>causes</a:t>
            </a:r>
            <a:r>
              <a:rPr lang="en-GB" sz="2000" dirty="0" smtClean="0"/>
              <a:t> are </a:t>
            </a:r>
            <a:r>
              <a:rPr lang="en-GB" sz="2000" dirty="0"/>
              <a:t>due to decreased blood supply to the kidney. Examples of </a:t>
            </a:r>
            <a:r>
              <a:rPr lang="en-GB" sz="2000" b="1" dirty="0" err="1"/>
              <a:t>prerenal</a:t>
            </a:r>
            <a:r>
              <a:rPr lang="en-GB" sz="2000" b="1" dirty="0"/>
              <a:t> causes of kidney failure</a:t>
            </a:r>
            <a:r>
              <a:rPr lang="en-GB" sz="2000" dirty="0"/>
              <a:t> are:</a:t>
            </a:r>
            <a:br>
              <a:rPr lang="en-GB" sz="2000" dirty="0"/>
            </a:br>
            <a:endParaRPr lang="en-GB" sz="2000" dirty="0"/>
          </a:p>
        </p:txBody>
      </p:sp>
      <p:sp>
        <p:nvSpPr>
          <p:cNvPr id="3" name="İçerik Yer Tutucusu 2"/>
          <p:cNvSpPr>
            <a:spLocks noGrp="1"/>
          </p:cNvSpPr>
          <p:nvPr>
            <p:ph idx="1"/>
          </p:nvPr>
        </p:nvSpPr>
        <p:spPr/>
        <p:txBody>
          <a:bodyPr>
            <a:normAutofit/>
          </a:bodyPr>
          <a:lstStyle/>
          <a:p>
            <a:r>
              <a:rPr lang="en-GB" dirty="0" smtClean="0"/>
              <a:t>Hypovolemia </a:t>
            </a:r>
            <a:endParaRPr lang="tr-TR" dirty="0" smtClean="0"/>
          </a:p>
          <a:p>
            <a:r>
              <a:rPr lang="en-GB" dirty="0" smtClean="0">
                <a:hlinkClick r:id="rId2"/>
              </a:rPr>
              <a:t>Dehydration</a:t>
            </a:r>
            <a:r>
              <a:rPr lang="en-GB" dirty="0" smtClean="0"/>
              <a:t> </a:t>
            </a:r>
            <a:r>
              <a:rPr lang="en-GB" dirty="0"/>
              <a:t>from loss of body fluid (for example, </a:t>
            </a:r>
            <a:r>
              <a:rPr lang="en-GB" dirty="0">
                <a:hlinkClick r:id="rId3"/>
              </a:rPr>
              <a:t>vomiting</a:t>
            </a:r>
            <a:r>
              <a:rPr lang="en-GB" dirty="0"/>
              <a:t>, </a:t>
            </a:r>
            <a:r>
              <a:rPr lang="en-GB" dirty="0" err="1">
                <a:hlinkClick r:id="rId4"/>
              </a:rPr>
              <a:t>diarrhea</a:t>
            </a:r>
            <a:r>
              <a:rPr lang="en-GB" dirty="0"/>
              <a:t>, </a:t>
            </a:r>
            <a:r>
              <a:rPr lang="en-GB" dirty="0">
                <a:hlinkClick r:id="rId5"/>
              </a:rPr>
              <a:t>sweating</a:t>
            </a:r>
            <a:r>
              <a:rPr lang="en-GB" dirty="0"/>
              <a:t>, </a:t>
            </a:r>
            <a:r>
              <a:rPr lang="en-GB" dirty="0">
                <a:hlinkClick r:id="rId6"/>
              </a:rPr>
              <a:t>fever</a:t>
            </a:r>
            <a:r>
              <a:rPr lang="en-GB" dirty="0"/>
              <a:t>)</a:t>
            </a:r>
          </a:p>
          <a:p>
            <a:r>
              <a:rPr lang="en-GB" dirty="0"/>
              <a:t>Poor intake of fluids</a:t>
            </a:r>
          </a:p>
          <a:p>
            <a:r>
              <a:rPr lang="en-GB" dirty="0"/>
              <a:t>Medication, for example, diuretics </a:t>
            </a:r>
            <a:r>
              <a:rPr lang="en-GB" dirty="0" smtClean="0"/>
              <a:t>may </a:t>
            </a:r>
            <a:r>
              <a:rPr lang="en-GB" dirty="0"/>
              <a:t>cause excessive water loss</a:t>
            </a:r>
          </a:p>
          <a:p>
            <a:r>
              <a:rPr lang="en-GB" dirty="0"/>
              <a:t>Abnormal blood flow to and from the kidney due to obstruction of the renal artery or vein. </a:t>
            </a:r>
          </a:p>
          <a:p>
            <a:endParaRPr lang="en-GB" dirty="0"/>
          </a:p>
        </p:txBody>
      </p:sp>
    </p:spTree>
    <p:extLst>
      <p:ext uri="{BB962C8B-B14F-4D97-AF65-F5344CB8AC3E}">
        <p14:creationId xmlns:p14="http://schemas.microsoft.com/office/powerpoint/2010/main" val="2705842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b="1" dirty="0"/>
              <a:t>Renal causes of kidney failure </a:t>
            </a:r>
            <a:r>
              <a:rPr lang="en-GB" dirty="0"/>
              <a:t>(damage directly to the kidney itself) include:</a:t>
            </a:r>
            <a:br>
              <a:rPr lang="en-GB" dirty="0"/>
            </a:br>
            <a:endParaRPr lang="en-GB" dirty="0"/>
          </a:p>
        </p:txBody>
      </p:sp>
      <p:sp>
        <p:nvSpPr>
          <p:cNvPr id="3" name="İçerik Yer Tutucusu 2"/>
          <p:cNvSpPr>
            <a:spLocks noGrp="1"/>
          </p:cNvSpPr>
          <p:nvPr>
            <p:ph idx="1"/>
          </p:nvPr>
        </p:nvSpPr>
        <p:spPr/>
        <p:txBody>
          <a:bodyPr>
            <a:normAutofit fontScale="62500" lnSpcReduction="20000"/>
          </a:bodyPr>
          <a:lstStyle/>
          <a:p>
            <a:r>
              <a:rPr lang="en-GB" b="1" dirty="0" smtClean="0"/>
              <a:t>Sepsis</a:t>
            </a:r>
            <a:r>
              <a:rPr lang="en-GB" b="1" dirty="0"/>
              <a:t>:</a:t>
            </a:r>
            <a:r>
              <a:rPr lang="en-GB" dirty="0"/>
              <a:t> The body's immune system is overwhelmed from infection and causes inflammation and shutdown of the kidneys. This usually does not occur with simple </a:t>
            </a:r>
            <a:r>
              <a:rPr lang="en-GB" dirty="0">
                <a:hlinkClick r:id="rId2"/>
              </a:rPr>
              <a:t>urinary tract infections</a:t>
            </a:r>
            <a:r>
              <a:rPr lang="en-GB" dirty="0"/>
              <a:t>.</a:t>
            </a:r>
          </a:p>
          <a:p>
            <a:r>
              <a:rPr lang="en-GB" b="1" dirty="0"/>
              <a:t>Medications:</a:t>
            </a:r>
            <a:r>
              <a:rPr lang="en-GB" dirty="0"/>
              <a:t> Some medications are toxic to the kidney including:</a:t>
            </a:r>
          </a:p>
          <a:p>
            <a:r>
              <a:rPr lang="en-GB" dirty="0"/>
              <a:t>Nonsteroidal anti-inflammatory </a:t>
            </a:r>
            <a:r>
              <a:rPr lang="en-GB" dirty="0">
                <a:hlinkClick r:id="rId3"/>
              </a:rPr>
              <a:t>drugs</a:t>
            </a:r>
            <a:r>
              <a:rPr lang="en-GB" dirty="0"/>
              <a:t> (</a:t>
            </a:r>
            <a:r>
              <a:rPr lang="en-GB" dirty="0">
                <a:hlinkClick r:id="rId4"/>
              </a:rPr>
              <a:t>NSAIDs</a:t>
            </a:r>
            <a:r>
              <a:rPr lang="en-GB" dirty="0"/>
              <a:t>) like </a:t>
            </a:r>
            <a:r>
              <a:rPr lang="en-GB" dirty="0">
                <a:hlinkClick r:id="rId5"/>
              </a:rPr>
              <a:t>ibuprofen</a:t>
            </a:r>
            <a:r>
              <a:rPr lang="en-GB" dirty="0"/>
              <a:t> (</a:t>
            </a:r>
            <a:r>
              <a:rPr lang="en-GB" dirty="0">
                <a:hlinkClick r:id="rId5"/>
              </a:rPr>
              <a:t>Advil</a:t>
            </a:r>
            <a:r>
              <a:rPr lang="en-GB" dirty="0"/>
              <a:t>, </a:t>
            </a:r>
            <a:r>
              <a:rPr lang="en-GB" dirty="0">
                <a:hlinkClick r:id="rId5"/>
              </a:rPr>
              <a:t>Motrin</a:t>
            </a:r>
            <a:r>
              <a:rPr lang="en-GB" dirty="0"/>
              <a:t>, and others), and </a:t>
            </a:r>
            <a:r>
              <a:rPr lang="en-GB" dirty="0">
                <a:hlinkClick r:id="rId6"/>
              </a:rPr>
              <a:t>naproxen</a:t>
            </a:r>
            <a:r>
              <a:rPr lang="en-GB" dirty="0"/>
              <a:t> (</a:t>
            </a:r>
            <a:r>
              <a:rPr lang="en-GB" dirty="0">
                <a:hlinkClick r:id="rId6"/>
              </a:rPr>
              <a:t>Aleve</a:t>
            </a:r>
            <a:r>
              <a:rPr lang="en-GB" dirty="0"/>
              <a:t>, </a:t>
            </a:r>
            <a:r>
              <a:rPr lang="en-GB" dirty="0">
                <a:hlinkClick r:id="rId6"/>
              </a:rPr>
              <a:t>Naprosyn</a:t>
            </a:r>
            <a:r>
              <a:rPr lang="en-GB" dirty="0"/>
              <a:t>)</a:t>
            </a:r>
          </a:p>
          <a:p>
            <a:r>
              <a:rPr lang="en-GB" dirty="0"/>
              <a:t>Antibiotics like </a:t>
            </a:r>
            <a:r>
              <a:rPr lang="en-GB" dirty="0" err="1"/>
              <a:t>aminoglycosidesgentamicin</a:t>
            </a:r>
            <a:r>
              <a:rPr lang="en-GB" dirty="0"/>
              <a:t> (</a:t>
            </a:r>
            <a:r>
              <a:rPr lang="en-GB" dirty="0" err="1">
                <a:hlinkClick r:id="rId7"/>
              </a:rPr>
              <a:t>Garamycin</a:t>
            </a:r>
            <a:r>
              <a:rPr lang="en-GB" dirty="0"/>
              <a:t>), tobramycin</a:t>
            </a:r>
          </a:p>
          <a:p>
            <a:r>
              <a:rPr lang="en-GB" dirty="0">
                <a:hlinkClick r:id="rId8"/>
              </a:rPr>
              <a:t>lithium</a:t>
            </a:r>
            <a:r>
              <a:rPr lang="en-GB" dirty="0"/>
              <a:t> (</a:t>
            </a:r>
            <a:r>
              <a:rPr lang="en-GB" dirty="0" err="1"/>
              <a:t>Eskalith</a:t>
            </a:r>
            <a:r>
              <a:rPr lang="en-GB" dirty="0"/>
              <a:t>, </a:t>
            </a:r>
            <a:r>
              <a:rPr lang="en-GB" dirty="0" err="1">
                <a:hlinkClick r:id="rId8"/>
              </a:rPr>
              <a:t>Lithobid</a:t>
            </a:r>
            <a:r>
              <a:rPr lang="en-GB" dirty="0"/>
              <a:t>)</a:t>
            </a:r>
          </a:p>
          <a:p>
            <a:r>
              <a:rPr lang="en-GB" dirty="0">
                <a:hlinkClick r:id="rId9"/>
              </a:rPr>
              <a:t>Iodine</a:t>
            </a:r>
            <a:r>
              <a:rPr lang="en-GB" dirty="0"/>
              <a:t>-containing medications such as those injected for radiology dye studies</a:t>
            </a:r>
          </a:p>
          <a:p>
            <a:r>
              <a:rPr lang="en-GB" b="1" dirty="0" err="1"/>
              <a:t>Rhabdomyolysis</a:t>
            </a:r>
            <a:r>
              <a:rPr lang="en-GB" b="1" dirty="0"/>
              <a:t>:</a:t>
            </a:r>
            <a:r>
              <a:rPr lang="en-GB" dirty="0"/>
              <a:t> This is a situation in which there is significant muscle breakdown in the body, and the damaged muscle </a:t>
            </a:r>
            <a:r>
              <a:rPr lang="en-GB" dirty="0" err="1"/>
              <a:t>fibers</a:t>
            </a:r>
            <a:r>
              <a:rPr lang="en-GB" dirty="0"/>
              <a:t> clog the filtering system of the kidneys. Massive muscle injury may occur because of </a:t>
            </a:r>
            <a:r>
              <a:rPr lang="en-GB" dirty="0">
                <a:hlinkClick r:id="rId10"/>
              </a:rPr>
              <a:t>trauma</a:t>
            </a:r>
            <a:r>
              <a:rPr lang="en-GB" dirty="0"/>
              <a:t>, crush injuries, and </a:t>
            </a:r>
            <a:r>
              <a:rPr lang="en-GB" dirty="0">
                <a:hlinkClick r:id="rId11"/>
              </a:rPr>
              <a:t>burns</a:t>
            </a:r>
            <a:r>
              <a:rPr lang="en-GB" dirty="0"/>
              <a:t>. Some medications used to treat </a:t>
            </a:r>
            <a:r>
              <a:rPr lang="en-GB" dirty="0" err="1"/>
              <a:t>high</a:t>
            </a:r>
            <a:r>
              <a:rPr lang="en-GB" dirty="0" err="1">
                <a:hlinkClick r:id="rId12"/>
              </a:rPr>
              <a:t>cholesterol</a:t>
            </a:r>
            <a:r>
              <a:rPr lang="en-GB" dirty="0"/>
              <a:t> may </a:t>
            </a:r>
            <a:r>
              <a:rPr lang="en-GB" dirty="0" err="1"/>
              <a:t>cause</a:t>
            </a:r>
            <a:r>
              <a:rPr lang="en-GB" dirty="0" err="1">
                <a:hlinkClick r:id="rId13"/>
              </a:rPr>
              <a:t>rhabdomyolysis</a:t>
            </a:r>
            <a:r>
              <a:rPr lang="en-GB" dirty="0" smtClean="0"/>
              <a:t>.</a:t>
            </a:r>
            <a:r>
              <a:rPr lang="en-GB" b="1" dirty="0"/>
              <a:t> Multiple myeloma</a:t>
            </a:r>
            <a:endParaRPr lang="en-GB" dirty="0"/>
          </a:p>
          <a:p>
            <a:r>
              <a:rPr lang="en-GB" dirty="0"/>
              <a:t>Acute glomerulonephritis or inflammation of the glomeruli, the filtering system of the kidneys. Many diseases can cause this inflammation including:</a:t>
            </a:r>
          </a:p>
          <a:p>
            <a:r>
              <a:rPr lang="en-GB" dirty="0">
                <a:hlinkClick r:id="rId14"/>
              </a:rPr>
              <a:t>Systemic lupus erythematosus</a:t>
            </a:r>
            <a:endParaRPr lang="en-GB" dirty="0"/>
          </a:p>
          <a:p>
            <a:r>
              <a:rPr lang="en-GB" dirty="0">
                <a:hlinkClick r:id="rId15"/>
              </a:rPr>
              <a:t>Wegener's </a:t>
            </a:r>
            <a:r>
              <a:rPr lang="en-GB" dirty="0" err="1">
                <a:hlinkClick r:id="rId15"/>
              </a:rPr>
              <a:t>granulomatosis</a:t>
            </a:r>
            <a:endParaRPr lang="en-GB" dirty="0"/>
          </a:p>
          <a:p>
            <a:r>
              <a:rPr lang="en-GB" dirty="0" err="1"/>
              <a:t>Goodpasture</a:t>
            </a:r>
            <a:r>
              <a:rPr lang="en-GB" dirty="0"/>
              <a:t> syndrome.</a:t>
            </a:r>
          </a:p>
          <a:p>
            <a:r>
              <a:rPr lang="en-GB" b="1" dirty="0" err="1"/>
              <a:t>Hemolytic</a:t>
            </a:r>
            <a:r>
              <a:rPr lang="en-GB" b="1" dirty="0"/>
              <a:t> uremic syndrome:</a:t>
            </a:r>
            <a:r>
              <a:rPr lang="en-GB" dirty="0"/>
              <a:t> This condition results from abnormal destruction of red blood cells. It most often occurs in children after certain infections, but also may be caused by medications, </a:t>
            </a:r>
            <a:r>
              <a:rPr lang="en-GB" dirty="0">
                <a:hlinkClick r:id="rId16"/>
              </a:rPr>
              <a:t>pregnancy</a:t>
            </a:r>
            <a:r>
              <a:rPr lang="en-GB" dirty="0"/>
              <a:t>, or can occur for unknown reasons.</a:t>
            </a:r>
          </a:p>
          <a:p>
            <a:endParaRPr lang="en-GB" dirty="0"/>
          </a:p>
        </p:txBody>
      </p:sp>
    </p:spTree>
    <p:extLst>
      <p:ext uri="{BB962C8B-B14F-4D97-AF65-F5344CB8AC3E}">
        <p14:creationId xmlns:p14="http://schemas.microsoft.com/office/powerpoint/2010/main" val="2167472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Post</a:t>
            </a:r>
            <a:r>
              <a:rPr lang="en-GB" b="1" dirty="0" smtClean="0"/>
              <a:t>renal </a:t>
            </a:r>
            <a:r>
              <a:rPr lang="en-GB" b="1" dirty="0"/>
              <a:t>causes </a:t>
            </a:r>
            <a:r>
              <a:rPr lang="tr-TR" b="1" dirty="0" smtClean="0"/>
              <a:t>of </a:t>
            </a:r>
            <a:r>
              <a:rPr lang="en-GB" b="1" dirty="0" smtClean="0"/>
              <a:t>kidney</a:t>
            </a:r>
            <a:r>
              <a:rPr lang="tr-TR" b="1" dirty="0" smtClean="0"/>
              <a:t> </a:t>
            </a:r>
            <a:r>
              <a:rPr lang="tr-TR" b="1" dirty="0" err="1" smtClean="0"/>
              <a:t>failure</a:t>
            </a:r>
            <a:r>
              <a:rPr lang="en-GB" b="1" dirty="0" smtClean="0"/>
              <a:t>.</a:t>
            </a:r>
            <a:r>
              <a:rPr lang="tr-TR" b="1" dirty="0" smtClean="0"/>
              <a:t/>
            </a:r>
            <a:br>
              <a:rPr lang="tr-TR" b="1" dirty="0" smtClean="0"/>
            </a:br>
            <a:r>
              <a:rPr lang="en-GB" dirty="0" smtClean="0"/>
              <a:t>Examples are</a:t>
            </a:r>
            <a:r>
              <a:rPr lang="en-GB" dirty="0"/>
              <a:t>:</a:t>
            </a:r>
            <a:br>
              <a:rPr lang="en-GB" dirty="0"/>
            </a:br>
            <a:endParaRPr lang="en-GB" dirty="0"/>
          </a:p>
        </p:txBody>
      </p:sp>
      <p:sp>
        <p:nvSpPr>
          <p:cNvPr id="3" name="İçerik Yer Tutucusu 2"/>
          <p:cNvSpPr>
            <a:spLocks noGrp="1"/>
          </p:cNvSpPr>
          <p:nvPr>
            <p:ph idx="1"/>
          </p:nvPr>
        </p:nvSpPr>
        <p:spPr/>
        <p:txBody>
          <a:bodyPr/>
          <a:lstStyle/>
          <a:p>
            <a:r>
              <a:rPr lang="en-GB" dirty="0"/>
              <a:t>a </a:t>
            </a:r>
            <a:r>
              <a:rPr lang="en-GB" dirty="0">
                <a:hlinkClick r:id="rId2"/>
              </a:rPr>
              <a:t>kidney stone</a:t>
            </a:r>
            <a:r>
              <a:rPr lang="en-GB" dirty="0"/>
              <a:t> may cause the remaining kidney to fail.</a:t>
            </a:r>
          </a:p>
          <a:p>
            <a:r>
              <a:rPr lang="en-GB" b="1" dirty="0"/>
              <a:t>Chronic renal failure</a:t>
            </a:r>
            <a:r>
              <a:rPr lang="en-GB" dirty="0"/>
              <a:t> develops over months and years. The most common causes of </a:t>
            </a:r>
            <a:r>
              <a:rPr lang="en-GB" dirty="0">
                <a:hlinkClick r:id="rId3" tooltip="Learning Quiz"/>
              </a:rPr>
              <a:t>chronic renal failure</a:t>
            </a:r>
            <a:r>
              <a:rPr lang="en-GB" dirty="0"/>
              <a:t> are related to:</a:t>
            </a:r>
          </a:p>
          <a:p>
            <a:r>
              <a:rPr lang="en-GB" dirty="0"/>
              <a:t>poorly controlled </a:t>
            </a:r>
            <a:r>
              <a:rPr lang="en-GB" dirty="0">
                <a:hlinkClick r:id="rId4" tooltip="Educational Slideshow"/>
              </a:rPr>
              <a:t>diabetes</a:t>
            </a:r>
            <a:r>
              <a:rPr lang="en-GB" dirty="0"/>
              <a:t>,</a:t>
            </a:r>
          </a:p>
          <a:p>
            <a:r>
              <a:rPr lang="en-GB" dirty="0"/>
              <a:t>poorly controlled </a:t>
            </a:r>
            <a:r>
              <a:rPr lang="en-GB" dirty="0">
                <a:hlinkClick r:id="rId5"/>
              </a:rPr>
              <a:t>high blood pressure</a:t>
            </a:r>
            <a:r>
              <a:rPr lang="en-GB" dirty="0"/>
              <a:t>, and</a:t>
            </a:r>
          </a:p>
          <a:p>
            <a:r>
              <a:rPr lang="en-GB" dirty="0"/>
              <a:t>chronic glomerulonephritis</a:t>
            </a:r>
            <a:r>
              <a:rPr lang="en-GB" dirty="0" smtClean="0"/>
              <a:t>.</a:t>
            </a:r>
            <a:endParaRPr lang="tr-TR" dirty="0" smtClean="0"/>
          </a:p>
          <a:p>
            <a:r>
              <a:rPr lang="tr-TR" dirty="0" err="1" smtClean="0"/>
              <a:t>tumors</a:t>
            </a:r>
            <a:endParaRPr lang="en-GB" dirty="0"/>
          </a:p>
          <a:p>
            <a:endParaRPr lang="en-GB" dirty="0"/>
          </a:p>
        </p:txBody>
      </p:sp>
    </p:spTree>
    <p:extLst>
      <p:ext uri="{BB962C8B-B14F-4D97-AF65-F5344CB8AC3E}">
        <p14:creationId xmlns:p14="http://schemas.microsoft.com/office/powerpoint/2010/main" val="2973221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smtClean="0"/>
              <a:t>Types of Kidney Function Tests</a:t>
            </a:r>
            <a:br>
              <a:rPr lang="en-GB" b="1" dirty="0" smtClean="0"/>
            </a:br>
            <a:endParaRPr lang="en-GB" dirty="0"/>
          </a:p>
        </p:txBody>
      </p:sp>
      <p:sp>
        <p:nvSpPr>
          <p:cNvPr id="3" name="İçerik Yer Tutucusu 2"/>
          <p:cNvSpPr>
            <a:spLocks noGrp="1"/>
          </p:cNvSpPr>
          <p:nvPr>
            <p:ph idx="1"/>
          </p:nvPr>
        </p:nvSpPr>
        <p:spPr/>
        <p:txBody>
          <a:bodyPr>
            <a:normAutofit fontScale="92500" lnSpcReduction="20000"/>
          </a:bodyPr>
          <a:lstStyle/>
          <a:p>
            <a:r>
              <a:rPr lang="en-GB" b="1" dirty="0" smtClean="0"/>
              <a:t>Urinalysis</a:t>
            </a:r>
          </a:p>
          <a:p>
            <a:r>
              <a:rPr lang="en-GB" b="1" dirty="0" smtClean="0"/>
              <a:t>Serum Creatinine Test</a:t>
            </a:r>
          </a:p>
          <a:p>
            <a:r>
              <a:rPr lang="en-GB" dirty="0" smtClean="0"/>
              <a:t>This blood test examines whether creatinine is building up in your blood. The kidneys usually completely filter creatinine from the blood. A high level of creatinine suggests a kidney problem.</a:t>
            </a:r>
          </a:p>
          <a:p>
            <a:r>
              <a:rPr lang="en-GB" dirty="0" smtClean="0"/>
              <a:t>According to the National Kidney Foundation (NKF), a creatinine level higher than 1.2 for women and 1.4 for men is a sign of a kidney problem. </a:t>
            </a:r>
          </a:p>
          <a:p>
            <a:r>
              <a:rPr lang="en-GB" b="1" dirty="0" smtClean="0"/>
              <a:t>Blood Urea Nitrogen (BUN)</a:t>
            </a:r>
          </a:p>
          <a:p>
            <a:r>
              <a:rPr lang="en-GB" dirty="0" smtClean="0"/>
              <a:t>BUN test also checks for waste products in </a:t>
            </a:r>
            <a:r>
              <a:rPr lang="tr-TR" dirty="0" smtClean="0"/>
              <a:t>te body.</a:t>
            </a:r>
            <a:r>
              <a:rPr lang="en-GB" dirty="0" smtClean="0"/>
              <a:t> BUN tests measure the amount of nitrogen in the blood. Urea nitrogen is a breakdown product of protein. However, not all elevated BUN tests are due to kidney damage. Common medications, including large doses of aspirin and some types of antibiotics, can also increase BUN. A normal BUN level is between 7 and 20. A higher value could suggest several different health problems.</a:t>
            </a:r>
          </a:p>
          <a:p>
            <a:endParaRPr lang="en-GB" dirty="0"/>
          </a:p>
        </p:txBody>
      </p:sp>
    </p:spTree>
    <p:extLst>
      <p:ext uri="{BB962C8B-B14F-4D97-AF65-F5344CB8AC3E}">
        <p14:creationId xmlns:p14="http://schemas.microsoft.com/office/powerpoint/2010/main" val="391399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b="1" dirty="0" smtClean="0"/>
              <a:t>Estimated Glomerular Filtration Rate (GFR)</a:t>
            </a:r>
            <a:br>
              <a:rPr lang="en-GB" b="1" dirty="0" smtClean="0"/>
            </a:br>
            <a:endParaRPr lang="en-GB" dirty="0"/>
          </a:p>
        </p:txBody>
      </p:sp>
      <p:sp>
        <p:nvSpPr>
          <p:cNvPr id="3" name="İçerik Yer Tutucusu 2"/>
          <p:cNvSpPr>
            <a:spLocks noGrp="1"/>
          </p:cNvSpPr>
          <p:nvPr>
            <p:ph idx="1"/>
          </p:nvPr>
        </p:nvSpPr>
        <p:spPr/>
        <p:txBody>
          <a:bodyPr>
            <a:normAutofit/>
          </a:bodyPr>
          <a:lstStyle/>
          <a:p>
            <a:r>
              <a:rPr lang="en-GB" dirty="0" smtClean="0"/>
              <a:t>This test</a:t>
            </a:r>
            <a:r>
              <a:rPr lang="tr-TR" dirty="0"/>
              <a:t> </a:t>
            </a:r>
            <a:r>
              <a:rPr lang="en-GB" dirty="0" smtClean="0"/>
              <a:t>estimates kidneys filtering </a:t>
            </a:r>
            <a:r>
              <a:rPr lang="tr-TR" dirty="0" smtClean="0"/>
              <a:t> </a:t>
            </a:r>
            <a:r>
              <a:rPr lang="tr-TR" dirty="0" err="1" smtClean="0"/>
              <a:t>capacity</a:t>
            </a:r>
            <a:r>
              <a:rPr lang="tr-TR" dirty="0" smtClean="0"/>
              <a:t> of </a:t>
            </a:r>
            <a:r>
              <a:rPr lang="en-GB" dirty="0" smtClean="0"/>
              <a:t>waste</a:t>
            </a:r>
            <a:r>
              <a:rPr lang="tr-TR" dirty="0" smtClean="0"/>
              <a:t> </a:t>
            </a:r>
            <a:r>
              <a:rPr lang="tr-TR" dirty="0" err="1" smtClean="0"/>
              <a:t>products</a:t>
            </a:r>
            <a:r>
              <a:rPr lang="en-GB" dirty="0" smtClean="0"/>
              <a:t>. The test determines the rate by looking at factors, such as:</a:t>
            </a:r>
          </a:p>
          <a:p>
            <a:r>
              <a:rPr lang="en-GB" dirty="0" smtClean="0"/>
              <a:t>test results, specifically creatinine levels</a:t>
            </a:r>
          </a:p>
          <a:p>
            <a:r>
              <a:rPr lang="en-GB" dirty="0" smtClean="0"/>
              <a:t>age</a:t>
            </a:r>
          </a:p>
          <a:p>
            <a:r>
              <a:rPr lang="en-GB" dirty="0" smtClean="0"/>
              <a:t>gender</a:t>
            </a:r>
          </a:p>
          <a:p>
            <a:r>
              <a:rPr lang="en-GB" dirty="0" smtClean="0"/>
              <a:t>race</a:t>
            </a:r>
          </a:p>
          <a:p>
            <a:r>
              <a:rPr lang="en-GB" dirty="0" smtClean="0"/>
              <a:t>height</a:t>
            </a:r>
          </a:p>
          <a:p>
            <a:r>
              <a:rPr lang="en-GB" dirty="0" smtClean="0"/>
              <a:t>weight</a:t>
            </a:r>
          </a:p>
          <a:p>
            <a:r>
              <a:rPr lang="en-GB" dirty="0" smtClean="0"/>
              <a:t>Any result lower than 60 may be a warning sign of kidney disease.</a:t>
            </a:r>
          </a:p>
          <a:p>
            <a:endParaRPr lang="en-GB" dirty="0"/>
          </a:p>
        </p:txBody>
      </p:sp>
    </p:spTree>
    <p:extLst>
      <p:ext uri="{BB962C8B-B14F-4D97-AF65-F5344CB8AC3E}">
        <p14:creationId xmlns:p14="http://schemas.microsoft.com/office/powerpoint/2010/main" val="1619860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The</a:t>
            </a:r>
            <a:r>
              <a:rPr lang="tr-TR" dirty="0" smtClean="0"/>
              <a:t> </a:t>
            </a:r>
            <a:r>
              <a:rPr lang="tr-TR" dirty="0" err="1" smtClean="0"/>
              <a:t>kidneys</a:t>
            </a:r>
            <a:r>
              <a:rPr lang="tr-TR" dirty="0" smtClean="0"/>
              <a:t> </a:t>
            </a:r>
            <a:r>
              <a:rPr lang="tr-TR" dirty="0" err="1" smtClean="0"/>
              <a:t>are</a:t>
            </a:r>
            <a:r>
              <a:rPr lang="tr-TR" dirty="0" smtClean="0"/>
              <a:t> </a:t>
            </a:r>
            <a:r>
              <a:rPr lang="tr-TR" dirty="0" err="1" smtClean="0"/>
              <a:t>vital</a:t>
            </a:r>
            <a:r>
              <a:rPr lang="tr-TR" dirty="0" smtClean="0"/>
              <a:t> </a:t>
            </a:r>
            <a:r>
              <a:rPr lang="tr-TR" dirty="0" err="1" smtClean="0"/>
              <a:t>organs</a:t>
            </a:r>
            <a:r>
              <a:rPr lang="tr-TR" dirty="0" smtClean="0"/>
              <a:t>. </a:t>
            </a:r>
            <a:r>
              <a:rPr lang="tr-TR" dirty="0" err="1" smtClean="0"/>
              <a:t>Functions</a:t>
            </a:r>
            <a:r>
              <a:rPr lang="tr-TR" dirty="0" smtClean="0"/>
              <a:t> :</a:t>
            </a:r>
            <a:endParaRPr lang="en-GB" dirty="0"/>
          </a:p>
        </p:txBody>
      </p:sp>
      <p:sp>
        <p:nvSpPr>
          <p:cNvPr id="3" name="İçerik Yer Tutucusu 2"/>
          <p:cNvSpPr>
            <a:spLocks noGrp="1"/>
          </p:cNvSpPr>
          <p:nvPr>
            <p:ph idx="1"/>
          </p:nvPr>
        </p:nvSpPr>
        <p:spPr/>
        <p:txBody>
          <a:bodyPr/>
          <a:lstStyle/>
          <a:p>
            <a:r>
              <a:rPr lang="tr-TR" dirty="0" err="1" smtClean="0"/>
              <a:t>Urine</a:t>
            </a:r>
            <a:r>
              <a:rPr lang="tr-TR" dirty="0" smtClean="0"/>
              <a:t> </a:t>
            </a:r>
            <a:r>
              <a:rPr lang="tr-TR" dirty="0" err="1" smtClean="0"/>
              <a:t>formation</a:t>
            </a:r>
            <a:endParaRPr lang="tr-TR" dirty="0" smtClean="0"/>
          </a:p>
          <a:p>
            <a:r>
              <a:rPr lang="tr-TR" dirty="0" err="1" smtClean="0"/>
              <a:t>Fluid</a:t>
            </a:r>
            <a:r>
              <a:rPr lang="tr-TR" dirty="0" smtClean="0"/>
              <a:t> </a:t>
            </a:r>
            <a:r>
              <a:rPr lang="tr-TR" dirty="0" err="1" smtClean="0"/>
              <a:t>and</a:t>
            </a:r>
            <a:r>
              <a:rPr lang="tr-TR" dirty="0" smtClean="0"/>
              <a:t> </a:t>
            </a:r>
            <a:r>
              <a:rPr lang="tr-TR" dirty="0" err="1" smtClean="0"/>
              <a:t>electrolyte</a:t>
            </a:r>
            <a:r>
              <a:rPr lang="tr-TR" dirty="0" smtClean="0"/>
              <a:t> </a:t>
            </a:r>
            <a:r>
              <a:rPr lang="tr-TR" dirty="0" err="1" smtClean="0"/>
              <a:t>balance</a:t>
            </a:r>
            <a:endParaRPr lang="tr-TR" dirty="0" smtClean="0"/>
          </a:p>
          <a:p>
            <a:r>
              <a:rPr lang="tr-TR" dirty="0" err="1" smtClean="0"/>
              <a:t>Excretion</a:t>
            </a:r>
            <a:r>
              <a:rPr lang="tr-TR" dirty="0" smtClean="0"/>
              <a:t> of </a:t>
            </a:r>
            <a:r>
              <a:rPr lang="tr-TR" dirty="0" err="1" smtClean="0"/>
              <a:t>the</a:t>
            </a:r>
            <a:r>
              <a:rPr lang="tr-TR" dirty="0" smtClean="0"/>
              <a:t> </a:t>
            </a:r>
            <a:r>
              <a:rPr lang="tr-TR" dirty="0" err="1" smtClean="0"/>
              <a:t>metabolic</a:t>
            </a:r>
            <a:r>
              <a:rPr lang="tr-TR" dirty="0" smtClean="0"/>
              <a:t> </a:t>
            </a:r>
            <a:r>
              <a:rPr lang="tr-TR" dirty="0" err="1" smtClean="0"/>
              <a:t>waste</a:t>
            </a:r>
            <a:r>
              <a:rPr lang="tr-TR" dirty="0" smtClean="0"/>
              <a:t> </a:t>
            </a:r>
            <a:r>
              <a:rPr lang="tr-TR" dirty="0" err="1" smtClean="0"/>
              <a:t>products</a:t>
            </a:r>
            <a:endParaRPr lang="tr-TR" dirty="0" smtClean="0"/>
          </a:p>
          <a:p>
            <a:r>
              <a:rPr lang="tr-TR" dirty="0" err="1" smtClean="0"/>
              <a:t>Excretion</a:t>
            </a:r>
            <a:r>
              <a:rPr lang="tr-TR" dirty="0" smtClean="0"/>
              <a:t> of </a:t>
            </a:r>
            <a:r>
              <a:rPr lang="tr-TR" dirty="0" err="1" smtClean="0"/>
              <a:t>drugs</a:t>
            </a:r>
            <a:r>
              <a:rPr lang="tr-TR" dirty="0" smtClean="0"/>
              <a:t> </a:t>
            </a:r>
            <a:r>
              <a:rPr lang="tr-TR" dirty="0" err="1" smtClean="0"/>
              <a:t>and</a:t>
            </a:r>
            <a:r>
              <a:rPr lang="tr-TR" dirty="0" smtClean="0"/>
              <a:t> </a:t>
            </a:r>
            <a:r>
              <a:rPr lang="tr-TR" dirty="0" err="1" smtClean="0"/>
              <a:t>toxins</a:t>
            </a:r>
            <a:endParaRPr lang="tr-TR" dirty="0" smtClean="0"/>
          </a:p>
          <a:p>
            <a:r>
              <a:rPr lang="tr-TR" dirty="0" err="1" smtClean="0"/>
              <a:t>Secretion</a:t>
            </a:r>
            <a:r>
              <a:rPr lang="tr-TR" dirty="0" smtClean="0"/>
              <a:t> of </a:t>
            </a:r>
            <a:r>
              <a:rPr lang="tr-TR" dirty="0" err="1" smtClean="0"/>
              <a:t>hormones</a:t>
            </a:r>
            <a:r>
              <a:rPr lang="tr-TR" dirty="0" smtClean="0"/>
              <a:t> (</a:t>
            </a:r>
            <a:r>
              <a:rPr lang="tr-TR" dirty="0" err="1" smtClean="0"/>
              <a:t>erythropoietin</a:t>
            </a:r>
            <a:r>
              <a:rPr lang="tr-TR" dirty="0" smtClean="0"/>
              <a:t>, 1,25 </a:t>
            </a:r>
            <a:r>
              <a:rPr lang="tr-TR" dirty="0" err="1" smtClean="0"/>
              <a:t>dihydroxy</a:t>
            </a:r>
            <a:r>
              <a:rPr lang="tr-TR" dirty="0" smtClean="0"/>
              <a:t> vitamin D3, </a:t>
            </a:r>
            <a:r>
              <a:rPr lang="tr-TR" dirty="0" err="1" smtClean="0"/>
              <a:t>prostaglandins</a:t>
            </a:r>
            <a:r>
              <a:rPr lang="tr-TR" dirty="0" smtClean="0"/>
              <a:t>)</a:t>
            </a:r>
            <a:endParaRPr lang="en-GB" dirty="0"/>
          </a:p>
        </p:txBody>
      </p:sp>
    </p:spTree>
    <p:extLst>
      <p:ext uri="{BB962C8B-B14F-4D97-AF65-F5344CB8AC3E}">
        <p14:creationId xmlns:p14="http://schemas.microsoft.com/office/powerpoint/2010/main" val="6216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RENAL PHYSIOLOGY</a:t>
            </a:r>
            <a:endParaRPr lang="en-GB" dirty="0"/>
          </a:p>
        </p:txBody>
      </p:sp>
      <p:sp>
        <p:nvSpPr>
          <p:cNvPr id="3" name="İçerik Yer Tutucusu 2"/>
          <p:cNvSpPr>
            <a:spLocks noGrp="1"/>
          </p:cNvSpPr>
          <p:nvPr>
            <p:ph idx="1"/>
          </p:nvPr>
        </p:nvSpPr>
        <p:spPr/>
        <p:txBody>
          <a:bodyPr>
            <a:normAutofit fontScale="77500" lnSpcReduction="20000"/>
          </a:bodyPr>
          <a:lstStyle/>
          <a:p>
            <a:r>
              <a:rPr lang="tr-TR" sz="2000" dirty="0" smtClean="0"/>
              <a:t>1. </a:t>
            </a:r>
            <a:r>
              <a:rPr lang="tr-TR" sz="2000" dirty="0" err="1" smtClean="0"/>
              <a:t>Glomerular</a:t>
            </a:r>
            <a:r>
              <a:rPr lang="tr-TR" sz="2000" dirty="0" smtClean="0"/>
              <a:t> </a:t>
            </a:r>
            <a:r>
              <a:rPr lang="tr-TR" sz="2000" dirty="0" err="1" smtClean="0"/>
              <a:t>filtration</a:t>
            </a:r>
            <a:r>
              <a:rPr lang="tr-TR" sz="2000" dirty="0" smtClean="0"/>
              <a:t>: </a:t>
            </a:r>
            <a:r>
              <a:rPr lang="tr-TR" sz="1400" dirty="0" err="1" smtClean="0"/>
              <a:t>water</a:t>
            </a:r>
            <a:r>
              <a:rPr lang="tr-TR" sz="1400" dirty="0" smtClean="0"/>
              <a:t>, </a:t>
            </a:r>
            <a:r>
              <a:rPr lang="tr-TR" sz="1400" dirty="0" err="1" smtClean="0"/>
              <a:t>electrolytes</a:t>
            </a:r>
            <a:r>
              <a:rPr lang="tr-TR" sz="1400" dirty="0" smtClean="0"/>
              <a:t>, amino </a:t>
            </a:r>
            <a:r>
              <a:rPr lang="tr-TR" sz="1400" dirty="0" err="1" smtClean="0"/>
              <a:t>acids</a:t>
            </a:r>
            <a:r>
              <a:rPr lang="tr-TR" sz="1400" dirty="0" smtClean="0"/>
              <a:t>, </a:t>
            </a:r>
            <a:r>
              <a:rPr lang="tr-TR" sz="1400" dirty="0" err="1" smtClean="0"/>
              <a:t>glucose</a:t>
            </a:r>
            <a:r>
              <a:rPr lang="tr-TR" sz="1400" dirty="0" smtClean="0"/>
              <a:t>, </a:t>
            </a:r>
            <a:r>
              <a:rPr lang="tr-TR" sz="1400" dirty="0" err="1" smtClean="0"/>
              <a:t>low</a:t>
            </a:r>
            <a:r>
              <a:rPr lang="tr-TR" sz="1400" dirty="0" smtClean="0"/>
              <a:t> </a:t>
            </a:r>
            <a:r>
              <a:rPr lang="tr-TR" sz="1400" dirty="0" err="1" smtClean="0"/>
              <a:t>molecular</a:t>
            </a:r>
            <a:r>
              <a:rPr lang="tr-TR" sz="1400" dirty="0" smtClean="0"/>
              <a:t> </a:t>
            </a:r>
            <a:r>
              <a:rPr lang="tr-TR" sz="1400" dirty="0" err="1" smtClean="0"/>
              <a:t>weight</a:t>
            </a:r>
            <a:r>
              <a:rPr lang="tr-TR" sz="1400" dirty="0" smtClean="0"/>
              <a:t> </a:t>
            </a:r>
            <a:r>
              <a:rPr lang="tr-TR" sz="1400" dirty="0" err="1" smtClean="0"/>
              <a:t>proteins</a:t>
            </a:r>
            <a:r>
              <a:rPr lang="tr-TR" sz="1400" dirty="0" smtClean="0"/>
              <a:t> (&lt; 66.000 Da), </a:t>
            </a:r>
            <a:r>
              <a:rPr lang="tr-TR" sz="1400" dirty="0" err="1" smtClean="0"/>
              <a:t>urea</a:t>
            </a:r>
            <a:r>
              <a:rPr lang="tr-TR" sz="1400" dirty="0" smtClean="0"/>
              <a:t>, </a:t>
            </a:r>
            <a:r>
              <a:rPr lang="tr-TR" sz="1400" dirty="0" err="1" smtClean="0"/>
              <a:t>creatinine</a:t>
            </a:r>
            <a:r>
              <a:rPr lang="tr-TR" sz="1400" dirty="0" smtClean="0"/>
              <a:t> </a:t>
            </a:r>
            <a:r>
              <a:rPr lang="tr-TR" sz="1400" dirty="0" err="1" smtClean="0"/>
              <a:t>pass</a:t>
            </a:r>
            <a:r>
              <a:rPr lang="tr-TR" sz="1400" dirty="0" smtClean="0"/>
              <a:t> </a:t>
            </a:r>
            <a:r>
              <a:rPr lang="tr-TR" sz="1400" dirty="0" err="1" smtClean="0"/>
              <a:t>freely</a:t>
            </a:r>
            <a:r>
              <a:rPr lang="tr-TR" sz="1400" dirty="0" smtClean="0"/>
              <a:t> </a:t>
            </a:r>
            <a:r>
              <a:rPr lang="tr-TR" sz="1400" dirty="0" err="1" smtClean="0"/>
              <a:t>thorough</a:t>
            </a:r>
            <a:r>
              <a:rPr lang="tr-TR" sz="1400" dirty="0" smtClean="0"/>
              <a:t> </a:t>
            </a:r>
            <a:r>
              <a:rPr lang="tr-TR" sz="1400" dirty="0" err="1" smtClean="0"/>
              <a:t>the</a:t>
            </a:r>
            <a:r>
              <a:rPr lang="tr-TR" sz="1400" dirty="0" smtClean="0"/>
              <a:t> </a:t>
            </a:r>
            <a:r>
              <a:rPr lang="tr-TR" sz="1400" dirty="0" err="1" smtClean="0"/>
              <a:t>basement</a:t>
            </a:r>
            <a:r>
              <a:rPr lang="tr-TR" sz="1400" dirty="0" smtClean="0"/>
              <a:t> </a:t>
            </a:r>
            <a:r>
              <a:rPr lang="tr-TR" sz="1400" dirty="0" err="1" smtClean="0"/>
              <a:t>membrane</a:t>
            </a:r>
            <a:r>
              <a:rPr lang="tr-TR" sz="1400" dirty="0" smtClean="0"/>
              <a:t> </a:t>
            </a:r>
            <a:r>
              <a:rPr lang="tr-TR" sz="1400" dirty="0" err="1" smtClean="0"/>
              <a:t>and</a:t>
            </a:r>
            <a:r>
              <a:rPr lang="tr-TR" sz="1400" dirty="0" smtClean="0"/>
              <a:t> </a:t>
            </a:r>
            <a:r>
              <a:rPr lang="tr-TR" sz="1400" dirty="0" err="1" smtClean="0"/>
              <a:t>enter</a:t>
            </a:r>
            <a:r>
              <a:rPr lang="tr-TR" sz="1400" dirty="0" smtClean="0"/>
              <a:t> </a:t>
            </a:r>
            <a:r>
              <a:rPr lang="tr-TR" sz="1400" dirty="0" err="1" smtClean="0"/>
              <a:t>the</a:t>
            </a:r>
            <a:r>
              <a:rPr lang="tr-TR" sz="1400" dirty="0" smtClean="0"/>
              <a:t> </a:t>
            </a:r>
            <a:r>
              <a:rPr lang="tr-TR" sz="1400" dirty="0" err="1" smtClean="0"/>
              <a:t>proximal</a:t>
            </a:r>
            <a:r>
              <a:rPr lang="tr-TR" sz="1400" dirty="0" smtClean="0"/>
              <a:t> </a:t>
            </a:r>
            <a:r>
              <a:rPr lang="tr-TR" sz="1400" dirty="0" err="1" smtClean="0"/>
              <a:t>tubule</a:t>
            </a:r>
            <a:r>
              <a:rPr lang="tr-TR" sz="1400" dirty="0" smtClean="0"/>
              <a:t>. </a:t>
            </a:r>
            <a:r>
              <a:rPr lang="tr-TR" sz="1400" dirty="0" err="1" smtClean="0"/>
              <a:t>Other</a:t>
            </a:r>
            <a:r>
              <a:rPr lang="tr-TR" sz="1400" dirty="0" smtClean="0"/>
              <a:t> </a:t>
            </a:r>
            <a:r>
              <a:rPr lang="tr-TR" sz="1400" dirty="0" err="1" smtClean="0"/>
              <a:t>blood</a:t>
            </a:r>
            <a:r>
              <a:rPr lang="tr-TR" sz="1400" dirty="0" smtClean="0"/>
              <a:t> </a:t>
            </a:r>
            <a:r>
              <a:rPr lang="tr-TR" sz="1400" dirty="0" err="1" smtClean="0"/>
              <a:t>constituents</a:t>
            </a:r>
            <a:r>
              <a:rPr lang="tr-TR" sz="1400" dirty="0" smtClean="0"/>
              <a:t>, </a:t>
            </a:r>
            <a:r>
              <a:rPr lang="tr-TR" sz="1400" dirty="0" err="1" smtClean="0"/>
              <a:t>such</a:t>
            </a:r>
            <a:r>
              <a:rPr lang="tr-TR" sz="1400" dirty="0" smtClean="0"/>
              <a:t> as albümin, </a:t>
            </a:r>
            <a:r>
              <a:rPr lang="tr-TR" sz="1400" dirty="0" err="1" smtClean="0"/>
              <a:t>many</a:t>
            </a:r>
            <a:r>
              <a:rPr lang="tr-TR" sz="1400" dirty="0" smtClean="0"/>
              <a:t> </a:t>
            </a:r>
            <a:r>
              <a:rPr lang="tr-TR" sz="1400" dirty="0" err="1" smtClean="0"/>
              <a:t>plasma</a:t>
            </a:r>
            <a:r>
              <a:rPr lang="tr-TR" sz="1400" dirty="0" smtClean="0"/>
              <a:t> </a:t>
            </a:r>
            <a:r>
              <a:rPr lang="tr-TR" sz="1400" dirty="0" err="1" smtClean="0"/>
              <a:t>proteins</a:t>
            </a:r>
            <a:r>
              <a:rPr lang="tr-TR" sz="1400" dirty="0" smtClean="0"/>
              <a:t>, </a:t>
            </a:r>
            <a:r>
              <a:rPr lang="tr-TR" sz="1400" dirty="0" err="1" smtClean="0"/>
              <a:t>cellular</a:t>
            </a:r>
            <a:r>
              <a:rPr lang="tr-TR" sz="1400" dirty="0" smtClean="0"/>
              <a:t> </a:t>
            </a:r>
            <a:r>
              <a:rPr lang="tr-TR" sz="1400" dirty="0" err="1" smtClean="0"/>
              <a:t>elements</a:t>
            </a:r>
            <a:r>
              <a:rPr lang="tr-TR" sz="1400" dirty="0" smtClean="0"/>
              <a:t>, protein-</a:t>
            </a:r>
            <a:r>
              <a:rPr lang="tr-TR" sz="1400" dirty="0" err="1" smtClean="0"/>
              <a:t>bound</a:t>
            </a:r>
            <a:r>
              <a:rPr lang="tr-TR" sz="1400" dirty="0" smtClean="0"/>
              <a:t> </a:t>
            </a:r>
            <a:r>
              <a:rPr lang="tr-TR" sz="1400" dirty="0" err="1" smtClean="0"/>
              <a:t>substances</a:t>
            </a:r>
            <a:r>
              <a:rPr lang="tr-TR" sz="1400" dirty="0" smtClean="0"/>
              <a:t>, </a:t>
            </a:r>
            <a:r>
              <a:rPr lang="tr-TR" sz="1400" dirty="0" err="1" smtClean="0"/>
              <a:t>such</a:t>
            </a:r>
            <a:r>
              <a:rPr lang="tr-TR" sz="1400" dirty="0" smtClean="0"/>
              <a:t> as </a:t>
            </a:r>
            <a:r>
              <a:rPr lang="tr-TR" sz="1400" dirty="0" err="1" smtClean="0"/>
              <a:t>lipids</a:t>
            </a:r>
            <a:r>
              <a:rPr lang="tr-TR" sz="1400" dirty="0" smtClean="0"/>
              <a:t> </a:t>
            </a:r>
            <a:r>
              <a:rPr lang="tr-TR" sz="1400" dirty="0" err="1" smtClean="0"/>
              <a:t>and</a:t>
            </a:r>
            <a:r>
              <a:rPr lang="tr-TR" sz="1400" dirty="0" smtClean="0"/>
              <a:t> </a:t>
            </a:r>
            <a:r>
              <a:rPr lang="tr-TR" sz="1400" dirty="0" err="1" smtClean="0"/>
              <a:t>bilurubin</a:t>
            </a:r>
            <a:r>
              <a:rPr lang="tr-TR" sz="1400" dirty="0" smtClean="0"/>
              <a:t>  </a:t>
            </a:r>
            <a:r>
              <a:rPr lang="tr-TR" sz="1400" dirty="0" err="1" smtClean="0"/>
              <a:t>are</a:t>
            </a:r>
            <a:r>
              <a:rPr lang="tr-TR" sz="1400" dirty="0" smtClean="0"/>
              <a:t> </a:t>
            </a:r>
            <a:r>
              <a:rPr lang="tr-TR" sz="1400" dirty="0" err="1" smtClean="0"/>
              <a:t>too</a:t>
            </a:r>
            <a:r>
              <a:rPr lang="tr-TR" sz="1400" dirty="0" smtClean="0"/>
              <a:t> </a:t>
            </a:r>
            <a:r>
              <a:rPr lang="tr-TR" sz="1400" dirty="0" err="1" smtClean="0"/>
              <a:t>large</a:t>
            </a:r>
            <a:r>
              <a:rPr lang="tr-TR" sz="1400" dirty="0" smtClean="0"/>
              <a:t> </a:t>
            </a:r>
            <a:r>
              <a:rPr lang="tr-TR" sz="1400" dirty="0" err="1" smtClean="0"/>
              <a:t>to</a:t>
            </a:r>
            <a:r>
              <a:rPr lang="tr-TR" sz="1400" dirty="0" smtClean="0"/>
              <a:t> be </a:t>
            </a:r>
            <a:r>
              <a:rPr lang="tr-TR" sz="1400" dirty="0" err="1" smtClean="0"/>
              <a:t>filtered</a:t>
            </a:r>
            <a:r>
              <a:rPr lang="tr-TR" sz="1400" dirty="0" smtClean="0"/>
              <a:t>. 1200-1500 </a:t>
            </a:r>
            <a:r>
              <a:rPr lang="tr-TR" sz="1400" dirty="0" err="1" smtClean="0"/>
              <a:t>mL</a:t>
            </a:r>
            <a:r>
              <a:rPr lang="tr-TR" sz="1400" dirty="0" smtClean="0"/>
              <a:t> of </a:t>
            </a:r>
            <a:r>
              <a:rPr lang="tr-TR" sz="1400" dirty="0" err="1" smtClean="0"/>
              <a:t>blood</a:t>
            </a:r>
            <a:r>
              <a:rPr lang="tr-TR" sz="1400" dirty="0" smtClean="0"/>
              <a:t> </a:t>
            </a:r>
            <a:r>
              <a:rPr lang="tr-TR" sz="1400" dirty="0" err="1" smtClean="0"/>
              <a:t>that</a:t>
            </a:r>
            <a:r>
              <a:rPr lang="tr-TR" sz="1400" dirty="0" smtClean="0"/>
              <a:t> </a:t>
            </a:r>
            <a:r>
              <a:rPr lang="tr-TR" sz="1400" dirty="0" err="1" smtClean="0"/>
              <a:t>the</a:t>
            </a:r>
            <a:r>
              <a:rPr lang="tr-TR" sz="1400" dirty="0" smtClean="0"/>
              <a:t> </a:t>
            </a:r>
            <a:r>
              <a:rPr lang="tr-TR" sz="1400" dirty="0" err="1" smtClean="0"/>
              <a:t>kidneys</a:t>
            </a:r>
            <a:r>
              <a:rPr lang="tr-TR" sz="1400" dirty="0" smtClean="0"/>
              <a:t> </a:t>
            </a:r>
            <a:r>
              <a:rPr lang="tr-TR" sz="1400" dirty="0" err="1" smtClean="0"/>
              <a:t>receive</a:t>
            </a:r>
            <a:r>
              <a:rPr lang="tr-TR" sz="1400" dirty="0" smtClean="0"/>
              <a:t> </a:t>
            </a:r>
            <a:r>
              <a:rPr lang="tr-TR" sz="1400" dirty="0" err="1" smtClean="0"/>
              <a:t>each</a:t>
            </a:r>
            <a:r>
              <a:rPr lang="tr-TR" sz="1400" dirty="0" smtClean="0"/>
              <a:t> </a:t>
            </a:r>
            <a:r>
              <a:rPr lang="tr-TR" sz="1400" dirty="0" err="1" smtClean="0"/>
              <a:t>minute</a:t>
            </a:r>
            <a:r>
              <a:rPr lang="tr-TR" sz="1400" dirty="0" smtClean="0"/>
              <a:t> , </a:t>
            </a:r>
            <a:r>
              <a:rPr lang="tr-TR" sz="1400" dirty="0" err="1" smtClean="0"/>
              <a:t>the</a:t>
            </a:r>
            <a:r>
              <a:rPr lang="tr-TR" sz="1400" dirty="0" smtClean="0"/>
              <a:t> </a:t>
            </a:r>
            <a:r>
              <a:rPr lang="tr-TR" sz="1400" dirty="0" err="1" smtClean="0"/>
              <a:t>glomerulus</a:t>
            </a:r>
            <a:r>
              <a:rPr lang="tr-TR" sz="1400" dirty="0" smtClean="0"/>
              <a:t> </a:t>
            </a:r>
            <a:r>
              <a:rPr lang="tr-TR" sz="1400" dirty="0" err="1" smtClean="0"/>
              <a:t>filters</a:t>
            </a:r>
            <a:r>
              <a:rPr lang="tr-TR" sz="1400" dirty="0" smtClean="0"/>
              <a:t> </a:t>
            </a:r>
            <a:r>
              <a:rPr lang="tr-TR" sz="1400" dirty="0" err="1" smtClean="0"/>
              <a:t>out</a:t>
            </a:r>
            <a:r>
              <a:rPr lang="tr-TR" sz="1400" dirty="0" smtClean="0"/>
              <a:t> 125-130 </a:t>
            </a:r>
            <a:r>
              <a:rPr lang="tr-TR" sz="1400" dirty="0" err="1" smtClean="0"/>
              <a:t>mL</a:t>
            </a:r>
            <a:r>
              <a:rPr lang="tr-TR" sz="1400" dirty="0" smtClean="0"/>
              <a:t> </a:t>
            </a:r>
            <a:r>
              <a:rPr lang="tr-TR" sz="1400" dirty="0" err="1" smtClean="0"/>
              <a:t>glomerular</a:t>
            </a:r>
            <a:r>
              <a:rPr lang="tr-TR" sz="1400" dirty="0" smtClean="0"/>
              <a:t> </a:t>
            </a:r>
            <a:r>
              <a:rPr lang="tr-TR" sz="1400" dirty="0" err="1" smtClean="0"/>
              <a:t>filtrate</a:t>
            </a:r>
            <a:r>
              <a:rPr lang="tr-TR" sz="1400" dirty="0" smtClean="0"/>
              <a:t>. </a:t>
            </a:r>
            <a:r>
              <a:rPr lang="tr-TR" sz="1400" dirty="0" err="1" smtClean="0"/>
              <a:t>The</a:t>
            </a:r>
            <a:r>
              <a:rPr lang="tr-TR" sz="1400" dirty="0" smtClean="0"/>
              <a:t> </a:t>
            </a:r>
            <a:r>
              <a:rPr lang="tr-TR" sz="1400" dirty="0" err="1" smtClean="0"/>
              <a:t>volume</a:t>
            </a:r>
            <a:r>
              <a:rPr lang="tr-TR" sz="1400" dirty="0" smtClean="0"/>
              <a:t> of </a:t>
            </a:r>
            <a:r>
              <a:rPr lang="tr-TR" sz="1400" dirty="0" err="1" smtClean="0"/>
              <a:t>blood</a:t>
            </a:r>
            <a:r>
              <a:rPr lang="tr-TR" sz="1400" dirty="0" smtClean="0"/>
              <a:t> </a:t>
            </a:r>
            <a:r>
              <a:rPr lang="tr-TR" sz="1400" dirty="0" err="1" smtClean="0"/>
              <a:t>filtered</a:t>
            </a:r>
            <a:r>
              <a:rPr lang="tr-TR" sz="1400" dirty="0" smtClean="0"/>
              <a:t> </a:t>
            </a:r>
            <a:r>
              <a:rPr lang="tr-TR" sz="1400" dirty="0" err="1" smtClean="0"/>
              <a:t>per</a:t>
            </a:r>
            <a:r>
              <a:rPr lang="tr-TR" sz="1400" dirty="0" smtClean="0"/>
              <a:t> </a:t>
            </a:r>
            <a:r>
              <a:rPr lang="tr-TR" sz="1400" dirty="0" err="1" smtClean="0"/>
              <a:t>minute</a:t>
            </a:r>
            <a:r>
              <a:rPr lang="tr-TR" sz="1400" dirty="0" smtClean="0"/>
              <a:t> is </a:t>
            </a:r>
            <a:r>
              <a:rPr lang="tr-TR" sz="1400" dirty="0" err="1" smtClean="0"/>
              <a:t>the</a:t>
            </a:r>
            <a:r>
              <a:rPr lang="tr-TR" sz="1400" dirty="0" smtClean="0"/>
              <a:t> </a:t>
            </a:r>
            <a:r>
              <a:rPr lang="tr-TR" sz="1400" dirty="0" err="1" smtClean="0"/>
              <a:t>glomerular</a:t>
            </a:r>
            <a:r>
              <a:rPr lang="tr-TR" sz="1400" dirty="0" smtClean="0"/>
              <a:t> </a:t>
            </a:r>
            <a:r>
              <a:rPr lang="tr-TR" sz="1400" dirty="0" err="1" smtClean="0"/>
              <a:t>filtration</a:t>
            </a:r>
            <a:r>
              <a:rPr lang="tr-TR" sz="1400" dirty="0" smtClean="0"/>
              <a:t> rate (GFR) , </a:t>
            </a:r>
            <a:r>
              <a:rPr lang="tr-TR" sz="1400" dirty="0" err="1" smtClean="0"/>
              <a:t>and</a:t>
            </a:r>
            <a:r>
              <a:rPr lang="tr-TR" sz="1400" dirty="0" smtClean="0"/>
              <a:t> </a:t>
            </a:r>
            <a:r>
              <a:rPr lang="tr-TR" sz="1400" dirty="0" err="1" smtClean="0"/>
              <a:t>its</a:t>
            </a:r>
            <a:r>
              <a:rPr lang="tr-TR" sz="1400" dirty="0" smtClean="0"/>
              <a:t> </a:t>
            </a:r>
            <a:r>
              <a:rPr lang="tr-TR" sz="1400" dirty="0" err="1" smtClean="0"/>
              <a:t>determination</a:t>
            </a:r>
            <a:r>
              <a:rPr lang="tr-TR" sz="1400" dirty="0" smtClean="0"/>
              <a:t> is </a:t>
            </a:r>
            <a:r>
              <a:rPr lang="tr-TR" sz="1400" dirty="0" err="1" smtClean="0"/>
              <a:t>essential</a:t>
            </a:r>
            <a:r>
              <a:rPr lang="tr-TR" sz="1400" dirty="0" smtClean="0"/>
              <a:t> in </a:t>
            </a:r>
            <a:r>
              <a:rPr lang="tr-TR" sz="1400" dirty="0" err="1" smtClean="0"/>
              <a:t>evaluating</a:t>
            </a:r>
            <a:r>
              <a:rPr lang="tr-TR" sz="1400" dirty="0" smtClean="0"/>
              <a:t> </a:t>
            </a:r>
            <a:r>
              <a:rPr lang="tr-TR" sz="1400" dirty="0" err="1" smtClean="0"/>
              <a:t>renal</a:t>
            </a:r>
            <a:r>
              <a:rPr lang="tr-TR" sz="1400" dirty="0" smtClean="0"/>
              <a:t> </a:t>
            </a:r>
            <a:r>
              <a:rPr lang="tr-TR" sz="1400" dirty="0" err="1" smtClean="0"/>
              <a:t>function</a:t>
            </a:r>
            <a:r>
              <a:rPr lang="tr-TR" sz="1400" dirty="0" smtClean="0"/>
              <a:t>. </a:t>
            </a:r>
          </a:p>
          <a:p>
            <a:r>
              <a:rPr lang="tr-TR" sz="2000" dirty="0" smtClean="0"/>
              <a:t>2. </a:t>
            </a:r>
            <a:r>
              <a:rPr lang="tr-TR" sz="2000" dirty="0" err="1" smtClean="0"/>
              <a:t>Tubular</a:t>
            </a:r>
            <a:r>
              <a:rPr lang="tr-TR" sz="2000" dirty="0" smtClean="0"/>
              <a:t> </a:t>
            </a:r>
            <a:r>
              <a:rPr lang="tr-TR" sz="2000" dirty="0" err="1" smtClean="0"/>
              <a:t>reabsorption</a:t>
            </a:r>
            <a:r>
              <a:rPr lang="tr-TR" sz="2000" dirty="0" smtClean="0"/>
              <a:t> </a:t>
            </a:r>
            <a:r>
              <a:rPr lang="tr-TR" sz="1400" dirty="0" err="1" smtClean="0"/>
              <a:t>and</a:t>
            </a:r>
            <a:r>
              <a:rPr lang="tr-TR" sz="2000" dirty="0" smtClean="0"/>
              <a:t> 3</a:t>
            </a:r>
            <a:r>
              <a:rPr lang="tr-TR" sz="2000" dirty="0"/>
              <a:t>. </a:t>
            </a:r>
            <a:r>
              <a:rPr lang="tr-TR" sz="2000" dirty="0" err="1"/>
              <a:t>Tubular</a:t>
            </a:r>
            <a:r>
              <a:rPr lang="tr-TR" sz="2000" dirty="0"/>
              <a:t> </a:t>
            </a:r>
            <a:r>
              <a:rPr lang="tr-TR" sz="2000" dirty="0" err="1" smtClean="0"/>
              <a:t>secretion</a:t>
            </a:r>
            <a:r>
              <a:rPr lang="tr-TR" sz="2000" dirty="0" smtClean="0"/>
              <a:t>: </a:t>
            </a:r>
            <a:r>
              <a:rPr lang="tr-TR" sz="1400" dirty="0" err="1" smtClean="0"/>
              <a:t>One</a:t>
            </a:r>
            <a:r>
              <a:rPr lang="tr-TR" sz="1400" dirty="0" smtClean="0"/>
              <a:t> </a:t>
            </a:r>
            <a:r>
              <a:rPr lang="tr-TR" sz="1400" dirty="0" err="1" smtClean="0"/>
              <a:t>function</a:t>
            </a:r>
            <a:r>
              <a:rPr lang="tr-TR" sz="1400" dirty="0" smtClean="0"/>
              <a:t> of </a:t>
            </a:r>
            <a:r>
              <a:rPr lang="tr-TR" sz="1400" b="1" dirty="0" err="1" smtClean="0"/>
              <a:t>the</a:t>
            </a:r>
            <a:r>
              <a:rPr lang="tr-TR" sz="1400" b="1" dirty="0" smtClean="0"/>
              <a:t> </a:t>
            </a:r>
            <a:r>
              <a:rPr lang="tr-TR" sz="1400" b="1" dirty="0" err="1" smtClean="0"/>
              <a:t>proximal</a:t>
            </a:r>
            <a:r>
              <a:rPr lang="tr-TR" sz="1400" b="1" dirty="0" smtClean="0"/>
              <a:t> </a:t>
            </a:r>
            <a:r>
              <a:rPr lang="tr-TR" sz="1400" b="1" dirty="0" err="1" smtClean="0"/>
              <a:t>tubule</a:t>
            </a:r>
            <a:r>
              <a:rPr lang="tr-TR" sz="1400" dirty="0" smtClean="0"/>
              <a:t>, is </a:t>
            </a:r>
            <a:r>
              <a:rPr lang="tr-TR" sz="1400" dirty="0" err="1" smtClean="0"/>
              <a:t>to</a:t>
            </a:r>
            <a:r>
              <a:rPr lang="tr-TR" sz="1400" dirty="0" smtClean="0"/>
              <a:t> </a:t>
            </a:r>
            <a:r>
              <a:rPr lang="tr-TR" sz="1400" dirty="0" err="1" smtClean="0"/>
              <a:t>return</a:t>
            </a:r>
            <a:r>
              <a:rPr lang="tr-TR" sz="1400" dirty="0" smtClean="0"/>
              <a:t> </a:t>
            </a:r>
            <a:r>
              <a:rPr lang="tr-TR" sz="1400" dirty="0" err="1" smtClean="0"/>
              <a:t>the</a:t>
            </a:r>
            <a:r>
              <a:rPr lang="tr-TR" sz="1400" dirty="0" smtClean="0"/>
              <a:t> </a:t>
            </a:r>
            <a:r>
              <a:rPr lang="tr-TR" sz="1400" dirty="0" err="1" smtClean="0"/>
              <a:t>bulk</a:t>
            </a:r>
            <a:r>
              <a:rPr lang="tr-TR" sz="1400" dirty="0" smtClean="0"/>
              <a:t> of </a:t>
            </a:r>
            <a:r>
              <a:rPr lang="tr-TR" sz="1400" dirty="0" err="1" smtClean="0"/>
              <a:t>each</a:t>
            </a:r>
            <a:r>
              <a:rPr lang="tr-TR" sz="1400" dirty="0" smtClean="0"/>
              <a:t> </a:t>
            </a:r>
            <a:r>
              <a:rPr lang="tr-TR" sz="1400" dirty="0" err="1" smtClean="0"/>
              <a:t>valuable</a:t>
            </a:r>
            <a:r>
              <a:rPr lang="tr-TR" sz="1400" dirty="0" smtClean="0"/>
              <a:t> </a:t>
            </a:r>
            <a:r>
              <a:rPr lang="tr-TR" sz="1400" dirty="0" err="1" smtClean="0"/>
              <a:t>substance</a:t>
            </a:r>
            <a:r>
              <a:rPr lang="tr-TR" sz="1400" dirty="0" smtClean="0"/>
              <a:t> </a:t>
            </a:r>
            <a:r>
              <a:rPr lang="tr-TR" sz="1400" dirty="0" err="1" smtClean="0"/>
              <a:t>back</a:t>
            </a:r>
            <a:r>
              <a:rPr lang="tr-TR" sz="1400" dirty="0" smtClean="0"/>
              <a:t> </a:t>
            </a:r>
            <a:r>
              <a:rPr lang="tr-TR" sz="1400" dirty="0" err="1" smtClean="0"/>
              <a:t>to</a:t>
            </a:r>
            <a:r>
              <a:rPr lang="tr-TR" sz="1400" dirty="0" smtClean="0"/>
              <a:t> </a:t>
            </a:r>
            <a:r>
              <a:rPr lang="tr-TR" sz="1400" dirty="0" err="1" smtClean="0"/>
              <a:t>the</a:t>
            </a:r>
            <a:r>
              <a:rPr lang="tr-TR" sz="1400" dirty="0" smtClean="0"/>
              <a:t> </a:t>
            </a:r>
            <a:r>
              <a:rPr lang="tr-TR" sz="1400" dirty="0" err="1" smtClean="0"/>
              <a:t>blood</a:t>
            </a:r>
            <a:r>
              <a:rPr lang="tr-TR" sz="1400" dirty="0" smtClean="0"/>
              <a:t> </a:t>
            </a:r>
            <a:r>
              <a:rPr lang="tr-TR" sz="1400" dirty="0" err="1" smtClean="0"/>
              <a:t>circulation</a:t>
            </a:r>
            <a:r>
              <a:rPr lang="tr-TR" sz="1400" dirty="0" smtClean="0"/>
              <a:t>. </a:t>
            </a:r>
            <a:r>
              <a:rPr lang="tr-TR" sz="1400" dirty="0" err="1" smtClean="0"/>
              <a:t>Thus</a:t>
            </a:r>
            <a:r>
              <a:rPr lang="tr-TR" sz="1400" dirty="0" smtClean="0"/>
              <a:t> 75% of </a:t>
            </a:r>
            <a:r>
              <a:rPr lang="tr-TR" sz="1400" dirty="0" err="1" smtClean="0"/>
              <a:t>the</a:t>
            </a:r>
            <a:r>
              <a:rPr lang="tr-TR" sz="1400" dirty="0" smtClean="0"/>
              <a:t> </a:t>
            </a:r>
            <a:r>
              <a:rPr lang="tr-TR" sz="1400" dirty="0" err="1" smtClean="0"/>
              <a:t>water</a:t>
            </a:r>
            <a:r>
              <a:rPr lang="tr-TR" sz="1400" dirty="0" smtClean="0"/>
              <a:t>, </a:t>
            </a:r>
            <a:r>
              <a:rPr lang="tr-TR" sz="1400" dirty="0" err="1" smtClean="0"/>
              <a:t>sodium</a:t>
            </a:r>
            <a:r>
              <a:rPr lang="tr-TR" sz="1400" dirty="0" smtClean="0"/>
              <a:t> </a:t>
            </a:r>
            <a:r>
              <a:rPr lang="tr-TR" sz="1400" dirty="0" err="1" smtClean="0"/>
              <a:t>and</a:t>
            </a:r>
            <a:r>
              <a:rPr lang="tr-TR" sz="1400" dirty="0" smtClean="0"/>
              <a:t> </a:t>
            </a:r>
            <a:r>
              <a:rPr lang="tr-TR" sz="1400" dirty="0" err="1" smtClean="0"/>
              <a:t>chloride</a:t>
            </a:r>
            <a:r>
              <a:rPr lang="tr-TR" sz="1400" dirty="0" smtClean="0"/>
              <a:t>, 100% of </a:t>
            </a:r>
            <a:r>
              <a:rPr lang="tr-TR" sz="1400" dirty="0" err="1" smtClean="0"/>
              <a:t>the</a:t>
            </a:r>
            <a:r>
              <a:rPr lang="tr-TR" sz="1400" dirty="0" smtClean="0"/>
              <a:t> </a:t>
            </a:r>
            <a:r>
              <a:rPr lang="tr-TR" sz="1400" dirty="0" err="1" smtClean="0"/>
              <a:t>glucose</a:t>
            </a:r>
            <a:r>
              <a:rPr lang="tr-TR" sz="1400" dirty="0" smtClean="0"/>
              <a:t>, </a:t>
            </a:r>
            <a:r>
              <a:rPr lang="tr-TR" sz="1400" dirty="0" err="1" smtClean="0"/>
              <a:t>almost</a:t>
            </a:r>
            <a:r>
              <a:rPr lang="tr-TR" sz="1400" dirty="0" smtClean="0"/>
              <a:t> </a:t>
            </a:r>
            <a:r>
              <a:rPr lang="tr-TR" sz="1400" dirty="0" err="1" smtClean="0"/>
              <a:t>all</a:t>
            </a:r>
            <a:r>
              <a:rPr lang="tr-TR" sz="1400" dirty="0" smtClean="0"/>
              <a:t> </a:t>
            </a:r>
            <a:r>
              <a:rPr lang="tr-TR" sz="1400" dirty="0" err="1" smtClean="0"/>
              <a:t>the</a:t>
            </a:r>
            <a:r>
              <a:rPr lang="tr-TR" sz="1400" dirty="0" smtClean="0"/>
              <a:t> amino </a:t>
            </a:r>
            <a:r>
              <a:rPr lang="tr-TR" sz="1400" dirty="0" err="1" smtClean="0"/>
              <a:t>acids</a:t>
            </a:r>
            <a:r>
              <a:rPr lang="tr-TR" sz="1400" dirty="0" smtClean="0"/>
              <a:t>, </a:t>
            </a:r>
            <a:r>
              <a:rPr lang="tr-TR" sz="1400" dirty="0" err="1" smtClean="0"/>
              <a:t>vitamins</a:t>
            </a:r>
            <a:r>
              <a:rPr lang="tr-TR" sz="1400" dirty="0" smtClean="0"/>
              <a:t>, </a:t>
            </a:r>
            <a:r>
              <a:rPr lang="tr-TR" sz="1400" dirty="0" err="1" smtClean="0"/>
              <a:t>varying</a:t>
            </a:r>
            <a:r>
              <a:rPr lang="tr-TR" sz="1400" dirty="0" smtClean="0"/>
              <a:t> </a:t>
            </a:r>
            <a:r>
              <a:rPr lang="tr-TR" sz="1400" dirty="0" err="1" smtClean="0"/>
              <a:t>amounts</a:t>
            </a:r>
            <a:r>
              <a:rPr lang="tr-TR" sz="1400" dirty="0" smtClean="0"/>
              <a:t> of </a:t>
            </a:r>
            <a:r>
              <a:rPr lang="tr-TR" sz="1400" dirty="0" err="1" smtClean="0"/>
              <a:t>urea</a:t>
            </a:r>
            <a:r>
              <a:rPr lang="tr-TR" sz="1400" dirty="0" smtClean="0"/>
              <a:t>* (%50), </a:t>
            </a:r>
            <a:r>
              <a:rPr lang="tr-TR" sz="1400" dirty="0" err="1" smtClean="0"/>
              <a:t>uric</a:t>
            </a:r>
            <a:r>
              <a:rPr lang="tr-TR" sz="1400" dirty="0" smtClean="0"/>
              <a:t> </a:t>
            </a:r>
            <a:r>
              <a:rPr lang="tr-TR" sz="1400" dirty="0" err="1" smtClean="0"/>
              <a:t>acid</a:t>
            </a:r>
            <a:r>
              <a:rPr lang="tr-TR" sz="1400" dirty="0" smtClean="0"/>
              <a:t>** </a:t>
            </a:r>
            <a:r>
              <a:rPr lang="tr-TR" sz="1400" dirty="0" err="1" smtClean="0"/>
              <a:t>and</a:t>
            </a:r>
            <a:r>
              <a:rPr lang="tr-TR" sz="1400" dirty="0" smtClean="0"/>
              <a:t> </a:t>
            </a:r>
            <a:r>
              <a:rPr lang="tr-TR" sz="1400" dirty="0" err="1" smtClean="0"/>
              <a:t>ions</a:t>
            </a:r>
            <a:r>
              <a:rPr lang="tr-TR" sz="1400" dirty="0"/>
              <a:t> </a:t>
            </a:r>
            <a:r>
              <a:rPr lang="tr-TR" sz="1400" dirty="0" err="1" smtClean="0"/>
              <a:t>are</a:t>
            </a:r>
            <a:r>
              <a:rPr lang="tr-TR" sz="1400" dirty="0" smtClean="0"/>
              <a:t> </a:t>
            </a:r>
            <a:r>
              <a:rPr lang="tr-TR" sz="1400" dirty="0" err="1" smtClean="0"/>
              <a:t>reabsorbed</a:t>
            </a:r>
            <a:r>
              <a:rPr lang="tr-TR" sz="1400" dirty="0" smtClean="0"/>
              <a:t>.</a:t>
            </a:r>
            <a:r>
              <a:rPr lang="en-GB" sz="1400" b="1" dirty="0"/>
              <a:t> </a:t>
            </a:r>
            <a:r>
              <a:rPr lang="tr-TR" sz="1400" dirty="0" smtClean="0"/>
              <a:t>A </a:t>
            </a:r>
            <a:r>
              <a:rPr lang="tr-TR" sz="1400" dirty="0" err="1" smtClean="0"/>
              <a:t>second</a:t>
            </a:r>
            <a:r>
              <a:rPr lang="tr-TR" sz="1400" dirty="0" smtClean="0"/>
              <a:t> </a:t>
            </a:r>
            <a:r>
              <a:rPr lang="tr-TR" sz="1400" dirty="0" err="1" smtClean="0"/>
              <a:t>function</a:t>
            </a:r>
            <a:r>
              <a:rPr lang="tr-TR" sz="1400" dirty="0" smtClean="0"/>
              <a:t> of </a:t>
            </a:r>
            <a:r>
              <a:rPr lang="tr-TR" sz="1400" dirty="0" err="1" smtClean="0"/>
              <a:t>the</a:t>
            </a:r>
            <a:r>
              <a:rPr lang="tr-TR" sz="1400" dirty="0" smtClean="0"/>
              <a:t> is </a:t>
            </a:r>
            <a:r>
              <a:rPr lang="tr-TR" sz="1400" dirty="0" err="1" smtClean="0"/>
              <a:t>to</a:t>
            </a:r>
            <a:r>
              <a:rPr lang="tr-TR" sz="1400" dirty="0" smtClean="0"/>
              <a:t> </a:t>
            </a:r>
            <a:r>
              <a:rPr lang="tr-TR" sz="1400" dirty="0" err="1" smtClean="0"/>
              <a:t>secrete</a:t>
            </a:r>
            <a:r>
              <a:rPr lang="tr-TR" sz="1400" dirty="0" smtClean="0"/>
              <a:t> </a:t>
            </a:r>
            <a:r>
              <a:rPr lang="tr-TR" sz="1400" dirty="0" err="1" smtClean="0"/>
              <a:t>products</a:t>
            </a:r>
            <a:r>
              <a:rPr lang="tr-TR" sz="1400" dirty="0" smtClean="0"/>
              <a:t> of </a:t>
            </a:r>
            <a:r>
              <a:rPr lang="tr-TR" sz="1400" dirty="0" err="1" smtClean="0"/>
              <a:t>kidney</a:t>
            </a:r>
            <a:r>
              <a:rPr lang="tr-TR" sz="1400" dirty="0" smtClean="0"/>
              <a:t> </a:t>
            </a:r>
            <a:r>
              <a:rPr lang="tr-TR" sz="1400" dirty="0" err="1" smtClean="0"/>
              <a:t>tubular</a:t>
            </a:r>
            <a:r>
              <a:rPr lang="tr-TR" sz="1400" dirty="0" smtClean="0"/>
              <a:t> </a:t>
            </a:r>
            <a:r>
              <a:rPr lang="tr-TR" sz="1400" dirty="0" err="1" smtClean="0"/>
              <a:t>cell</a:t>
            </a:r>
            <a:r>
              <a:rPr lang="tr-TR" sz="1400" dirty="0" smtClean="0"/>
              <a:t> </a:t>
            </a:r>
            <a:r>
              <a:rPr lang="tr-TR" sz="1400" dirty="0" err="1" smtClean="0"/>
              <a:t>metabolism</a:t>
            </a:r>
            <a:r>
              <a:rPr lang="tr-TR" sz="1400" dirty="0" smtClean="0"/>
              <a:t> </a:t>
            </a:r>
            <a:r>
              <a:rPr lang="tr-TR" sz="1400" dirty="0" err="1" smtClean="0"/>
              <a:t>such</a:t>
            </a:r>
            <a:r>
              <a:rPr lang="tr-TR" sz="1400" dirty="0" smtClean="0"/>
              <a:t> as H </a:t>
            </a:r>
            <a:r>
              <a:rPr lang="tr-TR" sz="1400" dirty="0" err="1" smtClean="0"/>
              <a:t>ions</a:t>
            </a:r>
            <a:r>
              <a:rPr lang="tr-TR" sz="1400" dirty="0" smtClean="0"/>
              <a:t> </a:t>
            </a:r>
            <a:r>
              <a:rPr lang="tr-TR" sz="1400" dirty="0" err="1" smtClean="0"/>
              <a:t>and</a:t>
            </a:r>
            <a:r>
              <a:rPr lang="tr-TR" sz="1400" dirty="0" smtClean="0"/>
              <a:t> </a:t>
            </a:r>
            <a:r>
              <a:rPr lang="tr-TR" sz="1400" dirty="0" err="1" smtClean="0"/>
              <a:t>drugs</a:t>
            </a:r>
            <a:r>
              <a:rPr lang="tr-TR" sz="1400" dirty="0" smtClean="0"/>
              <a:t> (</a:t>
            </a:r>
            <a:r>
              <a:rPr lang="tr-TR" sz="1400" dirty="0" err="1" smtClean="0"/>
              <a:t>tubular</a:t>
            </a:r>
            <a:r>
              <a:rPr lang="tr-TR" sz="1400" dirty="0" smtClean="0"/>
              <a:t> </a:t>
            </a:r>
            <a:r>
              <a:rPr lang="tr-TR" sz="1400" dirty="0" err="1" smtClean="0"/>
              <a:t>secretion</a:t>
            </a:r>
            <a:r>
              <a:rPr lang="tr-TR" sz="1400" dirty="0" smtClean="0"/>
              <a:t>).</a:t>
            </a:r>
            <a:r>
              <a:rPr lang="tr-TR" sz="1400" dirty="0"/>
              <a:t> </a:t>
            </a:r>
            <a:r>
              <a:rPr lang="tr-TR" sz="1400" b="1" dirty="0" err="1"/>
              <a:t>Loop</a:t>
            </a:r>
            <a:r>
              <a:rPr lang="tr-TR" sz="1400" b="1" dirty="0"/>
              <a:t> of </a:t>
            </a:r>
            <a:r>
              <a:rPr lang="tr-TR" sz="1400" b="1" dirty="0" err="1"/>
              <a:t>Henle’s</a:t>
            </a:r>
            <a:r>
              <a:rPr lang="en-GB" sz="1400" b="1" dirty="0"/>
              <a:t> </a:t>
            </a:r>
            <a:r>
              <a:rPr lang="en-GB" sz="1400" dirty="0"/>
              <a:t>main function is to reabsorb water and sodium chloride from the filtrate. This conserves water for the organism, producing highly concentrated urine. </a:t>
            </a:r>
            <a:r>
              <a:rPr lang="tr-TR" sz="1400" dirty="0" smtClean="0"/>
              <a:t>T</a:t>
            </a:r>
            <a:r>
              <a:rPr lang="en-GB" sz="1400" dirty="0" smtClean="0"/>
              <a:t>he </a:t>
            </a:r>
            <a:r>
              <a:rPr lang="tr-TR" sz="1400" dirty="0" smtClean="0"/>
              <a:t> c</a:t>
            </a:r>
            <a:r>
              <a:rPr lang="en-GB" sz="1400" dirty="0" err="1" smtClean="0"/>
              <a:t>ountercurrent</a:t>
            </a:r>
            <a:r>
              <a:rPr lang="en-GB" sz="1400" dirty="0" smtClean="0"/>
              <a:t> </a:t>
            </a:r>
            <a:r>
              <a:rPr lang="en-GB" sz="1400" dirty="0"/>
              <a:t>multiplier system, which is responsible for maintaining an osmotic medullary gradient in the outer medullary tissue</a:t>
            </a:r>
            <a:r>
              <a:rPr lang="en-GB" sz="1400" dirty="0" smtClean="0"/>
              <a:t>.</a:t>
            </a:r>
            <a:r>
              <a:rPr lang="tr-TR" sz="1400" dirty="0" smtClean="0"/>
              <a:t> </a:t>
            </a:r>
            <a:r>
              <a:rPr lang="tr-TR" sz="1400" b="1" dirty="0" err="1" smtClean="0"/>
              <a:t>Distal</a:t>
            </a:r>
            <a:r>
              <a:rPr lang="tr-TR" sz="1400" b="1" dirty="0" smtClean="0"/>
              <a:t> </a:t>
            </a:r>
            <a:r>
              <a:rPr lang="tr-TR" sz="1400" b="1" dirty="0" err="1" smtClean="0"/>
              <a:t>tubule</a:t>
            </a:r>
            <a:r>
              <a:rPr lang="tr-TR" sz="1400" dirty="0"/>
              <a:t>:</a:t>
            </a:r>
            <a:r>
              <a:rPr lang="tr-TR" sz="1400" dirty="0" smtClean="0"/>
              <a:t> </a:t>
            </a:r>
            <a:r>
              <a:rPr lang="tr-TR" sz="1400" dirty="0" err="1" smtClean="0"/>
              <a:t>The</a:t>
            </a:r>
            <a:r>
              <a:rPr lang="tr-TR" sz="1400" dirty="0" smtClean="0"/>
              <a:t> </a:t>
            </a:r>
            <a:r>
              <a:rPr lang="tr-TR" sz="1400" dirty="0" err="1" smtClean="0"/>
              <a:t>filtrate</a:t>
            </a:r>
            <a:r>
              <a:rPr lang="tr-TR" sz="1400" dirty="0" smtClean="0"/>
              <a:t> </a:t>
            </a:r>
            <a:r>
              <a:rPr lang="tr-TR" sz="1400" dirty="0" err="1" smtClean="0"/>
              <a:t>entering</a:t>
            </a:r>
            <a:r>
              <a:rPr lang="tr-TR" sz="1400" dirty="0" smtClean="0"/>
              <a:t> </a:t>
            </a:r>
            <a:r>
              <a:rPr lang="tr-TR" sz="1400" dirty="0" err="1" smtClean="0"/>
              <a:t>this</a:t>
            </a:r>
            <a:r>
              <a:rPr lang="tr-TR" sz="1400" dirty="0" smtClean="0"/>
              <a:t> </a:t>
            </a:r>
            <a:r>
              <a:rPr lang="tr-TR" sz="1400" dirty="0" err="1" smtClean="0"/>
              <a:t>section</a:t>
            </a:r>
            <a:r>
              <a:rPr lang="tr-TR" sz="1400" dirty="0" smtClean="0"/>
              <a:t> of </a:t>
            </a:r>
            <a:r>
              <a:rPr lang="tr-TR" sz="1400" dirty="0" err="1" smtClean="0"/>
              <a:t>the</a:t>
            </a:r>
            <a:r>
              <a:rPr lang="tr-TR" sz="1400" dirty="0" smtClean="0"/>
              <a:t> </a:t>
            </a:r>
            <a:r>
              <a:rPr lang="tr-TR" sz="1400" dirty="0" err="1" smtClean="0"/>
              <a:t>nephron</a:t>
            </a:r>
            <a:r>
              <a:rPr lang="tr-TR" sz="1400" dirty="0" smtClean="0"/>
              <a:t>, is </a:t>
            </a:r>
            <a:r>
              <a:rPr lang="tr-TR" sz="1400" dirty="0" err="1" smtClean="0"/>
              <a:t>close</a:t>
            </a:r>
            <a:r>
              <a:rPr lang="tr-TR" sz="1400" dirty="0" smtClean="0"/>
              <a:t> </a:t>
            </a:r>
            <a:r>
              <a:rPr lang="tr-TR" sz="1400" dirty="0" err="1" smtClean="0"/>
              <a:t>to</a:t>
            </a:r>
            <a:r>
              <a:rPr lang="tr-TR" sz="1400" dirty="0" smtClean="0"/>
              <a:t> </a:t>
            </a:r>
            <a:r>
              <a:rPr lang="tr-TR" sz="1400" dirty="0" err="1" smtClean="0"/>
              <a:t>the</a:t>
            </a:r>
            <a:r>
              <a:rPr lang="tr-TR" sz="1400" dirty="0" smtClean="0"/>
              <a:t> </a:t>
            </a:r>
            <a:r>
              <a:rPr lang="tr-TR" sz="1400" dirty="0" err="1" smtClean="0"/>
              <a:t>its</a:t>
            </a:r>
            <a:r>
              <a:rPr lang="tr-TR" sz="1400" dirty="0" smtClean="0"/>
              <a:t> final </a:t>
            </a:r>
            <a:r>
              <a:rPr lang="tr-TR" sz="1400" dirty="0" err="1" smtClean="0"/>
              <a:t>composition</a:t>
            </a:r>
            <a:r>
              <a:rPr lang="tr-TR" sz="1400" dirty="0" smtClean="0"/>
              <a:t> . </a:t>
            </a:r>
            <a:r>
              <a:rPr lang="tr-TR" sz="1400" dirty="0" err="1" smtClean="0"/>
              <a:t>About</a:t>
            </a:r>
            <a:r>
              <a:rPr lang="tr-TR" sz="1400" dirty="0" smtClean="0"/>
              <a:t> %95 of </a:t>
            </a:r>
            <a:r>
              <a:rPr lang="tr-TR" sz="1400" dirty="0" err="1" smtClean="0"/>
              <a:t>the</a:t>
            </a:r>
            <a:r>
              <a:rPr lang="tr-TR" sz="1400" dirty="0" smtClean="0"/>
              <a:t> </a:t>
            </a:r>
            <a:r>
              <a:rPr lang="tr-TR" sz="1400" dirty="0" err="1" smtClean="0"/>
              <a:t>sodium</a:t>
            </a:r>
            <a:r>
              <a:rPr lang="tr-TR" sz="1400" dirty="0"/>
              <a:t> </a:t>
            </a:r>
            <a:r>
              <a:rPr lang="tr-TR" sz="1400" dirty="0" err="1" smtClean="0"/>
              <a:t>and</a:t>
            </a:r>
            <a:r>
              <a:rPr lang="tr-TR" sz="1400" dirty="0" smtClean="0"/>
              <a:t> </a:t>
            </a:r>
            <a:r>
              <a:rPr lang="tr-TR" sz="1400" dirty="0" err="1" smtClean="0"/>
              <a:t>chloride</a:t>
            </a:r>
            <a:r>
              <a:rPr lang="tr-TR" sz="1400" dirty="0" smtClean="0"/>
              <a:t> </a:t>
            </a:r>
            <a:r>
              <a:rPr lang="tr-TR" sz="1400" dirty="0" err="1" smtClean="0"/>
              <a:t>and</a:t>
            </a:r>
            <a:r>
              <a:rPr lang="tr-TR" sz="1400" dirty="0" smtClean="0"/>
              <a:t> %90 of </a:t>
            </a:r>
            <a:r>
              <a:rPr lang="tr-TR" sz="1400" dirty="0" err="1" smtClean="0"/>
              <a:t>water</a:t>
            </a:r>
            <a:r>
              <a:rPr lang="tr-TR" sz="1400" dirty="0" smtClean="0"/>
              <a:t> </a:t>
            </a:r>
            <a:r>
              <a:rPr lang="tr-TR" sz="1400" dirty="0" err="1" smtClean="0"/>
              <a:t>have</a:t>
            </a:r>
            <a:r>
              <a:rPr lang="tr-TR" sz="1400" dirty="0" smtClean="0"/>
              <a:t> </a:t>
            </a:r>
            <a:r>
              <a:rPr lang="tr-TR" sz="1400" dirty="0" err="1" smtClean="0"/>
              <a:t>already</a:t>
            </a:r>
            <a:r>
              <a:rPr lang="tr-TR" sz="1400" dirty="0" smtClean="0"/>
              <a:t> </a:t>
            </a:r>
            <a:r>
              <a:rPr lang="tr-TR" sz="1400" dirty="0" err="1" smtClean="0"/>
              <a:t>been</a:t>
            </a:r>
            <a:r>
              <a:rPr lang="tr-TR" sz="1400" dirty="0" smtClean="0"/>
              <a:t> </a:t>
            </a:r>
            <a:r>
              <a:rPr lang="tr-TR" sz="1400" dirty="0" err="1" smtClean="0"/>
              <a:t>reabsorbed</a:t>
            </a:r>
            <a:r>
              <a:rPr lang="tr-TR" sz="1400" dirty="0" smtClean="0"/>
              <a:t> </a:t>
            </a:r>
            <a:r>
              <a:rPr lang="tr-TR" sz="1400" dirty="0" err="1" smtClean="0"/>
              <a:t>from</a:t>
            </a:r>
            <a:r>
              <a:rPr lang="tr-TR" sz="1400" dirty="0" smtClean="0"/>
              <a:t> </a:t>
            </a:r>
            <a:r>
              <a:rPr lang="tr-TR" sz="1400" dirty="0" err="1" smtClean="0"/>
              <a:t>the</a:t>
            </a:r>
            <a:r>
              <a:rPr lang="tr-TR" sz="1400" dirty="0" smtClean="0"/>
              <a:t> </a:t>
            </a:r>
            <a:r>
              <a:rPr lang="tr-TR" sz="1400" dirty="0" err="1" smtClean="0"/>
              <a:t>original</a:t>
            </a:r>
            <a:r>
              <a:rPr lang="tr-TR" sz="1400" dirty="0" smtClean="0"/>
              <a:t> </a:t>
            </a:r>
            <a:r>
              <a:rPr lang="tr-TR" sz="1400" dirty="0" err="1" smtClean="0"/>
              <a:t>glomerular</a:t>
            </a:r>
            <a:r>
              <a:rPr lang="tr-TR" sz="1400" dirty="0" smtClean="0"/>
              <a:t> </a:t>
            </a:r>
            <a:r>
              <a:rPr lang="tr-TR" sz="1400" dirty="0" err="1" smtClean="0"/>
              <a:t>filtrate</a:t>
            </a:r>
            <a:r>
              <a:rPr lang="tr-TR" sz="1400" dirty="0" smtClean="0"/>
              <a:t>. </a:t>
            </a:r>
            <a:r>
              <a:rPr lang="tr-TR" sz="1400" dirty="0" err="1" smtClean="0"/>
              <a:t>The</a:t>
            </a:r>
            <a:r>
              <a:rPr lang="tr-TR" sz="1400" dirty="0" smtClean="0"/>
              <a:t> </a:t>
            </a:r>
            <a:r>
              <a:rPr lang="tr-TR" sz="1400" dirty="0" err="1" smtClean="0"/>
              <a:t>function</a:t>
            </a:r>
            <a:r>
              <a:rPr lang="tr-TR" sz="1400" dirty="0" smtClean="0"/>
              <a:t> of </a:t>
            </a:r>
            <a:r>
              <a:rPr lang="tr-TR" sz="1400" dirty="0" err="1" smtClean="0"/>
              <a:t>the</a:t>
            </a:r>
            <a:r>
              <a:rPr lang="tr-TR" sz="1400" dirty="0" smtClean="0"/>
              <a:t> </a:t>
            </a:r>
            <a:r>
              <a:rPr lang="tr-TR" sz="1400" dirty="0" err="1" smtClean="0"/>
              <a:t>distal</a:t>
            </a:r>
            <a:r>
              <a:rPr lang="tr-TR" sz="1400" dirty="0" smtClean="0"/>
              <a:t> </a:t>
            </a:r>
            <a:r>
              <a:rPr lang="tr-TR" sz="1400" dirty="0" err="1" smtClean="0"/>
              <a:t>tubule</a:t>
            </a:r>
            <a:r>
              <a:rPr lang="tr-TR" sz="1400" dirty="0" smtClean="0"/>
              <a:t> is </a:t>
            </a:r>
            <a:r>
              <a:rPr lang="tr-TR" sz="1400" dirty="0" err="1" smtClean="0"/>
              <a:t>to</a:t>
            </a:r>
            <a:r>
              <a:rPr lang="tr-TR" sz="1400" dirty="0" smtClean="0"/>
              <a:t> </a:t>
            </a:r>
            <a:r>
              <a:rPr lang="tr-TR" sz="1400" dirty="0" err="1" smtClean="0"/>
              <a:t>effect</a:t>
            </a:r>
            <a:r>
              <a:rPr lang="tr-TR" sz="1400" dirty="0" smtClean="0"/>
              <a:t>  </a:t>
            </a:r>
            <a:r>
              <a:rPr lang="tr-TR" sz="1400" dirty="0" err="1" smtClean="0"/>
              <a:t>small</a:t>
            </a:r>
            <a:r>
              <a:rPr lang="tr-TR" sz="1400" dirty="0" smtClean="0"/>
              <a:t> </a:t>
            </a:r>
            <a:r>
              <a:rPr lang="tr-TR" sz="1400" dirty="0" err="1" smtClean="0"/>
              <a:t>adjustments</a:t>
            </a:r>
            <a:r>
              <a:rPr lang="tr-TR" sz="1400" dirty="0" smtClean="0"/>
              <a:t> </a:t>
            </a:r>
            <a:r>
              <a:rPr lang="tr-TR" sz="1400" dirty="0" err="1" smtClean="0"/>
              <a:t>to</a:t>
            </a:r>
            <a:r>
              <a:rPr lang="tr-TR" sz="1400" dirty="0" smtClean="0"/>
              <a:t> </a:t>
            </a:r>
            <a:r>
              <a:rPr lang="tr-TR" sz="1400" dirty="0" err="1" smtClean="0"/>
              <a:t>achieve</a:t>
            </a:r>
            <a:r>
              <a:rPr lang="tr-TR" sz="1400" dirty="0" smtClean="0"/>
              <a:t> </a:t>
            </a:r>
            <a:r>
              <a:rPr lang="tr-TR" sz="1400" dirty="0" err="1" smtClean="0"/>
              <a:t>electrolyte</a:t>
            </a:r>
            <a:r>
              <a:rPr lang="tr-TR" sz="1400" dirty="0" smtClean="0"/>
              <a:t> </a:t>
            </a:r>
            <a:r>
              <a:rPr lang="tr-TR" sz="1400" dirty="0" err="1" smtClean="0"/>
              <a:t>and</a:t>
            </a:r>
            <a:r>
              <a:rPr lang="tr-TR" sz="1400" dirty="0" smtClean="0"/>
              <a:t> </a:t>
            </a:r>
            <a:r>
              <a:rPr lang="tr-TR" sz="1400" dirty="0" err="1" smtClean="0"/>
              <a:t>acid-base</a:t>
            </a:r>
            <a:r>
              <a:rPr lang="tr-TR" sz="1400" dirty="0" smtClean="0"/>
              <a:t> </a:t>
            </a:r>
            <a:r>
              <a:rPr lang="tr-TR" sz="1400" dirty="0" err="1" smtClean="0"/>
              <a:t>homeostasis.These</a:t>
            </a:r>
            <a:r>
              <a:rPr lang="tr-TR" sz="1400" dirty="0" smtClean="0"/>
              <a:t> </a:t>
            </a:r>
            <a:r>
              <a:rPr lang="tr-TR" sz="1400" dirty="0" err="1" smtClean="0"/>
              <a:t>adjustments</a:t>
            </a:r>
            <a:r>
              <a:rPr lang="tr-TR" sz="1400" dirty="0" smtClean="0"/>
              <a:t> ocur </a:t>
            </a:r>
            <a:r>
              <a:rPr lang="tr-TR" sz="1400" dirty="0" err="1" smtClean="0"/>
              <a:t>under</a:t>
            </a:r>
            <a:r>
              <a:rPr lang="tr-TR" sz="1400" dirty="0" smtClean="0"/>
              <a:t> </a:t>
            </a:r>
            <a:r>
              <a:rPr lang="tr-TR" sz="1400" dirty="0" err="1" smtClean="0"/>
              <a:t>the</a:t>
            </a:r>
            <a:r>
              <a:rPr lang="tr-TR" sz="1400" dirty="0" smtClean="0"/>
              <a:t> </a:t>
            </a:r>
            <a:r>
              <a:rPr lang="tr-TR" sz="1400" dirty="0" err="1" smtClean="0"/>
              <a:t>hormonal</a:t>
            </a:r>
            <a:r>
              <a:rPr lang="tr-TR" sz="1400" dirty="0" smtClean="0"/>
              <a:t> </a:t>
            </a:r>
            <a:r>
              <a:rPr lang="tr-TR" sz="1400" dirty="0" err="1" smtClean="0"/>
              <a:t>control</a:t>
            </a:r>
            <a:r>
              <a:rPr lang="tr-TR" sz="1400" dirty="0" smtClean="0"/>
              <a:t> of </a:t>
            </a:r>
            <a:r>
              <a:rPr lang="tr-TR" sz="1400" dirty="0" err="1" smtClean="0"/>
              <a:t>aldosterone</a:t>
            </a:r>
            <a:r>
              <a:rPr lang="tr-TR" sz="1400" dirty="0" smtClean="0"/>
              <a:t> </a:t>
            </a:r>
            <a:r>
              <a:rPr lang="tr-TR" sz="1400" dirty="0" err="1" smtClean="0"/>
              <a:t>and</a:t>
            </a:r>
            <a:r>
              <a:rPr lang="tr-TR" sz="1400" dirty="0" smtClean="0"/>
              <a:t> ADH. </a:t>
            </a:r>
            <a:r>
              <a:rPr lang="tr-TR" sz="1400" b="1" dirty="0" err="1" smtClean="0"/>
              <a:t>Collecting</a:t>
            </a:r>
            <a:r>
              <a:rPr lang="tr-TR" sz="1400" b="1" dirty="0" smtClean="0"/>
              <a:t> </a:t>
            </a:r>
            <a:r>
              <a:rPr lang="tr-TR" sz="1400" b="1" dirty="0" err="1" smtClean="0"/>
              <a:t>duct</a:t>
            </a:r>
            <a:r>
              <a:rPr lang="tr-TR" sz="1400" b="1" dirty="0" err="1"/>
              <a:t>s</a:t>
            </a:r>
            <a:r>
              <a:rPr lang="tr-TR" sz="1400" dirty="0" smtClean="0"/>
              <a:t> </a:t>
            </a:r>
            <a:r>
              <a:rPr lang="tr-TR" sz="1400" dirty="0" err="1" smtClean="0"/>
              <a:t>are</a:t>
            </a:r>
            <a:r>
              <a:rPr lang="tr-TR" sz="1400" dirty="0" smtClean="0"/>
              <a:t> </a:t>
            </a:r>
            <a:r>
              <a:rPr lang="tr-TR" sz="1400" dirty="0" err="1" smtClean="0"/>
              <a:t>the</a:t>
            </a:r>
            <a:r>
              <a:rPr lang="tr-TR" sz="1400" dirty="0" smtClean="0"/>
              <a:t> final site </a:t>
            </a:r>
            <a:r>
              <a:rPr lang="tr-TR" sz="1400" dirty="0" err="1" smtClean="0"/>
              <a:t>for</a:t>
            </a:r>
            <a:r>
              <a:rPr lang="tr-TR" sz="1400" dirty="0" smtClean="0"/>
              <a:t> </a:t>
            </a:r>
            <a:r>
              <a:rPr lang="tr-TR" sz="1400" dirty="0" err="1" smtClean="0"/>
              <a:t>either</a:t>
            </a:r>
            <a:r>
              <a:rPr lang="tr-TR" sz="1400" dirty="0" smtClean="0"/>
              <a:t> </a:t>
            </a:r>
            <a:r>
              <a:rPr lang="tr-TR" sz="1400" dirty="0" err="1" smtClean="0"/>
              <a:t>concentrating</a:t>
            </a:r>
            <a:r>
              <a:rPr lang="tr-TR" sz="1400" dirty="0" smtClean="0"/>
              <a:t> </a:t>
            </a:r>
            <a:r>
              <a:rPr lang="tr-TR" sz="1400" dirty="0" err="1" smtClean="0"/>
              <a:t>or</a:t>
            </a:r>
            <a:r>
              <a:rPr lang="tr-TR" sz="1400" dirty="0" smtClean="0"/>
              <a:t> </a:t>
            </a:r>
            <a:r>
              <a:rPr lang="tr-TR" sz="1400" dirty="0" err="1" smtClean="0"/>
              <a:t>diluting</a:t>
            </a:r>
            <a:r>
              <a:rPr lang="tr-TR" sz="1400" dirty="0" smtClean="0"/>
              <a:t> </a:t>
            </a:r>
            <a:r>
              <a:rPr lang="tr-TR" sz="1400" dirty="0" err="1" smtClean="0"/>
              <a:t>urine</a:t>
            </a:r>
            <a:r>
              <a:rPr lang="tr-TR" sz="1400" dirty="0" smtClean="0"/>
              <a:t>. </a:t>
            </a:r>
          </a:p>
          <a:p>
            <a:pPr marL="0" indent="0">
              <a:buNone/>
            </a:pPr>
            <a:endParaRPr lang="tr-TR" sz="1100" dirty="0"/>
          </a:p>
          <a:p>
            <a:endParaRPr lang="tr-TR" sz="1100" dirty="0" smtClean="0"/>
          </a:p>
          <a:p>
            <a:pPr marL="0" indent="0">
              <a:buNone/>
            </a:pPr>
            <a:r>
              <a:rPr lang="tr-TR" sz="800" dirty="0" smtClean="0"/>
              <a:t>*</a:t>
            </a:r>
            <a:r>
              <a:rPr lang="en-GB" sz="800" dirty="0" smtClean="0"/>
              <a:t>About 50 g of urea are filtered per day, of which approximately 25–40 g are excreted in the urine. The reabsorption of urea (proximal tubule, collecting ducts) and </a:t>
            </a:r>
            <a:r>
              <a:rPr lang="tr-TR" sz="800" dirty="0" smtClean="0"/>
              <a:t> </a:t>
            </a:r>
            <a:r>
              <a:rPr lang="en-GB" sz="800" dirty="0" smtClean="0"/>
              <a:t>active secretion of urea (Henle loop) leads to a urea circulation </a:t>
            </a:r>
            <a:r>
              <a:rPr lang="tr-TR" sz="800" dirty="0" smtClean="0"/>
              <a:t>	</a:t>
            </a:r>
            <a:r>
              <a:rPr lang="en-GB" sz="800" dirty="0" smtClean="0"/>
              <a:t>between the lumen of the nephron and renal medulla, which is an important element of the renal urine concentration.</a:t>
            </a:r>
          </a:p>
          <a:p>
            <a:pPr marL="0" indent="0">
              <a:buNone/>
            </a:pPr>
            <a:r>
              <a:rPr lang="tr-TR" sz="800" dirty="0" smtClean="0"/>
              <a:t>**</a:t>
            </a:r>
            <a:r>
              <a:rPr lang="en-GB" sz="800" dirty="0" smtClean="0"/>
              <a:t>Uric </a:t>
            </a:r>
            <a:r>
              <a:rPr lang="en-GB" sz="800" dirty="0"/>
              <a:t>acid is filtered completely and is partially absorbed in the proximal tubule. In addition, uric acid is </a:t>
            </a:r>
            <a:r>
              <a:rPr lang="tr-TR" sz="800" dirty="0" err="1" smtClean="0"/>
              <a:t>also</a:t>
            </a:r>
            <a:r>
              <a:rPr lang="tr-TR" sz="800" dirty="0" smtClean="0"/>
              <a:t> </a:t>
            </a:r>
            <a:r>
              <a:rPr lang="en-GB" sz="800" dirty="0" smtClean="0"/>
              <a:t>secreted </a:t>
            </a:r>
            <a:r>
              <a:rPr lang="en-GB" sz="800" dirty="0"/>
              <a:t>in the proximal tubule. </a:t>
            </a:r>
            <a:endParaRPr lang="tr-TR" sz="800" dirty="0" smtClean="0"/>
          </a:p>
          <a:p>
            <a:pPr marL="0" indent="0">
              <a:buNone/>
            </a:pPr>
            <a:endParaRPr lang="tr-TR" sz="1100" dirty="0" smtClean="0"/>
          </a:p>
        </p:txBody>
      </p:sp>
    </p:spTree>
    <p:extLst>
      <p:ext uri="{BB962C8B-B14F-4D97-AF65-F5344CB8AC3E}">
        <p14:creationId xmlns:p14="http://schemas.microsoft.com/office/powerpoint/2010/main" val="3246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en-GB" dirty="0"/>
              <a:t/>
            </a:r>
            <a:br>
              <a:rPr lang="en-GB" dirty="0"/>
            </a:br>
            <a:r>
              <a:rPr lang="en-GB" b="1" dirty="0" smtClean="0"/>
              <a:t>Renal Clearance</a:t>
            </a:r>
            <a:endParaRPr lang="en-GB" sz="2000" b="1" dirty="0"/>
          </a:p>
        </p:txBody>
      </p:sp>
      <p:sp>
        <p:nvSpPr>
          <p:cNvPr id="3" name="İçerik Yer Tutucusu 2"/>
          <p:cNvSpPr>
            <a:spLocks noGrp="1"/>
          </p:cNvSpPr>
          <p:nvPr>
            <p:ph idx="1"/>
          </p:nvPr>
        </p:nvSpPr>
        <p:spPr/>
        <p:txBody>
          <a:bodyPr>
            <a:normAutofit/>
          </a:bodyPr>
          <a:lstStyle/>
          <a:p>
            <a:r>
              <a:rPr lang="tr-TR" dirty="0"/>
              <a:t/>
            </a:r>
            <a:br>
              <a:rPr lang="tr-TR" dirty="0"/>
            </a:br>
            <a:r>
              <a:rPr lang="tr-TR" dirty="0" err="1"/>
              <a:t>All</a:t>
            </a:r>
            <a:r>
              <a:rPr lang="tr-TR" dirty="0"/>
              <a:t> </a:t>
            </a:r>
            <a:r>
              <a:rPr lang="tr-TR" dirty="0" err="1"/>
              <a:t>lab</a:t>
            </a:r>
            <a:r>
              <a:rPr lang="tr-TR" dirty="0"/>
              <a:t> </a:t>
            </a:r>
            <a:r>
              <a:rPr lang="tr-TR" dirty="0" err="1"/>
              <a:t>methods</a:t>
            </a:r>
            <a:r>
              <a:rPr lang="tr-TR" dirty="0"/>
              <a:t> </a:t>
            </a:r>
            <a:r>
              <a:rPr lang="tr-TR" dirty="0" err="1"/>
              <a:t>used</a:t>
            </a:r>
            <a:r>
              <a:rPr lang="tr-TR" dirty="0"/>
              <a:t> </a:t>
            </a:r>
            <a:r>
              <a:rPr lang="tr-TR" dirty="0" err="1"/>
              <a:t>for</a:t>
            </a:r>
            <a:r>
              <a:rPr lang="tr-TR" dirty="0"/>
              <a:t> </a:t>
            </a:r>
            <a:r>
              <a:rPr lang="tr-TR" dirty="0" err="1"/>
              <a:t>the</a:t>
            </a:r>
            <a:r>
              <a:rPr lang="tr-TR" dirty="0"/>
              <a:t> </a:t>
            </a:r>
            <a:r>
              <a:rPr lang="tr-TR" dirty="0" err="1"/>
              <a:t>evaluation</a:t>
            </a:r>
            <a:r>
              <a:rPr lang="tr-TR" dirty="0"/>
              <a:t> of </a:t>
            </a:r>
            <a:r>
              <a:rPr lang="tr-TR" dirty="0" err="1"/>
              <a:t>renal</a:t>
            </a:r>
            <a:r>
              <a:rPr lang="tr-TR" dirty="0"/>
              <a:t> </a:t>
            </a:r>
            <a:r>
              <a:rPr lang="tr-TR" dirty="0" err="1"/>
              <a:t>function</a:t>
            </a:r>
            <a:r>
              <a:rPr lang="tr-TR" dirty="0"/>
              <a:t> </a:t>
            </a:r>
            <a:r>
              <a:rPr lang="tr-TR" dirty="0" err="1"/>
              <a:t>rely</a:t>
            </a:r>
            <a:r>
              <a:rPr lang="tr-TR" dirty="0"/>
              <a:t> on </a:t>
            </a:r>
            <a:r>
              <a:rPr lang="tr-TR" dirty="0" err="1"/>
              <a:t>the</a:t>
            </a:r>
            <a:r>
              <a:rPr lang="tr-TR" dirty="0"/>
              <a:t> </a:t>
            </a:r>
            <a:r>
              <a:rPr lang="tr-TR" dirty="0" err="1"/>
              <a:t>measurement</a:t>
            </a:r>
            <a:r>
              <a:rPr lang="tr-TR" dirty="0"/>
              <a:t> of </a:t>
            </a:r>
            <a:r>
              <a:rPr lang="tr-TR" dirty="0" err="1"/>
              <a:t>waste</a:t>
            </a:r>
            <a:r>
              <a:rPr lang="tr-TR" dirty="0"/>
              <a:t> </a:t>
            </a:r>
            <a:r>
              <a:rPr lang="tr-TR" dirty="0" err="1"/>
              <a:t>products</a:t>
            </a:r>
            <a:r>
              <a:rPr lang="tr-TR" dirty="0"/>
              <a:t> in </a:t>
            </a:r>
            <a:r>
              <a:rPr lang="tr-TR" dirty="0" err="1"/>
              <a:t>blood,usually</a:t>
            </a:r>
            <a:r>
              <a:rPr lang="tr-TR" dirty="0"/>
              <a:t> </a:t>
            </a:r>
            <a:r>
              <a:rPr lang="tr-TR" dirty="0" err="1"/>
              <a:t>urea</a:t>
            </a:r>
            <a:r>
              <a:rPr lang="tr-TR" dirty="0"/>
              <a:t> </a:t>
            </a:r>
            <a:r>
              <a:rPr lang="tr-TR" dirty="0" err="1"/>
              <a:t>and</a:t>
            </a:r>
            <a:r>
              <a:rPr lang="tr-TR" dirty="0"/>
              <a:t> </a:t>
            </a:r>
            <a:r>
              <a:rPr lang="tr-TR" dirty="0" err="1"/>
              <a:t>creatinine</a:t>
            </a:r>
            <a:r>
              <a:rPr lang="tr-TR" dirty="0"/>
              <a:t>, </a:t>
            </a:r>
            <a:r>
              <a:rPr lang="tr-TR" dirty="0" err="1"/>
              <a:t>which</a:t>
            </a:r>
            <a:r>
              <a:rPr lang="tr-TR" dirty="0"/>
              <a:t> </a:t>
            </a:r>
            <a:r>
              <a:rPr lang="tr-TR" dirty="0" err="1"/>
              <a:t>accumulate</a:t>
            </a:r>
            <a:r>
              <a:rPr lang="tr-TR" dirty="0"/>
              <a:t> </a:t>
            </a:r>
            <a:r>
              <a:rPr lang="tr-TR" dirty="0" err="1"/>
              <a:t>when</a:t>
            </a:r>
            <a:r>
              <a:rPr lang="tr-TR" dirty="0"/>
              <a:t> </a:t>
            </a:r>
            <a:r>
              <a:rPr lang="tr-TR" dirty="0" err="1"/>
              <a:t>the</a:t>
            </a:r>
            <a:r>
              <a:rPr lang="tr-TR" dirty="0"/>
              <a:t> </a:t>
            </a:r>
            <a:r>
              <a:rPr lang="tr-TR" dirty="0" err="1"/>
              <a:t>kidneys</a:t>
            </a:r>
            <a:r>
              <a:rPr lang="tr-TR" dirty="0"/>
              <a:t> </a:t>
            </a:r>
            <a:r>
              <a:rPr lang="tr-TR" dirty="0" err="1"/>
              <a:t>begin</a:t>
            </a:r>
            <a:r>
              <a:rPr lang="tr-TR" dirty="0"/>
              <a:t> </a:t>
            </a:r>
            <a:r>
              <a:rPr lang="tr-TR" dirty="0" err="1"/>
              <a:t>to</a:t>
            </a:r>
            <a:r>
              <a:rPr lang="tr-TR" dirty="0"/>
              <a:t> fail.</a:t>
            </a:r>
            <a:br>
              <a:rPr lang="tr-TR" dirty="0"/>
            </a:br>
            <a:r>
              <a:rPr lang="tr-TR" dirty="0" err="1"/>
              <a:t>The</a:t>
            </a:r>
            <a:r>
              <a:rPr lang="tr-TR" dirty="0"/>
              <a:t> rate at </a:t>
            </a:r>
            <a:r>
              <a:rPr lang="tr-TR" dirty="0" err="1"/>
              <a:t>which</a:t>
            </a:r>
            <a:r>
              <a:rPr lang="tr-TR" dirty="0"/>
              <a:t> </a:t>
            </a:r>
            <a:r>
              <a:rPr lang="tr-TR" dirty="0" err="1"/>
              <a:t>creatinine</a:t>
            </a:r>
            <a:r>
              <a:rPr lang="tr-TR" dirty="0"/>
              <a:t> </a:t>
            </a:r>
            <a:r>
              <a:rPr lang="tr-TR" dirty="0" err="1"/>
              <a:t>and</a:t>
            </a:r>
            <a:r>
              <a:rPr lang="tr-TR" dirty="0"/>
              <a:t> </a:t>
            </a:r>
            <a:r>
              <a:rPr lang="tr-TR" dirty="0" err="1"/>
              <a:t>urea</a:t>
            </a:r>
            <a:r>
              <a:rPr lang="tr-TR" dirty="0"/>
              <a:t>  </a:t>
            </a:r>
            <a:r>
              <a:rPr lang="tr-TR" dirty="0" err="1"/>
              <a:t>are</a:t>
            </a:r>
            <a:r>
              <a:rPr lang="tr-TR" dirty="0"/>
              <a:t> </a:t>
            </a:r>
            <a:r>
              <a:rPr lang="tr-TR" dirty="0" err="1"/>
              <a:t>removed</a:t>
            </a:r>
            <a:r>
              <a:rPr lang="tr-TR" dirty="0"/>
              <a:t> </a:t>
            </a:r>
            <a:r>
              <a:rPr lang="tr-TR" dirty="0" err="1"/>
              <a:t>or</a:t>
            </a:r>
            <a:r>
              <a:rPr lang="tr-TR" dirty="0"/>
              <a:t> </a:t>
            </a:r>
            <a:r>
              <a:rPr lang="tr-TR" dirty="0" err="1"/>
              <a:t>cleared</a:t>
            </a:r>
            <a:r>
              <a:rPr lang="tr-TR" dirty="0"/>
              <a:t> </a:t>
            </a:r>
            <a:r>
              <a:rPr lang="tr-TR" dirty="0" err="1"/>
              <a:t>from</a:t>
            </a:r>
            <a:r>
              <a:rPr lang="tr-TR" dirty="0"/>
              <a:t> </a:t>
            </a:r>
            <a:r>
              <a:rPr lang="tr-TR" dirty="0" err="1"/>
              <a:t>the</a:t>
            </a:r>
            <a:r>
              <a:rPr lang="tr-TR" dirty="0"/>
              <a:t> </a:t>
            </a:r>
            <a:r>
              <a:rPr lang="tr-TR" dirty="0" err="1"/>
              <a:t>blood</a:t>
            </a:r>
            <a:r>
              <a:rPr lang="tr-TR" dirty="0"/>
              <a:t> </a:t>
            </a:r>
            <a:r>
              <a:rPr lang="tr-TR" dirty="0" err="1"/>
              <a:t>into</a:t>
            </a:r>
            <a:r>
              <a:rPr lang="tr-TR" dirty="0"/>
              <a:t> </a:t>
            </a:r>
            <a:r>
              <a:rPr lang="tr-TR" dirty="0" err="1"/>
              <a:t>the</a:t>
            </a:r>
            <a:r>
              <a:rPr lang="tr-TR" dirty="0"/>
              <a:t> </a:t>
            </a:r>
            <a:r>
              <a:rPr lang="tr-TR" dirty="0" err="1"/>
              <a:t>urine</a:t>
            </a:r>
            <a:r>
              <a:rPr lang="tr-TR" dirty="0"/>
              <a:t> is </a:t>
            </a:r>
            <a:r>
              <a:rPr lang="tr-TR" dirty="0" err="1"/>
              <a:t>termed</a:t>
            </a:r>
            <a:r>
              <a:rPr lang="tr-TR" dirty="0"/>
              <a:t> </a:t>
            </a:r>
            <a:r>
              <a:rPr lang="tr-TR" dirty="0" err="1"/>
              <a:t>clearence</a:t>
            </a:r>
            <a:r>
              <a:rPr lang="tr-TR" dirty="0"/>
              <a:t>. </a:t>
            </a:r>
            <a:r>
              <a:rPr lang="tr-TR" b="1" i="1" dirty="0" err="1"/>
              <a:t>Clearence</a:t>
            </a:r>
            <a:r>
              <a:rPr lang="tr-TR" b="1" i="1" dirty="0"/>
              <a:t> </a:t>
            </a:r>
            <a:r>
              <a:rPr lang="tr-TR" dirty="0"/>
              <a:t>is </a:t>
            </a:r>
            <a:r>
              <a:rPr lang="tr-TR" dirty="0" err="1"/>
              <a:t>defined</a:t>
            </a:r>
            <a:r>
              <a:rPr lang="tr-TR" dirty="0"/>
              <a:t> as </a:t>
            </a:r>
            <a:r>
              <a:rPr lang="tr-TR" dirty="0" err="1"/>
              <a:t>that</a:t>
            </a:r>
            <a:r>
              <a:rPr lang="tr-TR" dirty="0"/>
              <a:t> </a:t>
            </a:r>
            <a:r>
              <a:rPr lang="tr-TR" dirty="0" err="1"/>
              <a:t>volume</a:t>
            </a:r>
            <a:r>
              <a:rPr lang="tr-TR" dirty="0"/>
              <a:t> of </a:t>
            </a:r>
            <a:r>
              <a:rPr lang="tr-TR" dirty="0" err="1"/>
              <a:t>plasma</a:t>
            </a:r>
            <a:r>
              <a:rPr lang="tr-TR" dirty="0"/>
              <a:t> </a:t>
            </a:r>
            <a:r>
              <a:rPr lang="tr-TR" dirty="0" err="1"/>
              <a:t>from</a:t>
            </a:r>
            <a:r>
              <a:rPr lang="tr-TR" dirty="0"/>
              <a:t> </a:t>
            </a:r>
            <a:r>
              <a:rPr lang="tr-TR" dirty="0" err="1"/>
              <a:t>which</a:t>
            </a:r>
            <a:r>
              <a:rPr lang="tr-TR" dirty="0"/>
              <a:t> a </a:t>
            </a:r>
            <a:r>
              <a:rPr lang="tr-TR" dirty="0" err="1"/>
              <a:t>measured</a:t>
            </a:r>
            <a:r>
              <a:rPr lang="tr-TR" dirty="0"/>
              <a:t> </a:t>
            </a:r>
            <a:r>
              <a:rPr lang="tr-TR" dirty="0" err="1"/>
              <a:t>amount</a:t>
            </a:r>
            <a:r>
              <a:rPr lang="tr-TR" dirty="0"/>
              <a:t> of </a:t>
            </a:r>
            <a:r>
              <a:rPr lang="tr-TR" dirty="0" err="1"/>
              <a:t>substance</a:t>
            </a:r>
            <a:r>
              <a:rPr lang="tr-TR" dirty="0"/>
              <a:t> can be </a:t>
            </a:r>
            <a:r>
              <a:rPr lang="tr-TR" dirty="0" err="1"/>
              <a:t>completely</a:t>
            </a:r>
            <a:r>
              <a:rPr lang="tr-TR" dirty="0"/>
              <a:t> </a:t>
            </a:r>
            <a:r>
              <a:rPr lang="tr-TR" dirty="0" err="1"/>
              <a:t>eliminate</a:t>
            </a:r>
            <a:r>
              <a:rPr lang="tr-TR" dirty="0"/>
              <a:t> </a:t>
            </a:r>
            <a:r>
              <a:rPr lang="tr-TR" dirty="0" err="1"/>
              <a:t>into</a:t>
            </a:r>
            <a:r>
              <a:rPr lang="tr-TR" dirty="0"/>
              <a:t> </a:t>
            </a:r>
            <a:r>
              <a:rPr lang="tr-TR" dirty="0" err="1"/>
              <a:t>the</a:t>
            </a:r>
            <a:r>
              <a:rPr lang="tr-TR" dirty="0"/>
              <a:t> </a:t>
            </a:r>
            <a:r>
              <a:rPr lang="tr-TR" dirty="0" err="1"/>
              <a:t>urine</a:t>
            </a:r>
            <a:r>
              <a:rPr lang="tr-TR" dirty="0"/>
              <a:t> </a:t>
            </a:r>
            <a:r>
              <a:rPr lang="tr-TR" dirty="0" err="1"/>
              <a:t>per</a:t>
            </a:r>
            <a:r>
              <a:rPr lang="tr-TR" dirty="0"/>
              <a:t> </a:t>
            </a:r>
            <a:r>
              <a:rPr lang="tr-TR" dirty="0" err="1"/>
              <a:t>unit</a:t>
            </a:r>
            <a:r>
              <a:rPr lang="tr-TR" dirty="0"/>
              <a:t> of time </a:t>
            </a:r>
            <a:r>
              <a:rPr lang="tr-TR" dirty="0" err="1"/>
              <a:t>expressed</a:t>
            </a:r>
            <a:r>
              <a:rPr lang="tr-TR" dirty="0"/>
              <a:t> </a:t>
            </a:r>
            <a:r>
              <a:rPr lang="tr-TR" dirty="0" err="1"/>
              <a:t>mL</a:t>
            </a:r>
            <a:r>
              <a:rPr lang="tr-TR" dirty="0"/>
              <a:t>/min.</a:t>
            </a:r>
            <a:endParaRPr lang="en-GB" dirty="0"/>
          </a:p>
        </p:txBody>
      </p:sp>
    </p:spTree>
    <p:extLst>
      <p:ext uri="{BB962C8B-B14F-4D97-AF65-F5344CB8AC3E}">
        <p14:creationId xmlns:p14="http://schemas.microsoft.com/office/powerpoint/2010/main" val="2157699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smtClean="0"/>
              <a:t>CALCULATION</a:t>
            </a:r>
            <a:endParaRPr lang="en-GB" sz="2800" b="1" dirty="0"/>
          </a:p>
        </p:txBody>
      </p:sp>
      <p:sp>
        <p:nvSpPr>
          <p:cNvPr id="3" name="İçerik Yer Tutucusu 2"/>
          <p:cNvSpPr>
            <a:spLocks noGrp="1"/>
          </p:cNvSpPr>
          <p:nvPr>
            <p:ph idx="1"/>
          </p:nvPr>
        </p:nvSpPr>
        <p:spPr/>
        <p:txBody>
          <a:bodyPr>
            <a:normAutofit fontScale="85000" lnSpcReduction="20000"/>
          </a:bodyPr>
          <a:lstStyle/>
          <a:p>
            <a:r>
              <a:rPr lang="tr-TR" sz="2000" dirty="0" err="1" smtClean="0"/>
              <a:t>Calculation</a:t>
            </a:r>
            <a:r>
              <a:rPr lang="tr-TR" sz="2000" dirty="0" smtClean="0"/>
              <a:t> of </a:t>
            </a:r>
            <a:r>
              <a:rPr lang="tr-TR" sz="2000" dirty="0" err="1" smtClean="0"/>
              <a:t>creatinine</a:t>
            </a:r>
            <a:r>
              <a:rPr lang="tr-TR" sz="2000" dirty="0" smtClean="0"/>
              <a:t> </a:t>
            </a:r>
            <a:r>
              <a:rPr lang="tr-TR" sz="2000" dirty="0" err="1" smtClean="0"/>
              <a:t>clearance</a:t>
            </a:r>
            <a:r>
              <a:rPr lang="tr-TR" sz="2000" dirty="0" smtClean="0"/>
              <a:t> has </a:t>
            </a:r>
            <a:r>
              <a:rPr lang="tr-TR" sz="2000" dirty="0" err="1" smtClean="0"/>
              <a:t>become</a:t>
            </a:r>
            <a:r>
              <a:rPr lang="tr-TR" sz="2000" dirty="0" smtClean="0"/>
              <a:t> </a:t>
            </a:r>
            <a:r>
              <a:rPr lang="tr-TR" sz="2000" dirty="0" err="1" smtClean="0"/>
              <a:t>the</a:t>
            </a:r>
            <a:r>
              <a:rPr lang="tr-TR" sz="2000" dirty="0" smtClean="0"/>
              <a:t> standart </a:t>
            </a:r>
            <a:r>
              <a:rPr lang="tr-TR" sz="2000" dirty="0" err="1" smtClean="0"/>
              <a:t>lab</a:t>
            </a:r>
            <a:r>
              <a:rPr lang="tr-TR" sz="2000" dirty="0" smtClean="0"/>
              <a:t> </a:t>
            </a:r>
            <a:r>
              <a:rPr lang="tr-TR" sz="2000" dirty="0" err="1" smtClean="0"/>
              <a:t>method</a:t>
            </a:r>
            <a:r>
              <a:rPr lang="tr-TR" sz="2000" dirty="0" smtClean="0"/>
              <a:t> </a:t>
            </a:r>
            <a:r>
              <a:rPr lang="tr-TR" sz="2000" dirty="0" err="1" smtClean="0"/>
              <a:t>for</a:t>
            </a:r>
            <a:r>
              <a:rPr lang="tr-TR" sz="2000" dirty="0" smtClean="0"/>
              <a:t> </a:t>
            </a:r>
            <a:r>
              <a:rPr lang="tr-TR" sz="2000" dirty="0" err="1" smtClean="0"/>
              <a:t>determine</a:t>
            </a:r>
            <a:r>
              <a:rPr lang="tr-TR" sz="2000" dirty="0" smtClean="0"/>
              <a:t> </a:t>
            </a:r>
            <a:r>
              <a:rPr lang="tr-TR" sz="2000" dirty="0" err="1" smtClean="0"/>
              <a:t>the</a:t>
            </a:r>
            <a:r>
              <a:rPr lang="tr-TR" sz="2000" dirty="0" smtClean="0"/>
              <a:t> GFR. </a:t>
            </a:r>
            <a:r>
              <a:rPr lang="en-GB" sz="2000" dirty="0"/>
              <a:t>Glomerular filtration rate (GFR) is a test used to check how well the kidneys are working. Specifically, it estimates how much blood passes through the glomeruli each minute. </a:t>
            </a:r>
            <a:r>
              <a:rPr lang="en-GB" sz="2000" dirty="0" smtClean="0"/>
              <a:t>The </a:t>
            </a:r>
            <a:r>
              <a:rPr lang="en-GB" sz="2000" dirty="0"/>
              <a:t>normal serum creatinine reference interval does not necessarily reflect a normal GFR for a patient. Because mild and moderate kidney injury is poorly inferred from serum creatinine </a:t>
            </a:r>
            <a:r>
              <a:rPr lang="en-GB" sz="2000" dirty="0" smtClean="0"/>
              <a:t>alone</a:t>
            </a:r>
            <a:r>
              <a:rPr lang="tr-TR" sz="2000" dirty="0" smtClean="0"/>
              <a:t>. </a:t>
            </a:r>
            <a:r>
              <a:rPr lang="en-GB" sz="2000" dirty="0" smtClean="0"/>
              <a:t>Assessment </a:t>
            </a:r>
            <a:r>
              <a:rPr lang="en-GB" sz="2000" dirty="0"/>
              <a:t>of kidney </a:t>
            </a:r>
            <a:r>
              <a:rPr lang="en-GB" sz="2000" dirty="0" smtClean="0"/>
              <a:t>function </a:t>
            </a:r>
            <a:r>
              <a:rPr lang="en-GB" sz="2000" dirty="0"/>
              <a:t>through </a:t>
            </a:r>
            <a:r>
              <a:rPr lang="en-GB" sz="2000" dirty="0" smtClean="0"/>
              <a:t>GFR </a:t>
            </a:r>
            <a:r>
              <a:rPr lang="en-GB" sz="2000" dirty="0"/>
              <a:t>is essential once albuminuria is discovered. </a:t>
            </a:r>
            <a:endParaRPr lang="tr-TR" sz="2000" dirty="0" smtClean="0"/>
          </a:p>
          <a:p>
            <a:r>
              <a:rPr lang="tr-TR" sz="2000" dirty="0" err="1" smtClean="0"/>
              <a:t>Creatinine</a:t>
            </a:r>
            <a:r>
              <a:rPr lang="tr-TR" sz="2000" dirty="0" smtClean="0"/>
              <a:t> </a:t>
            </a:r>
            <a:r>
              <a:rPr lang="tr-TR" sz="2000" dirty="0" err="1" smtClean="0"/>
              <a:t>clearance</a:t>
            </a:r>
            <a:r>
              <a:rPr lang="tr-TR" sz="2000" dirty="0" smtClean="0"/>
              <a:t>, is </a:t>
            </a:r>
            <a:r>
              <a:rPr lang="tr-TR" sz="2000" dirty="0" err="1" smtClean="0"/>
              <a:t>derived</a:t>
            </a:r>
            <a:r>
              <a:rPr lang="tr-TR" sz="2000" dirty="0" smtClean="0"/>
              <a:t> </a:t>
            </a:r>
            <a:r>
              <a:rPr lang="tr-TR" sz="2000" dirty="0" err="1" smtClean="0"/>
              <a:t>by</a:t>
            </a:r>
            <a:r>
              <a:rPr lang="tr-TR" sz="2000" dirty="0" smtClean="0"/>
              <a:t> </a:t>
            </a:r>
            <a:r>
              <a:rPr lang="tr-TR" sz="2000" dirty="0" err="1" smtClean="0"/>
              <a:t>mathematically</a:t>
            </a:r>
            <a:r>
              <a:rPr lang="tr-TR" sz="2000" dirty="0" smtClean="0"/>
              <a:t> </a:t>
            </a:r>
            <a:r>
              <a:rPr lang="tr-TR" sz="2000" dirty="0" err="1" smtClean="0"/>
              <a:t>relating</a:t>
            </a:r>
            <a:r>
              <a:rPr lang="tr-TR" sz="2000" dirty="0" smtClean="0"/>
              <a:t> </a:t>
            </a:r>
            <a:r>
              <a:rPr lang="tr-TR" sz="2000" dirty="0" err="1" smtClean="0"/>
              <a:t>the</a:t>
            </a:r>
            <a:r>
              <a:rPr lang="tr-TR" sz="2000" dirty="0" smtClean="0"/>
              <a:t> serum </a:t>
            </a:r>
            <a:r>
              <a:rPr lang="tr-TR" sz="2000" dirty="0" err="1" smtClean="0"/>
              <a:t>creatinine</a:t>
            </a:r>
            <a:r>
              <a:rPr lang="tr-TR" sz="2000" dirty="0" smtClean="0"/>
              <a:t> </a:t>
            </a:r>
            <a:r>
              <a:rPr lang="tr-TR" sz="2000" dirty="0" err="1" smtClean="0"/>
              <a:t>concentration</a:t>
            </a:r>
            <a:r>
              <a:rPr lang="tr-TR" sz="2000" dirty="0" smtClean="0"/>
              <a:t> </a:t>
            </a:r>
            <a:r>
              <a:rPr lang="tr-TR" sz="2000" dirty="0" err="1" smtClean="0"/>
              <a:t>to</a:t>
            </a:r>
            <a:r>
              <a:rPr lang="tr-TR" sz="2000" dirty="0" smtClean="0"/>
              <a:t> </a:t>
            </a:r>
            <a:r>
              <a:rPr lang="tr-TR" sz="2000" dirty="0" err="1" smtClean="0"/>
              <a:t>the</a:t>
            </a:r>
            <a:r>
              <a:rPr lang="tr-TR" sz="2000" dirty="0" smtClean="0"/>
              <a:t> </a:t>
            </a:r>
            <a:r>
              <a:rPr lang="tr-TR" sz="2000" dirty="0" err="1" smtClean="0"/>
              <a:t>urine</a:t>
            </a:r>
            <a:r>
              <a:rPr lang="tr-TR" sz="2000" dirty="0" smtClean="0"/>
              <a:t> </a:t>
            </a:r>
            <a:r>
              <a:rPr lang="tr-TR" sz="2000" dirty="0" err="1" smtClean="0"/>
              <a:t>creatinine</a:t>
            </a:r>
            <a:r>
              <a:rPr lang="tr-TR" sz="2000" dirty="0" smtClean="0"/>
              <a:t> </a:t>
            </a:r>
            <a:r>
              <a:rPr lang="tr-TR" sz="2000" dirty="0" err="1" smtClean="0"/>
              <a:t>concentration</a:t>
            </a:r>
            <a:r>
              <a:rPr lang="tr-TR" sz="2000" dirty="0" smtClean="0"/>
              <a:t> </a:t>
            </a:r>
            <a:r>
              <a:rPr lang="tr-TR" sz="2000" dirty="0" err="1" smtClean="0"/>
              <a:t>excreted</a:t>
            </a:r>
            <a:r>
              <a:rPr lang="tr-TR" sz="2000" dirty="0" smtClean="0"/>
              <a:t> </a:t>
            </a:r>
            <a:r>
              <a:rPr lang="tr-TR" sz="2000" dirty="0" err="1" smtClean="0"/>
              <a:t>during</a:t>
            </a:r>
            <a:r>
              <a:rPr lang="tr-TR" sz="2000" dirty="0" smtClean="0"/>
              <a:t> a </a:t>
            </a:r>
            <a:r>
              <a:rPr lang="tr-TR" sz="2000" dirty="0" err="1" smtClean="0"/>
              <a:t>period</a:t>
            </a:r>
            <a:r>
              <a:rPr lang="tr-TR" sz="2000" dirty="0" smtClean="0"/>
              <a:t> of time, </a:t>
            </a:r>
            <a:r>
              <a:rPr lang="tr-TR" sz="2000" dirty="0" err="1" smtClean="0"/>
              <a:t>usually</a:t>
            </a:r>
            <a:r>
              <a:rPr lang="tr-TR" sz="2000" dirty="0" smtClean="0"/>
              <a:t> 24 </a:t>
            </a:r>
            <a:r>
              <a:rPr lang="tr-TR" sz="2000" dirty="0" err="1" smtClean="0"/>
              <a:t>hours</a:t>
            </a:r>
            <a:r>
              <a:rPr lang="tr-TR" sz="2000" dirty="0" smtClean="0"/>
              <a:t>.</a:t>
            </a:r>
            <a:r>
              <a:rPr lang="en-GB" sz="2000" dirty="0"/>
              <a:t> </a:t>
            </a:r>
            <a:endParaRPr lang="tr-TR" sz="2000" dirty="0" smtClean="0"/>
          </a:p>
          <a:p>
            <a:endParaRPr lang="tr-TR" sz="2000" dirty="0" smtClean="0"/>
          </a:p>
          <a:p>
            <a:pPr marL="0" indent="0">
              <a:buNone/>
            </a:pPr>
            <a:endParaRPr lang="tr-TR" sz="2000" dirty="0" smtClean="0"/>
          </a:p>
          <a:p>
            <a:pPr marL="0" indent="0">
              <a:buNone/>
            </a:pPr>
            <a:r>
              <a:rPr lang="tr-TR" sz="2000" dirty="0"/>
              <a:t>	</a:t>
            </a:r>
            <a:r>
              <a:rPr lang="tr-TR" sz="2000" dirty="0" smtClean="0"/>
              <a:t>	</a:t>
            </a:r>
            <a:r>
              <a:rPr lang="tr-TR" sz="2000" dirty="0" err="1" smtClean="0"/>
              <a:t>Ucr</a:t>
            </a:r>
            <a:r>
              <a:rPr lang="tr-TR" sz="2000" dirty="0" smtClean="0"/>
              <a:t> (mg/</a:t>
            </a:r>
            <a:r>
              <a:rPr lang="tr-TR" sz="2000" dirty="0" err="1" smtClean="0"/>
              <a:t>dL</a:t>
            </a:r>
            <a:r>
              <a:rPr lang="tr-TR" sz="2000" dirty="0" smtClean="0"/>
              <a:t>)</a:t>
            </a:r>
            <a:r>
              <a:rPr lang="tr-TR" sz="2000" dirty="0" err="1" smtClean="0"/>
              <a:t>xVur</a:t>
            </a:r>
            <a:r>
              <a:rPr lang="tr-TR" sz="2000" dirty="0" smtClean="0"/>
              <a:t> (</a:t>
            </a:r>
            <a:r>
              <a:rPr lang="tr-TR" sz="2000" dirty="0" err="1" smtClean="0"/>
              <a:t>mL</a:t>
            </a:r>
            <a:r>
              <a:rPr lang="tr-TR" sz="2000" dirty="0" smtClean="0"/>
              <a:t>/24hrs)/</a:t>
            </a:r>
            <a:r>
              <a:rPr lang="tr-TR" sz="2000" dirty="0" err="1" smtClean="0"/>
              <a:t>Pcr</a:t>
            </a:r>
            <a:r>
              <a:rPr lang="tr-TR" sz="2000" dirty="0" smtClean="0"/>
              <a:t> (mg/</a:t>
            </a:r>
            <a:r>
              <a:rPr lang="tr-TR" sz="2000" dirty="0" err="1" smtClean="0"/>
              <a:t>dL</a:t>
            </a:r>
            <a:r>
              <a:rPr lang="tr-TR" sz="2000" dirty="0" smtClean="0"/>
              <a:t>) = </a:t>
            </a:r>
            <a:r>
              <a:rPr lang="tr-TR" sz="2000" dirty="0" err="1" smtClean="0"/>
              <a:t>Ccr</a:t>
            </a:r>
            <a:r>
              <a:rPr lang="tr-TR" sz="2000" dirty="0" smtClean="0"/>
              <a:t>( </a:t>
            </a:r>
            <a:r>
              <a:rPr lang="tr-TR" sz="2000" dirty="0" err="1" smtClean="0"/>
              <a:t>mL</a:t>
            </a:r>
            <a:r>
              <a:rPr lang="tr-TR" sz="2000" dirty="0" smtClean="0"/>
              <a:t>/</a:t>
            </a:r>
            <a:r>
              <a:rPr lang="tr-TR" sz="2000" dirty="0" err="1" smtClean="0"/>
              <a:t>min</a:t>
            </a:r>
            <a:r>
              <a:rPr lang="tr-TR" sz="2000" dirty="0" smtClean="0"/>
              <a:t>)</a:t>
            </a:r>
          </a:p>
          <a:p>
            <a:endParaRPr lang="en-GB" sz="2000" dirty="0"/>
          </a:p>
        </p:txBody>
      </p:sp>
    </p:spTree>
    <p:extLst>
      <p:ext uri="{BB962C8B-B14F-4D97-AF65-F5344CB8AC3E}">
        <p14:creationId xmlns:p14="http://schemas.microsoft.com/office/powerpoint/2010/main" val="3997582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err="1" smtClean="0"/>
              <a:t>Elimination</a:t>
            </a:r>
            <a:r>
              <a:rPr lang="tr-TR" sz="3600" b="1" dirty="0" smtClean="0"/>
              <a:t> of </a:t>
            </a:r>
            <a:r>
              <a:rPr lang="tr-TR" sz="3600" b="1" dirty="0" err="1"/>
              <a:t>N</a:t>
            </a:r>
            <a:r>
              <a:rPr lang="tr-TR" sz="3600" b="1" dirty="0" err="1" smtClean="0"/>
              <a:t>onprotein</a:t>
            </a:r>
            <a:r>
              <a:rPr lang="tr-TR" sz="3600" b="1" dirty="0" smtClean="0"/>
              <a:t> </a:t>
            </a:r>
            <a:r>
              <a:rPr lang="tr-TR" sz="3600" b="1" dirty="0" err="1" smtClean="0"/>
              <a:t>Nitrogen</a:t>
            </a:r>
            <a:r>
              <a:rPr lang="tr-TR" sz="3600" b="1" dirty="0" smtClean="0"/>
              <a:t> </a:t>
            </a:r>
            <a:r>
              <a:rPr lang="tr-TR" sz="3600" b="1" dirty="0" err="1" smtClean="0"/>
              <a:t>Compounds</a:t>
            </a:r>
            <a:r>
              <a:rPr lang="tr-TR" sz="3600" b="1" dirty="0" smtClean="0"/>
              <a:t> (NPN)</a:t>
            </a:r>
            <a:endParaRPr lang="en-GB" sz="3600" b="1" dirty="0"/>
          </a:p>
        </p:txBody>
      </p:sp>
      <p:sp>
        <p:nvSpPr>
          <p:cNvPr id="3" name="İçerik Yer Tutucusu 2"/>
          <p:cNvSpPr>
            <a:spLocks noGrp="1"/>
          </p:cNvSpPr>
          <p:nvPr>
            <p:ph idx="1"/>
          </p:nvPr>
        </p:nvSpPr>
        <p:spPr/>
        <p:txBody>
          <a:bodyPr>
            <a:normAutofit fontScale="85000" lnSpcReduction="10000"/>
          </a:bodyPr>
          <a:lstStyle/>
          <a:p>
            <a:pPr marL="0" indent="0">
              <a:buNone/>
            </a:pPr>
            <a:r>
              <a:rPr lang="tr-TR" sz="1800" dirty="0" smtClean="0"/>
              <a:t>NPN </a:t>
            </a:r>
            <a:r>
              <a:rPr lang="tr-TR" sz="1800" dirty="0" err="1" smtClean="0"/>
              <a:t>are</a:t>
            </a:r>
            <a:r>
              <a:rPr lang="tr-TR" sz="1800" dirty="0" smtClean="0"/>
              <a:t> </a:t>
            </a:r>
            <a:r>
              <a:rPr lang="tr-TR" sz="1800" dirty="0" err="1" smtClean="0"/>
              <a:t>waste</a:t>
            </a:r>
            <a:r>
              <a:rPr lang="tr-TR" sz="1800" dirty="0" smtClean="0"/>
              <a:t> </a:t>
            </a:r>
            <a:r>
              <a:rPr lang="tr-TR" sz="1800" dirty="0" err="1" smtClean="0"/>
              <a:t>products</a:t>
            </a:r>
            <a:r>
              <a:rPr lang="tr-TR" sz="1800" dirty="0" smtClean="0"/>
              <a:t> (</a:t>
            </a:r>
            <a:r>
              <a:rPr lang="tr-TR" sz="1800" b="1" dirty="0" err="1" smtClean="0"/>
              <a:t>urea</a:t>
            </a:r>
            <a:r>
              <a:rPr lang="tr-TR" sz="1800" b="1" dirty="0" smtClean="0"/>
              <a:t>, </a:t>
            </a:r>
            <a:r>
              <a:rPr lang="tr-TR" sz="1800" b="1" dirty="0" err="1" smtClean="0"/>
              <a:t>creatinine</a:t>
            </a:r>
            <a:r>
              <a:rPr lang="tr-TR" sz="1800" b="1" dirty="0" smtClean="0"/>
              <a:t> </a:t>
            </a:r>
            <a:r>
              <a:rPr lang="tr-TR" sz="1800" b="1" dirty="0" err="1" smtClean="0"/>
              <a:t>and</a:t>
            </a:r>
            <a:r>
              <a:rPr lang="tr-TR" sz="1800" b="1" dirty="0" smtClean="0"/>
              <a:t> </a:t>
            </a:r>
            <a:r>
              <a:rPr lang="tr-TR" sz="1800" b="1" dirty="0" err="1" smtClean="0"/>
              <a:t>uric</a:t>
            </a:r>
            <a:r>
              <a:rPr lang="tr-TR" sz="1800" b="1" dirty="0" smtClean="0"/>
              <a:t> </a:t>
            </a:r>
            <a:r>
              <a:rPr lang="tr-TR" sz="1800" b="1" dirty="0" err="1" smtClean="0"/>
              <a:t>acid</a:t>
            </a:r>
            <a:r>
              <a:rPr lang="tr-TR" sz="1800" dirty="0" smtClean="0"/>
              <a:t>)  </a:t>
            </a:r>
            <a:r>
              <a:rPr lang="tr-TR" sz="1800" dirty="0" err="1" smtClean="0"/>
              <a:t>formed</a:t>
            </a:r>
            <a:r>
              <a:rPr lang="tr-TR" sz="1800" dirty="0" smtClean="0"/>
              <a:t> in </a:t>
            </a:r>
            <a:r>
              <a:rPr lang="tr-TR" sz="1800" dirty="0" err="1" smtClean="0"/>
              <a:t>the</a:t>
            </a:r>
            <a:r>
              <a:rPr lang="tr-TR" sz="1800" dirty="0" smtClean="0"/>
              <a:t> body as a </a:t>
            </a:r>
            <a:r>
              <a:rPr lang="tr-TR" sz="1800" dirty="0" err="1" smtClean="0"/>
              <a:t>result</a:t>
            </a:r>
            <a:r>
              <a:rPr lang="tr-TR" sz="1800" dirty="0" smtClean="0"/>
              <a:t> of </a:t>
            </a:r>
            <a:r>
              <a:rPr lang="tr-TR" sz="1800" dirty="0" err="1" smtClean="0"/>
              <a:t>the</a:t>
            </a:r>
            <a:r>
              <a:rPr lang="tr-TR" sz="1800" dirty="0" smtClean="0"/>
              <a:t> </a:t>
            </a:r>
            <a:r>
              <a:rPr lang="tr-TR" sz="1800" dirty="0" err="1" smtClean="0"/>
              <a:t>degradative</a:t>
            </a:r>
            <a:r>
              <a:rPr lang="tr-TR" sz="1800" dirty="0" smtClean="0"/>
              <a:t> </a:t>
            </a:r>
            <a:r>
              <a:rPr lang="tr-TR" sz="1800" dirty="0" err="1" smtClean="0"/>
              <a:t>metabolism</a:t>
            </a:r>
            <a:r>
              <a:rPr lang="tr-TR" sz="1800" dirty="0" smtClean="0"/>
              <a:t> of </a:t>
            </a:r>
            <a:r>
              <a:rPr lang="tr-TR" sz="1800" dirty="0" err="1"/>
              <a:t>n</a:t>
            </a:r>
            <a:r>
              <a:rPr lang="tr-TR" sz="1800" dirty="0" err="1" smtClean="0"/>
              <a:t>ucleic</a:t>
            </a:r>
            <a:r>
              <a:rPr lang="tr-TR" sz="1800" dirty="0" smtClean="0"/>
              <a:t> </a:t>
            </a:r>
            <a:r>
              <a:rPr lang="tr-TR" sz="1800" dirty="0" err="1" smtClean="0"/>
              <a:t>acids</a:t>
            </a:r>
            <a:r>
              <a:rPr lang="tr-TR" sz="1800" dirty="0" smtClean="0"/>
              <a:t>, amino </a:t>
            </a:r>
            <a:r>
              <a:rPr lang="tr-TR" sz="1800" dirty="0" err="1" smtClean="0"/>
              <a:t>acids</a:t>
            </a:r>
            <a:r>
              <a:rPr lang="tr-TR" sz="1800" dirty="0" smtClean="0"/>
              <a:t> </a:t>
            </a:r>
            <a:r>
              <a:rPr lang="tr-TR" sz="1800" dirty="0" err="1" smtClean="0"/>
              <a:t>and</a:t>
            </a:r>
            <a:r>
              <a:rPr lang="tr-TR" sz="1800" dirty="0" smtClean="0"/>
              <a:t> </a:t>
            </a:r>
            <a:r>
              <a:rPr lang="tr-TR" sz="1800" dirty="0" err="1" smtClean="0"/>
              <a:t>proteins</a:t>
            </a:r>
            <a:r>
              <a:rPr lang="tr-TR" sz="1800" dirty="0" smtClean="0"/>
              <a:t>. </a:t>
            </a:r>
            <a:r>
              <a:rPr lang="tr-TR" sz="1800" dirty="0" err="1" smtClean="0"/>
              <a:t>Excretion</a:t>
            </a:r>
            <a:r>
              <a:rPr lang="tr-TR" sz="1800" dirty="0" smtClean="0"/>
              <a:t> of </a:t>
            </a:r>
            <a:r>
              <a:rPr lang="tr-TR" sz="1800" dirty="0" err="1" smtClean="0"/>
              <a:t>these</a:t>
            </a:r>
            <a:r>
              <a:rPr lang="tr-TR" sz="1800" dirty="0" smtClean="0"/>
              <a:t> </a:t>
            </a:r>
            <a:r>
              <a:rPr lang="tr-TR" sz="1800" dirty="0" err="1" smtClean="0"/>
              <a:t>compounds</a:t>
            </a:r>
            <a:r>
              <a:rPr lang="tr-TR" sz="1800" dirty="0" smtClean="0"/>
              <a:t> is an </a:t>
            </a:r>
            <a:r>
              <a:rPr lang="tr-TR" sz="1800" dirty="0" err="1" smtClean="0"/>
              <a:t>important</a:t>
            </a:r>
            <a:r>
              <a:rPr lang="tr-TR" sz="1800" dirty="0" smtClean="0"/>
              <a:t> </a:t>
            </a:r>
            <a:r>
              <a:rPr lang="tr-TR" sz="1800" dirty="0" err="1" smtClean="0"/>
              <a:t>funtion</a:t>
            </a:r>
            <a:r>
              <a:rPr lang="tr-TR" sz="1800" dirty="0" smtClean="0"/>
              <a:t> of </a:t>
            </a:r>
            <a:r>
              <a:rPr lang="tr-TR" sz="1800" dirty="0" err="1" smtClean="0"/>
              <a:t>kidneys</a:t>
            </a:r>
            <a:r>
              <a:rPr lang="tr-TR" sz="1800" dirty="0" smtClean="0"/>
              <a:t>.</a:t>
            </a:r>
          </a:p>
          <a:p>
            <a:pPr marL="0" indent="0">
              <a:buNone/>
            </a:pPr>
            <a:r>
              <a:rPr lang="tr-TR" sz="1800" b="1" dirty="0" err="1" smtClean="0"/>
              <a:t>Urea</a:t>
            </a:r>
            <a:r>
              <a:rPr lang="tr-TR" sz="1800" dirty="0" smtClean="0"/>
              <a:t> (MW 60 Da) , </a:t>
            </a:r>
            <a:r>
              <a:rPr lang="tr-TR" sz="1800" dirty="0" err="1" smtClean="0"/>
              <a:t>makes</a:t>
            </a:r>
            <a:r>
              <a:rPr lang="tr-TR" sz="1800" dirty="0" smtClean="0"/>
              <a:t> </a:t>
            </a:r>
            <a:r>
              <a:rPr lang="tr-TR" sz="1800" dirty="0" err="1" smtClean="0"/>
              <a:t>up</a:t>
            </a:r>
            <a:r>
              <a:rPr lang="tr-TR" sz="1800" dirty="0" smtClean="0"/>
              <a:t> </a:t>
            </a:r>
            <a:r>
              <a:rPr lang="tr-TR" sz="1800" dirty="0" err="1" smtClean="0"/>
              <a:t>the</a:t>
            </a:r>
            <a:r>
              <a:rPr lang="tr-TR" sz="1800" dirty="0" smtClean="0"/>
              <a:t> </a:t>
            </a:r>
            <a:r>
              <a:rPr lang="tr-TR" sz="1800" dirty="0" err="1" smtClean="0"/>
              <a:t>majority</a:t>
            </a:r>
            <a:r>
              <a:rPr lang="tr-TR" sz="1800" dirty="0" smtClean="0"/>
              <a:t> (&gt; 75) of </a:t>
            </a:r>
            <a:r>
              <a:rPr lang="tr-TR" sz="1800" dirty="0" err="1" smtClean="0"/>
              <a:t>the</a:t>
            </a:r>
            <a:r>
              <a:rPr lang="tr-TR" sz="1800" dirty="0" smtClean="0"/>
              <a:t> NPN </a:t>
            </a:r>
            <a:r>
              <a:rPr lang="tr-TR" sz="1800" dirty="0" err="1" smtClean="0"/>
              <a:t>waste</a:t>
            </a:r>
            <a:r>
              <a:rPr lang="tr-TR" sz="1800" dirty="0" smtClean="0"/>
              <a:t> </a:t>
            </a:r>
            <a:r>
              <a:rPr lang="tr-TR" sz="1800" dirty="0" err="1" smtClean="0"/>
              <a:t>excreted</a:t>
            </a:r>
            <a:r>
              <a:rPr lang="tr-TR" sz="1800" dirty="0" smtClean="0"/>
              <a:t> </a:t>
            </a:r>
            <a:r>
              <a:rPr lang="tr-TR" sz="1800" dirty="0" err="1" smtClean="0"/>
              <a:t>daily</a:t>
            </a:r>
            <a:r>
              <a:rPr lang="tr-TR" sz="1800" dirty="0" smtClean="0"/>
              <a:t> as a </a:t>
            </a:r>
            <a:r>
              <a:rPr lang="tr-TR" sz="1800" dirty="0" err="1" smtClean="0"/>
              <a:t>result</a:t>
            </a:r>
            <a:r>
              <a:rPr lang="tr-TR" sz="1800" dirty="0" smtClean="0"/>
              <a:t> of protein </a:t>
            </a:r>
            <a:r>
              <a:rPr lang="tr-TR" sz="1800" dirty="0" err="1" smtClean="0"/>
              <a:t>catabolism</a:t>
            </a:r>
            <a:r>
              <a:rPr lang="tr-TR" sz="1800" dirty="0" smtClean="0"/>
              <a:t>. </a:t>
            </a:r>
            <a:r>
              <a:rPr lang="tr-TR" sz="1800" dirty="0" err="1" smtClean="0"/>
              <a:t>Readily</a:t>
            </a:r>
            <a:r>
              <a:rPr lang="tr-TR" sz="1800" dirty="0" smtClean="0"/>
              <a:t> </a:t>
            </a:r>
            <a:r>
              <a:rPr lang="tr-TR" sz="1800" dirty="0" err="1" smtClean="0"/>
              <a:t>filtered</a:t>
            </a:r>
            <a:r>
              <a:rPr lang="tr-TR" sz="1800" dirty="0" smtClean="0"/>
              <a:t> </a:t>
            </a:r>
            <a:r>
              <a:rPr lang="tr-TR" sz="1800" dirty="0" err="1" smtClean="0"/>
              <a:t>by</a:t>
            </a:r>
            <a:r>
              <a:rPr lang="tr-TR" sz="1800" dirty="0" smtClean="0"/>
              <a:t> </a:t>
            </a:r>
            <a:r>
              <a:rPr lang="tr-TR" sz="1800" dirty="0" err="1" smtClean="0"/>
              <a:t>the</a:t>
            </a:r>
            <a:r>
              <a:rPr lang="tr-TR" sz="1800" dirty="0" smtClean="0"/>
              <a:t> </a:t>
            </a:r>
            <a:r>
              <a:rPr lang="tr-TR" sz="1800" dirty="0" err="1" smtClean="0"/>
              <a:t>glomerulus</a:t>
            </a:r>
            <a:r>
              <a:rPr lang="tr-TR" sz="1800" dirty="0" smtClean="0"/>
              <a:t> </a:t>
            </a:r>
            <a:r>
              <a:rPr lang="tr-TR" sz="1800" dirty="0" err="1" smtClean="0"/>
              <a:t>and</a:t>
            </a:r>
            <a:r>
              <a:rPr lang="tr-TR" sz="1800" dirty="0" smtClean="0"/>
              <a:t>, in </a:t>
            </a:r>
            <a:r>
              <a:rPr lang="tr-TR" sz="1800" dirty="0" err="1" smtClean="0"/>
              <a:t>tubulules</a:t>
            </a:r>
            <a:r>
              <a:rPr lang="tr-TR" sz="1800" dirty="0" smtClean="0"/>
              <a:t> %40-60 of </a:t>
            </a:r>
            <a:r>
              <a:rPr lang="tr-TR" sz="1800" dirty="0" err="1" smtClean="0"/>
              <a:t>urea</a:t>
            </a:r>
            <a:r>
              <a:rPr lang="tr-TR" sz="1800" dirty="0" smtClean="0"/>
              <a:t> is </a:t>
            </a:r>
            <a:r>
              <a:rPr lang="tr-TR" sz="1800" dirty="0" err="1" smtClean="0"/>
              <a:t>reabsorbed</a:t>
            </a:r>
            <a:r>
              <a:rPr lang="tr-TR" sz="1800" dirty="0" smtClean="0"/>
              <a:t>.</a:t>
            </a:r>
          </a:p>
          <a:p>
            <a:pPr marL="0" indent="0">
              <a:buNone/>
            </a:pPr>
            <a:r>
              <a:rPr lang="tr-TR" sz="1800" b="1" dirty="0" err="1" smtClean="0"/>
              <a:t>Creatinine</a:t>
            </a:r>
            <a:r>
              <a:rPr lang="tr-TR" sz="1800" b="1" dirty="0" smtClean="0"/>
              <a:t> (</a:t>
            </a:r>
            <a:r>
              <a:rPr lang="tr-TR" sz="1800" dirty="0" smtClean="0"/>
              <a:t>MW 113 Da</a:t>
            </a:r>
            <a:r>
              <a:rPr lang="tr-TR" sz="1800" b="1" dirty="0" smtClean="0"/>
              <a:t>)</a:t>
            </a:r>
            <a:r>
              <a:rPr lang="tr-TR" sz="1800" dirty="0" smtClean="0"/>
              <a:t>: </a:t>
            </a:r>
            <a:r>
              <a:rPr lang="tr-TR" sz="1800" dirty="0" err="1" smtClean="0"/>
              <a:t>every</a:t>
            </a:r>
            <a:r>
              <a:rPr lang="tr-TR" sz="1800" dirty="0" smtClean="0"/>
              <a:t> </a:t>
            </a:r>
            <a:r>
              <a:rPr lang="tr-TR" sz="1800" dirty="0" err="1" smtClean="0"/>
              <a:t>day</a:t>
            </a:r>
            <a:r>
              <a:rPr lang="tr-TR" sz="1800" dirty="0" smtClean="0"/>
              <a:t> </a:t>
            </a:r>
            <a:r>
              <a:rPr lang="tr-TR" sz="1800" dirty="0" err="1" smtClean="0"/>
              <a:t>up</a:t>
            </a:r>
            <a:r>
              <a:rPr lang="tr-TR" sz="1800" dirty="0" smtClean="0"/>
              <a:t> </a:t>
            </a:r>
            <a:r>
              <a:rPr lang="tr-TR" sz="1800" dirty="0" err="1" smtClean="0"/>
              <a:t>to</a:t>
            </a:r>
            <a:r>
              <a:rPr lang="tr-TR" sz="1800" dirty="0" smtClean="0"/>
              <a:t> %20 of total </a:t>
            </a:r>
            <a:r>
              <a:rPr lang="tr-TR" sz="1800" dirty="0" err="1" smtClean="0"/>
              <a:t>muscle</a:t>
            </a:r>
            <a:r>
              <a:rPr lang="tr-TR" sz="1800" dirty="0" smtClean="0"/>
              <a:t> </a:t>
            </a:r>
            <a:r>
              <a:rPr lang="tr-TR" sz="1800" dirty="0" err="1" smtClean="0"/>
              <a:t>creatine</a:t>
            </a:r>
            <a:r>
              <a:rPr lang="tr-TR" sz="1800" dirty="0" smtClean="0"/>
              <a:t> </a:t>
            </a:r>
            <a:r>
              <a:rPr lang="tr-TR" sz="1800" dirty="0" err="1" smtClean="0"/>
              <a:t>spontaneously</a:t>
            </a:r>
            <a:r>
              <a:rPr lang="tr-TR" sz="1800" dirty="0" smtClean="0"/>
              <a:t> </a:t>
            </a:r>
            <a:r>
              <a:rPr lang="tr-TR" sz="1800" dirty="0" err="1" smtClean="0"/>
              <a:t>dehydrates</a:t>
            </a:r>
            <a:r>
              <a:rPr lang="tr-TR" sz="1800" dirty="0" smtClean="0"/>
              <a:t> </a:t>
            </a:r>
            <a:r>
              <a:rPr lang="tr-TR" sz="1800" dirty="0" err="1" smtClean="0"/>
              <a:t>and</a:t>
            </a:r>
            <a:r>
              <a:rPr lang="tr-TR" sz="1800" dirty="0" smtClean="0"/>
              <a:t> </a:t>
            </a:r>
            <a:r>
              <a:rPr lang="tr-TR" sz="1800" dirty="0" err="1" smtClean="0"/>
              <a:t>cycles</a:t>
            </a:r>
            <a:r>
              <a:rPr lang="tr-TR" sz="1800" dirty="0" smtClean="0"/>
              <a:t> </a:t>
            </a:r>
            <a:r>
              <a:rPr lang="tr-TR" sz="1800" dirty="0" err="1" smtClean="0"/>
              <a:t>to</a:t>
            </a:r>
            <a:r>
              <a:rPr lang="tr-TR" sz="1800" dirty="0" smtClean="0"/>
              <a:t> form </a:t>
            </a:r>
            <a:r>
              <a:rPr lang="tr-TR" sz="1800" dirty="0" err="1" smtClean="0"/>
              <a:t>the</a:t>
            </a:r>
            <a:r>
              <a:rPr lang="tr-TR" sz="1800" dirty="0" smtClean="0"/>
              <a:t> </a:t>
            </a:r>
            <a:r>
              <a:rPr lang="tr-TR" sz="1800" dirty="0" err="1" smtClean="0"/>
              <a:t>creatinine</a:t>
            </a:r>
            <a:r>
              <a:rPr lang="tr-TR" sz="1800" dirty="0" smtClean="0"/>
              <a:t> (</a:t>
            </a:r>
            <a:r>
              <a:rPr lang="tr-TR" sz="1800" dirty="0" err="1" smtClean="0"/>
              <a:t>waste</a:t>
            </a:r>
            <a:r>
              <a:rPr lang="tr-TR" sz="1800" dirty="0" smtClean="0"/>
              <a:t> </a:t>
            </a:r>
            <a:r>
              <a:rPr lang="tr-TR" sz="1800" dirty="0" err="1" smtClean="0"/>
              <a:t>product</a:t>
            </a:r>
            <a:r>
              <a:rPr lang="tr-TR" sz="1800" dirty="0" smtClean="0"/>
              <a:t>) . </a:t>
            </a:r>
            <a:r>
              <a:rPr lang="tr-TR" sz="1800" dirty="0" err="1" smtClean="0"/>
              <a:t>Therefore</a:t>
            </a:r>
            <a:r>
              <a:rPr lang="tr-TR" sz="1800" dirty="0" smtClean="0"/>
              <a:t>, </a:t>
            </a:r>
            <a:r>
              <a:rPr lang="tr-TR" sz="1800" dirty="0" err="1" smtClean="0"/>
              <a:t>creatinine</a:t>
            </a:r>
            <a:r>
              <a:rPr lang="tr-TR" sz="1800" dirty="0" smtClean="0"/>
              <a:t> </a:t>
            </a:r>
            <a:r>
              <a:rPr lang="tr-TR" sz="1800" dirty="0" err="1" smtClean="0"/>
              <a:t>levels</a:t>
            </a:r>
            <a:r>
              <a:rPr lang="tr-TR" sz="1800" dirty="0" smtClean="0"/>
              <a:t> </a:t>
            </a:r>
            <a:r>
              <a:rPr lang="tr-TR" sz="1800" dirty="0" err="1" smtClean="0"/>
              <a:t>are</a:t>
            </a:r>
            <a:r>
              <a:rPr lang="tr-TR" sz="1800" dirty="0" smtClean="0"/>
              <a:t> a </a:t>
            </a:r>
            <a:r>
              <a:rPr lang="tr-TR" sz="1800" dirty="0" err="1" smtClean="0"/>
              <a:t>function</a:t>
            </a:r>
            <a:r>
              <a:rPr lang="tr-TR" sz="1800" dirty="0" smtClean="0"/>
              <a:t> of </a:t>
            </a:r>
            <a:r>
              <a:rPr lang="tr-TR" sz="1800" dirty="0" err="1" smtClean="0"/>
              <a:t>muscle</a:t>
            </a:r>
            <a:r>
              <a:rPr lang="tr-TR" sz="1800" dirty="0" smtClean="0"/>
              <a:t> </a:t>
            </a:r>
            <a:r>
              <a:rPr lang="tr-TR" sz="1800" dirty="0" err="1" smtClean="0"/>
              <a:t>mass</a:t>
            </a:r>
            <a:r>
              <a:rPr lang="tr-TR" sz="1800" dirty="0" smtClean="0"/>
              <a:t> </a:t>
            </a:r>
            <a:r>
              <a:rPr lang="tr-TR" sz="1800" dirty="0" err="1" smtClean="0"/>
              <a:t>and</a:t>
            </a:r>
            <a:r>
              <a:rPr lang="tr-TR" sz="1800" dirty="0" smtClean="0"/>
              <a:t> </a:t>
            </a:r>
            <a:r>
              <a:rPr lang="tr-TR" sz="1800" dirty="0" err="1" smtClean="0"/>
              <a:t>remain</a:t>
            </a:r>
            <a:r>
              <a:rPr lang="tr-TR" sz="1800" dirty="0" smtClean="0"/>
              <a:t> </a:t>
            </a:r>
            <a:r>
              <a:rPr lang="tr-TR" sz="1800" dirty="0" err="1" smtClean="0"/>
              <a:t>approximately</a:t>
            </a:r>
            <a:r>
              <a:rPr lang="tr-TR" sz="1800" dirty="0" smtClean="0"/>
              <a:t> </a:t>
            </a:r>
            <a:r>
              <a:rPr lang="tr-TR" sz="1800" dirty="0" err="1" smtClean="0"/>
              <a:t>the</a:t>
            </a:r>
            <a:r>
              <a:rPr lang="tr-TR" sz="1800" dirty="0" smtClean="0"/>
              <a:t> </a:t>
            </a:r>
            <a:r>
              <a:rPr lang="tr-TR" sz="1800" dirty="0" err="1" smtClean="0"/>
              <a:t>same</a:t>
            </a:r>
            <a:r>
              <a:rPr lang="tr-TR" sz="1800" dirty="0" smtClean="0"/>
              <a:t> in an </a:t>
            </a:r>
            <a:r>
              <a:rPr lang="tr-TR" sz="1800" dirty="0" err="1" smtClean="0"/>
              <a:t>individual</a:t>
            </a:r>
            <a:r>
              <a:rPr lang="tr-TR" sz="1800" dirty="0" smtClean="0"/>
              <a:t> </a:t>
            </a:r>
            <a:r>
              <a:rPr lang="tr-TR" sz="1800" dirty="0" err="1" smtClean="0"/>
              <a:t>from</a:t>
            </a:r>
            <a:r>
              <a:rPr lang="tr-TR" sz="1800" dirty="0" smtClean="0"/>
              <a:t> </a:t>
            </a:r>
            <a:r>
              <a:rPr lang="tr-TR" sz="1800" dirty="0" err="1" smtClean="0"/>
              <a:t>day</a:t>
            </a:r>
            <a:r>
              <a:rPr lang="tr-TR" sz="1800" dirty="0" smtClean="0"/>
              <a:t> </a:t>
            </a:r>
            <a:r>
              <a:rPr lang="tr-TR" sz="1800" dirty="0" err="1" smtClean="0"/>
              <a:t>to</a:t>
            </a:r>
            <a:r>
              <a:rPr lang="tr-TR" sz="1800" dirty="0" smtClean="0"/>
              <a:t> </a:t>
            </a:r>
            <a:r>
              <a:rPr lang="tr-TR" sz="1800" dirty="0" err="1" smtClean="0"/>
              <a:t>day</a:t>
            </a:r>
            <a:r>
              <a:rPr lang="tr-TR" sz="1800" dirty="0" smtClean="0"/>
              <a:t> </a:t>
            </a:r>
            <a:r>
              <a:rPr lang="tr-TR" sz="1800" dirty="0" err="1" smtClean="0"/>
              <a:t>unless</a:t>
            </a:r>
            <a:r>
              <a:rPr lang="tr-TR" sz="1800" dirty="0" smtClean="0"/>
              <a:t> </a:t>
            </a:r>
            <a:r>
              <a:rPr lang="tr-TR" sz="1800" dirty="0" err="1" smtClean="0"/>
              <a:t>muscle</a:t>
            </a:r>
            <a:r>
              <a:rPr lang="tr-TR" sz="1800" dirty="0" smtClean="0"/>
              <a:t> </a:t>
            </a:r>
            <a:r>
              <a:rPr lang="tr-TR" sz="1800" dirty="0" err="1" smtClean="0"/>
              <a:t>mass</a:t>
            </a:r>
            <a:r>
              <a:rPr lang="tr-TR" sz="1800" dirty="0" smtClean="0"/>
              <a:t> </a:t>
            </a:r>
            <a:r>
              <a:rPr lang="tr-TR" sz="1800" dirty="0" err="1" smtClean="0"/>
              <a:t>or</a:t>
            </a:r>
            <a:r>
              <a:rPr lang="tr-TR" sz="1800" dirty="0" smtClean="0"/>
              <a:t> </a:t>
            </a:r>
            <a:r>
              <a:rPr lang="tr-TR" sz="1800" dirty="0" err="1" smtClean="0"/>
              <a:t>renal</a:t>
            </a:r>
            <a:r>
              <a:rPr lang="tr-TR" sz="1800" dirty="0" smtClean="0"/>
              <a:t> </a:t>
            </a:r>
            <a:r>
              <a:rPr lang="tr-TR" sz="1800" dirty="0" err="1" smtClean="0"/>
              <a:t>funtion</a:t>
            </a:r>
            <a:r>
              <a:rPr lang="tr-TR" sz="1800" dirty="0" smtClean="0"/>
              <a:t> </a:t>
            </a:r>
            <a:r>
              <a:rPr lang="tr-TR" sz="1800" dirty="0" err="1" smtClean="0"/>
              <a:t>changes</a:t>
            </a:r>
            <a:r>
              <a:rPr lang="tr-TR" sz="1800" dirty="0" smtClean="0"/>
              <a:t>. </a:t>
            </a:r>
            <a:r>
              <a:rPr lang="tr-TR" sz="1800" dirty="0" err="1" smtClean="0"/>
              <a:t>Readily</a:t>
            </a:r>
            <a:r>
              <a:rPr lang="tr-TR" sz="1800" dirty="0" smtClean="0"/>
              <a:t> </a:t>
            </a:r>
            <a:r>
              <a:rPr lang="tr-TR" sz="1800" dirty="0" err="1" smtClean="0"/>
              <a:t>filtered</a:t>
            </a:r>
            <a:r>
              <a:rPr lang="tr-TR" sz="1800" dirty="0" smtClean="0"/>
              <a:t> </a:t>
            </a:r>
            <a:r>
              <a:rPr lang="tr-TR" sz="1800" dirty="0" err="1" smtClean="0"/>
              <a:t>by</a:t>
            </a:r>
            <a:r>
              <a:rPr lang="tr-TR" sz="1800" dirty="0" smtClean="0"/>
              <a:t> </a:t>
            </a:r>
            <a:r>
              <a:rPr lang="tr-TR" sz="1800" dirty="0" err="1" smtClean="0"/>
              <a:t>the</a:t>
            </a:r>
            <a:r>
              <a:rPr lang="tr-TR" sz="1800" dirty="0" smtClean="0"/>
              <a:t> </a:t>
            </a:r>
            <a:r>
              <a:rPr lang="tr-TR" sz="1800" dirty="0" err="1" smtClean="0"/>
              <a:t>glomerulus</a:t>
            </a:r>
            <a:r>
              <a:rPr lang="tr-TR" sz="1800" dirty="0" smtClean="0"/>
              <a:t> , </a:t>
            </a:r>
            <a:r>
              <a:rPr lang="tr-TR" sz="1800" dirty="0" err="1" smtClean="0"/>
              <a:t>unlike</a:t>
            </a:r>
            <a:r>
              <a:rPr lang="tr-TR" sz="1800" dirty="0" smtClean="0"/>
              <a:t> </a:t>
            </a:r>
            <a:r>
              <a:rPr lang="tr-TR" sz="1800" dirty="0" err="1" smtClean="0"/>
              <a:t>urea</a:t>
            </a:r>
            <a:r>
              <a:rPr lang="tr-TR" sz="1800" dirty="0" smtClean="0"/>
              <a:t> is not </a:t>
            </a:r>
            <a:r>
              <a:rPr lang="tr-TR" sz="1800" dirty="0" err="1" smtClean="0"/>
              <a:t>absorbed</a:t>
            </a:r>
            <a:r>
              <a:rPr lang="tr-TR" sz="1800" dirty="0" smtClean="0"/>
              <a:t> </a:t>
            </a:r>
            <a:r>
              <a:rPr lang="tr-TR" sz="1800" dirty="0" err="1" smtClean="0"/>
              <a:t>by</a:t>
            </a:r>
            <a:r>
              <a:rPr lang="tr-TR" sz="1800" dirty="0" smtClean="0"/>
              <a:t> </a:t>
            </a:r>
            <a:r>
              <a:rPr lang="tr-TR" sz="1800" dirty="0" err="1" smtClean="0"/>
              <a:t>the</a:t>
            </a:r>
            <a:r>
              <a:rPr lang="tr-TR" sz="1800" dirty="0" smtClean="0"/>
              <a:t> </a:t>
            </a:r>
            <a:r>
              <a:rPr lang="tr-TR" sz="1800" dirty="0" err="1" smtClean="0"/>
              <a:t>tubules.However</a:t>
            </a:r>
            <a:r>
              <a:rPr lang="tr-TR" sz="1800" dirty="0" smtClean="0"/>
              <a:t>, a </a:t>
            </a:r>
            <a:r>
              <a:rPr lang="tr-TR" sz="1800" dirty="0" err="1" smtClean="0"/>
              <a:t>small</a:t>
            </a:r>
            <a:r>
              <a:rPr lang="tr-TR" sz="1800" dirty="0" smtClean="0"/>
              <a:t> </a:t>
            </a:r>
            <a:r>
              <a:rPr lang="tr-TR" sz="1800" dirty="0" err="1" smtClean="0"/>
              <a:t>amount</a:t>
            </a:r>
            <a:r>
              <a:rPr lang="tr-TR" sz="1800" dirty="0" smtClean="0"/>
              <a:t> of </a:t>
            </a:r>
            <a:r>
              <a:rPr lang="tr-TR" sz="1800" dirty="0" err="1" smtClean="0"/>
              <a:t>creatinine</a:t>
            </a:r>
            <a:r>
              <a:rPr lang="tr-TR" sz="1800" dirty="0" smtClean="0"/>
              <a:t> is </a:t>
            </a:r>
            <a:r>
              <a:rPr lang="tr-TR" sz="1800" dirty="0" err="1" smtClean="0"/>
              <a:t>secreted</a:t>
            </a:r>
            <a:r>
              <a:rPr lang="tr-TR" sz="1800" dirty="0" smtClean="0"/>
              <a:t> </a:t>
            </a:r>
            <a:r>
              <a:rPr lang="tr-TR" sz="1800" dirty="0" err="1" smtClean="0"/>
              <a:t>by</a:t>
            </a:r>
            <a:r>
              <a:rPr lang="tr-TR" sz="1800" dirty="0" smtClean="0"/>
              <a:t> </a:t>
            </a:r>
            <a:r>
              <a:rPr lang="tr-TR" sz="1800" dirty="0" err="1" smtClean="0"/>
              <a:t>the</a:t>
            </a:r>
            <a:r>
              <a:rPr lang="tr-TR" sz="1800" dirty="0" smtClean="0"/>
              <a:t> </a:t>
            </a:r>
            <a:r>
              <a:rPr lang="tr-TR" sz="1800" dirty="0" err="1" smtClean="0"/>
              <a:t>kidney</a:t>
            </a:r>
            <a:r>
              <a:rPr lang="tr-TR" sz="1800" dirty="0" smtClean="0"/>
              <a:t> </a:t>
            </a:r>
            <a:r>
              <a:rPr lang="tr-TR" sz="1800" dirty="0" err="1" smtClean="0"/>
              <a:t>tubules</a:t>
            </a:r>
            <a:r>
              <a:rPr lang="tr-TR" sz="1800" dirty="0" smtClean="0"/>
              <a:t> at </a:t>
            </a:r>
            <a:r>
              <a:rPr lang="tr-TR" sz="1800" dirty="0" err="1" smtClean="0"/>
              <a:t>high</a:t>
            </a:r>
            <a:r>
              <a:rPr lang="tr-TR" sz="1800" dirty="0" smtClean="0"/>
              <a:t> serum </a:t>
            </a:r>
            <a:r>
              <a:rPr lang="tr-TR" sz="1800" dirty="0" err="1" smtClean="0"/>
              <a:t>concentrations</a:t>
            </a:r>
            <a:r>
              <a:rPr lang="tr-TR" sz="1800" dirty="0" smtClean="0"/>
              <a:t>.</a:t>
            </a:r>
          </a:p>
          <a:p>
            <a:pPr marL="0" indent="0">
              <a:buNone/>
            </a:pPr>
            <a:r>
              <a:rPr lang="tr-TR" sz="1800" b="1" dirty="0" err="1" smtClean="0"/>
              <a:t>Uric</a:t>
            </a:r>
            <a:r>
              <a:rPr lang="tr-TR" sz="1800" b="1" dirty="0" smtClean="0"/>
              <a:t> </a:t>
            </a:r>
            <a:r>
              <a:rPr lang="tr-TR" sz="1800" b="1" dirty="0" err="1" smtClean="0"/>
              <a:t>acid</a:t>
            </a:r>
            <a:r>
              <a:rPr lang="tr-TR" sz="1800" b="1" dirty="0" smtClean="0"/>
              <a:t> </a:t>
            </a:r>
            <a:r>
              <a:rPr lang="tr-TR" sz="1800" dirty="0" smtClean="0"/>
              <a:t>(MW 168 Da), </a:t>
            </a:r>
            <a:r>
              <a:rPr lang="tr-TR" sz="1800" dirty="0" err="1" smtClean="0"/>
              <a:t>readily</a:t>
            </a:r>
            <a:r>
              <a:rPr lang="tr-TR" sz="1800" dirty="0" smtClean="0"/>
              <a:t> </a:t>
            </a:r>
            <a:r>
              <a:rPr lang="tr-TR" sz="1800" dirty="0" err="1" smtClean="0"/>
              <a:t>filtered</a:t>
            </a:r>
            <a:r>
              <a:rPr lang="tr-TR" sz="1800" dirty="0" smtClean="0"/>
              <a:t> </a:t>
            </a:r>
            <a:r>
              <a:rPr lang="tr-TR" sz="1800" dirty="0" err="1" smtClean="0"/>
              <a:t>by</a:t>
            </a:r>
            <a:r>
              <a:rPr lang="tr-TR" sz="1800" dirty="0" smtClean="0"/>
              <a:t> </a:t>
            </a:r>
            <a:r>
              <a:rPr lang="tr-TR" sz="1800" dirty="0" err="1" smtClean="0"/>
              <a:t>the</a:t>
            </a:r>
            <a:r>
              <a:rPr lang="tr-TR" sz="1800" dirty="0" smtClean="0"/>
              <a:t> </a:t>
            </a:r>
            <a:r>
              <a:rPr lang="tr-TR" sz="1800" dirty="0" err="1" smtClean="0"/>
              <a:t>glomerulus</a:t>
            </a:r>
            <a:r>
              <a:rPr lang="tr-TR" sz="1800" dirty="0" smtClean="0"/>
              <a:t> </a:t>
            </a:r>
            <a:r>
              <a:rPr lang="tr-TR" sz="1800" dirty="0" err="1" smtClean="0"/>
              <a:t>and</a:t>
            </a:r>
            <a:r>
              <a:rPr lang="tr-TR" sz="1800" dirty="0" smtClean="0"/>
              <a:t>, </a:t>
            </a:r>
            <a:r>
              <a:rPr lang="tr-TR" sz="1800" dirty="0" err="1" smtClean="0"/>
              <a:t>then</a:t>
            </a:r>
            <a:r>
              <a:rPr lang="tr-TR" sz="1800" dirty="0" smtClean="0"/>
              <a:t> </a:t>
            </a:r>
            <a:r>
              <a:rPr lang="tr-TR" sz="1800" dirty="0" err="1" smtClean="0"/>
              <a:t>undergoes</a:t>
            </a:r>
            <a:r>
              <a:rPr lang="tr-TR" sz="1800" dirty="0" smtClean="0"/>
              <a:t> a </a:t>
            </a:r>
            <a:r>
              <a:rPr lang="tr-TR" sz="1800" dirty="0" err="1" smtClean="0"/>
              <a:t>complex</a:t>
            </a:r>
            <a:r>
              <a:rPr lang="tr-TR" sz="1800" dirty="0" smtClean="0"/>
              <a:t> </a:t>
            </a:r>
            <a:r>
              <a:rPr lang="tr-TR" sz="1800" dirty="0" err="1" smtClean="0"/>
              <a:t>cycle</a:t>
            </a:r>
            <a:r>
              <a:rPr lang="tr-TR" sz="1800" dirty="0" smtClean="0"/>
              <a:t> of </a:t>
            </a:r>
            <a:r>
              <a:rPr lang="tr-TR" sz="1800" dirty="0" err="1" smtClean="0"/>
              <a:t>reabsorbtion</a:t>
            </a:r>
            <a:r>
              <a:rPr lang="tr-TR" sz="1800" dirty="0" smtClean="0"/>
              <a:t> </a:t>
            </a:r>
            <a:r>
              <a:rPr lang="tr-TR" sz="1800" dirty="0" err="1" smtClean="0"/>
              <a:t>and</a:t>
            </a:r>
            <a:r>
              <a:rPr lang="tr-TR" sz="1800" dirty="0" smtClean="0"/>
              <a:t> </a:t>
            </a:r>
            <a:r>
              <a:rPr lang="tr-TR" sz="1800" dirty="0" err="1" smtClean="0"/>
              <a:t>secretion</a:t>
            </a:r>
            <a:r>
              <a:rPr lang="tr-TR" sz="1800" dirty="0" smtClean="0"/>
              <a:t> as it </a:t>
            </a:r>
            <a:r>
              <a:rPr lang="tr-TR" sz="1800" dirty="0" err="1" smtClean="0"/>
              <a:t>cources</a:t>
            </a:r>
            <a:r>
              <a:rPr lang="tr-TR" sz="1800" dirty="0" smtClean="0"/>
              <a:t> </a:t>
            </a:r>
            <a:r>
              <a:rPr lang="tr-TR" sz="1800" dirty="0" err="1" smtClean="0"/>
              <a:t>through</a:t>
            </a:r>
            <a:r>
              <a:rPr lang="tr-TR" sz="1800" dirty="0" smtClean="0"/>
              <a:t> </a:t>
            </a:r>
            <a:r>
              <a:rPr lang="tr-TR" sz="1800" dirty="0" err="1" smtClean="0"/>
              <a:t>the</a:t>
            </a:r>
            <a:r>
              <a:rPr lang="tr-TR" sz="1800" dirty="0" smtClean="0"/>
              <a:t> </a:t>
            </a:r>
            <a:r>
              <a:rPr lang="tr-TR" sz="1800" dirty="0" err="1" smtClean="0"/>
              <a:t>nephron</a:t>
            </a:r>
            <a:r>
              <a:rPr lang="tr-TR" sz="1800" dirty="0" smtClean="0"/>
              <a:t> . </a:t>
            </a:r>
            <a:r>
              <a:rPr lang="tr-TR" sz="1800" dirty="0" err="1" smtClean="0"/>
              <a:t>Only</a:t>
            </a:r>
            <a:r>
              <a:rPr lang="tr-TR" sz="1800" dirty="0" smtClean="0"/>
              <a:t> 6-12% of </a:t>
            </a:r>
            <a:r>
              <a:rPr lang="tr-TR" sz="1800" dirty="0" err="1" smtClean="0"/>
              <a:t>the</a:t>
            </a:r>
            <a:r>
              <a:rPr lang="tr-TR" sz="1800" dirty="0" smtClean="0"/>
              <a:t> </a:t>
            </a:r>
            <a:r>
              <a:rPr lang="tr-TR" sz="1800" dirty="0" err="1" smtClean="0"/>
              <a:t>original</a:t>
            </a:r>
            <a:r>
              <a:rPr lang="tr-TR" sz="1800" dirty="0" smtClean="0"/>
              <a:t> </a:t>
            </a:r>
            <a:r>
              <a:rPr lang="tr-TR" sz="1800" dirty="0" err="1" smtClean="0"/>
              <a:t>filtered</a:t>
            </a:r>
            <a:r>
              <a:rPr lang="tr-TR" sz="1800" dirty="0" smtClean="0"/>
              <a:t> </a:t>
            </a:r>
            <a:r>
              <a:rPr lang="tr-TR" sz="1800" dirty="0" err="1" smtClean="0"/>
              <a:t>uric</a:t>
            </a:r>
            <a:r>
              <a:rPr lang="tr-TR" sz="1800" dirty="0" smtClean="0"/>
              <a:t> </a:t>
            </a:r>
            <a:r>
              <a:rPr lang="tr-TR" sz="1800" dirty="0" err="1" smtClean="0"/>
              <a:t>acid</a:t>
            </a:r>
            <a:r>
              <a:rPr lang="tr-TR" sz="1800" dirty="0" smtClean="0"/>
              <a:t> is </a:t>
            </a:r>
            <a:r>
              <a:rPr lang="tr-TR" sz="1800" dirty="0" err="1" smtClean="0"/>
              <a:t>finally</a:t>
            </a:r>
            <a:r>
              <a:rPr lang="tr-TR" sz="1800" dirty="0" smtClean="0"/>
              <a:t> </a:t>
            </a:r>
            <a:r>
              <a:rPr lang="tr-TR" sz="1800" dirty="0" err="1" smtClean="0"/>
              <a:t>excreted</a:t>
            </a:r>
            <a:r>
              <a:rPr lang="tr-TR" sz="1800" dirty="0"/>
              <a:t>.</a:t>
            </a:r>
            <a:r>
              <a:rPr lang="tr-TR" sz="1800" dirty="0" smtClean="0"/>
              <a:t> </a:t>
            </a:r>
            <a:endParaRPr lang="en-GB" sz="1800" dirty="0"/>
          </a:p>
        </p:txBody>
      </p:sp>
    </p:spTree>
    <p:extLst>
      <p:ext uri="{BB962C8B-B14F-4D97-AF65-F5344CB8AC3E}">
        <p14:creationId xmlns:p14="http://schemas.microsoft.com/office/powerpoint/2010/main" val="1608023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800" dirty="0" err="1" smtClean="0"/>
              <a:t>The</a:t>
            </a:r>
            <a:r>
              <a:rPr lang="tr-TR" sz="2800" dirty="0" smtClean="0"/>
              <a:t> </a:t>
            </a:r>
            <a:r>
              <a:rPr lang="tr-TR" sz="2800" dirty="0" err="1" smtClean="0"/>
              <a:t>National</a:t>
            </a:r>
            <a:r>
              <a:rPr lang="tr-TR" sz="2800" dirty="0" smtClean="0"/>
              <a:t> </a:t>
            </a:r>
            <a:r>
              <a:rPr lang="tr-TR" sz="2800" dirty="0" err="1" smtClean="0"/>
              <a:t>Kidney</a:t>
            </a:r>
            <a:r>
              <a:rPr lang="tr-TR" sz="2800" dirty="0" smtClean="0"/>
              <a:t> Foundation (NKF)</a:t>
            </a:r>
            <a:r>
              <a:rPr lang="tr-TR" sz="2800" dirty="0" err="1" smtClean="0"/>
              <a:t>recommends</a:t>
            </a:r>
            <a:r>
              <a:rPr lang="tr-TR" sz="2800" dirty="0" smtClean="0"/>
              <a:t> </a:t>
            </a:r>
            <a:r>
              <a:rPr lang="tr-TR" sz="2800" dirty="0" err="1" smtClean="0"/>
              <a:t>that</a:t>
            </a:r>
            <a:r>
              <a:rPr lang="tr-TR" sz="2800" dirty="0" smtClean="0"/>
              <a:t> </a:t>
            </a:r>
            <a:r>
              <a:rPr lang="tr-TR" sz="2800" dirty="0" err="1" smtClean="0"/>
              <a:t>estimated</a:t>
            </a:r>
            <a:r>
              <a:rPr lang="tr-TR" sz="2800" dirty="0" smtClean="0"/>
              <a:t> GFR, be </a:t>
            </a:r>
            <a:r>
              <a:rPr lang="tr-TR" sz="2800" dirty="0" err="1" smtClean="0"/>
              <a:t>calculated</a:t>
            </a:r>
            <a:r>
              <a:rPr lang="tr-TR" sz="2800" dirty="0" smtClean="0"/>
              <a:t> </a:t>
            </a:r>
            <a:r>
              <a:rPr lang="tr-TR" sz="2800" dirty="0" err="1" smtClean="0"/>
              <a:t>each</a:t>
            </a:r>
            <a:r>
              <a:rPr lang="tr-TR" sz="2800" dirty="0" smtClean="0"/>
              <a:t> time a serum </a:t>
            </a:r>
            <a:r>
              <a:rPr lang="tr-TR" sz="2800" dirty="0" err="1" smtClean="0"/>
              <a:t>creatinine</a:t>
            </a:r>
            <a:r>
              <a:rPr lang="tr-TR" sz="2800" dirty="0" smtClean="0"/>
              <a:t> </a:t>
            </a:r>
            <a:r>
              <a:rPr lang="tr-TR" sz="2800" dirty="0" err="1" smtClean="0"/>
              <a:t>level</a:t>
            </a:r>
            <a:r>
              <a:rPr lang="tr-TR" sz="2800" dirty="0" smtClean="0"/>
              <a:t> is </a:t>
            </a:r>
            <a:r>
              <a:rPr lang="tr-TR" sz="2800" dirty="0" err="1" smtClean="0"/>
              <a:t>reported</a:t>
            </a:r>
            <a:r>
              <a:rPr lang="tr-TR" sz="2800" dirty="0" smtClean="0"/>
              <a:t>. </a:t>
            </a:r>
            <a:endParaRPr lang="en-GB" sz="2800" dirty="0"/>
          </a:p>
        </p:txBody>
      </p:sp>
      <p:sp>
        <p:nvSpPr>
          <p:cNvPr id="3" name="İçerik Yer Tutucusu 2"/>
          <p:cNvSpPr>
            <a:spLocks noGrp="1"/>
          </p:cNvSpPr>
          <p:nvPr>
            <p:ph idx="1"/>
          </p:nvPr>
        </p:nvSpPr>
        <p:spPr/>
        <p:txBody>
          <a:bodyPr/>
          <a:lstStyle/>
          <a:p>
            <a:r>
              <a:rPr lang="tr-TR" dirty="0" err="1" smtClean="0"/>
              <a:t>The</a:t>
            </a:r>
            <a:r>
              <a:rPr lang="tr-TR" dirty="0" smtClean="0"/>
              <a:t> </a:t>
            </a:r>
            <a:r>
              <a:rPr lang="tr-TR" dirty="0" err="1" smtClean="0"/>
              <a:t>equation</a:t>
            </a:r>
            <a:r>
              <a:rPr lang="tr-TR" dirty="0" smtClean="0"/>
              <a:t> is </a:t>
            </a:r>
            <a:r>
              <a:rPr lang="tr-TR" dirty="0" err="1" smtClean="0"/>
              <a:t>used</a:t>
            </a:r>
            <a:r>
              <a:rPr lang="tr-TR" dirty="0" smtClean="0"/>
              <a:t> </a:t>
            </a:r>
            <a:r>
              <a:rPr lang="tr-TR" dirty="0" err="1" smtClean="0"/>
              <a:t>to</a:t>
            </a:r>
            <a:r>
              <a:rPr lang="tr-TR" dirty="0" smtClean="0"/>
              <a:t> </a:t>
            </a:r>
            <a:r>
              <a:rPr lang="tr-TR" dirty="0" err="1" smtClean="0"/>
              <a:t>predict</a:t>
            </a:r>
            <a:r>
              <a:rPr lang="tr-TR" dirty="0" smtClean="0"/>
              <a:t> GFR </a:t>
            </a:r>
            <a:r>
              <a:rPr lang="tr-TR" dirty="0" err="1" smtClean="0"/>
              <a:t>and</a:t>
            </a:r>
            <a:r>
              <a:rPr lang="tr-TR" dirty="0" smtClean="0"/>
              <a:t> is </a:t>
            </a:r>
            <a:r>
              <a:rPr lang="tr-TR" dirty="0" err="1" smtClean="0"/>
              <a:t>based</a:t>
            </a:r>
            <a:r>
              <a:rPr lang="tr-TR" dirty="0" smtClean="0"/>
              <a:t> on serum </a:t>
            </a:r>
            <a:r>
              <a:rPr lang="tr-TR" dirty="0" err="1" smtClean="0"/>
              <a:t>creatinin</a:t>
            </a:r>
            <a:r>
              <a:rPr lang="tr-TR" dirty="0" smtClean="0"/>
              <a:t> </a:t>
            </a:r>
            <a:r>
              <a:rPr lang="tr-TR" dirty="0" err="1" smtClean="0"/>
              <a:t>age</a:t>
            </a:r>
            <a:r>
              <a:rPr lang="tr-TR" dirty="0" smtClean="0"/>
              <a:t>, body size, </a:t>
            </a:r>
            <a:r>
              <a:rPr lang="tr-TR" dirty="0" err="1" smtClean="0"/>
              <a:t>gender</a:t>
            </a:r>
            <a:r>
              <a:rPr lang="tr-TR" dirty="0" smtClean="0"/>
              <a:t> </a:t>
            </a:r>
            <a:r>
              <a:rPr lang="tr-TR" dirty="0" err="1" smtClean="0"/>
              <a:t>and</a:t>
            </a:r>
            <a:r>
              <a:rPr lang="tr-TR" dirty="0" smtClean="0"/>
              <a:t> </a:t>
            </a:r>
            <a:r>
              <a:rPr lang="tr-TR" dirty="0" err="1" smtClean="0"/>
              <a:t>race</a:t>
            </a:r>
            <a:r>
              <a:rPr lang="tr-TR" dirty="0" smtClean="0"/>
              <a:t> </a:t>
            </a:r>
            <a:r>
              <a:rPr lang="tr-TR" dirty="0" err="1" smtClean="0"/>
              <a:t>without</a:t>
            </a:r>
            <a:r>
              <a:rPr lang="tr-TR" dirty="0" smtClean="0"/>
              <a:t> </a:t>
            </a:r>
            <a:r>
              <a:rPr lang="tr-TR" dirty="0" err="1" smtClean="0"/>
              <a:t>the</a:t>
            </a:r>
            <a:r>
              <a:rPr lang="tr-TR" dirty="0" smtClean="0"/>
              <a:t> </a:t>
            </a:r>
            <a:r>
              <a:rPr lang="tr-TR" dirty="0" err="1" smtClean="0"/>
              <a:t>need</a:t>
            </a:r>
            <a:r>
              <a:rPr lang="tr-TR" dirty="0" smtClean="0"/>
              <a:t> of </a:t>
            </a:r>
            <a:r>
              <a:rPr lang="tr-TR" dirty="0" err="1" smtClean="0"/>
              <a:t>urine</a:t>
            </a:r>
            <a:r>
              <a:rPr lang="tr-TR" dirty="0" smtClean="0"/>
              <a:t> </a:t>
            </a:r>
            <a:r>
              <a:rPr lang="tr-TR" dirty="0" err="1" smtClean="0"/>
              <a:t>creatinine</a:t>
            </a:r>
            <a:r>
              <a:rPr lang="tr-TR" dirty="0" smtClean="0"/>
              <a:t>. </a:t>
            </a:r>
            <a:r>
              <a:rPr lang="tr-TR" dirty="0" err="1" smtClean="0"/>
              <a:t>There</a:t>
            </a:r>
            <a:r>
              <a:rPr lang="tr-TR" dirty="0" smtClean="0"/>
              <a:t> </a:t>
            </a:r>
            <a:r>
              <a:rPr lang="tr-TR" dirty="0" err="1" smtClean="0"/>
              <a:t>are</a:t>
            </a:r>
            <a:r>
              <a:rPr lang="tr-TR" dirty="0" smtClean="0"/>
              <a:t> a </a:t>
            </a:r>
            <a:r>
              <a:rPr lang="tr-TR" dirty="0" err="1" smtClean="0"/>
              <a:t>number</a:t>
            </a:r>
            <a:r>
              <a:rPr lang="tr-TR" dirty="0" smtClean="0"/>
              <a:t> of </a:t>
            </a:r>
            <a:r>
              <a:rPr lang="tr-TR" dirty="0" err="1" smtClean="0"/>
              <a:t>formulas</a:t>
            </a:r>
            <a:r>
              <a:rPr lang="tr-TR" dirty="0" smtClean="0"/>
              <a:t> </a:t>
            </a:r>
            <a:r>
              <a:rPr lang="tr-TR" dirty="0" err="1" smtClean="0"/>
              <a:t>used</a:t>
            </a:r>
            <a:r>
              <a:rPr lang="tr-TR" dirty="0" smtClean="0"/>
              <a:t> </a:t>
            </a:r>
            <a:r>
              <a:rPr lang="tr-TR" dirty="0" err="1" smtClean="0"/>
              <a:t>to</a:t>
            </a:r>
            <a:r>
              <a:rPr lang="tr-TR" dirty="0" smtClean="0"/>
              <a:t> </a:t>
            </a:r>
            <a:r>
              <a:rPr lang="tr-TR" dirty="0" err="1" smtClean="0"/>
              <a:t>eGFR</a:t>
            </a:r>
            <a:r>
              <a:rPr lang="tr-TR" dirty="0"/>
              <a:t> </a:t>
            </a:r>
            <a:r>
              <a:rPr lang="tr-TR" dirty="0" smtClean="0"/>
              <a:t>on </a:t>
            </a:r>
            <a:r>
              <a:rPr lang="tr-TR" dirty="0" err="1" smtClean="0"/>
              <a:t>the</a:t>
            </a:r>
            <a:r>
              <a:rPr lang="tr-TR" dirty="0" smtClean="0"/>
              <a:t> </a:t>
            </a:r>
            <a:r>
              <a:rPr lang="tr-TR" dirty="0" err="1" smtClean="0"/>
              <a:t>basis</a:t>
            </a:r>
            <a:r>
              <a:rPr lang="tr-TR" dirty="0" smtClean="0"/>
              <a:t> of serum </a:t>
            </a:r>
            <a:r>
              <a:rPr lang="tr-TR" dirty="0" err="1" smtClean="0"/>
              <a:t>creatinine</a:t>
            </a:r>
            <a:r>
              <a:rPr lang="tr-TR" dirty="0" smtClean="0"/>
              <a:t> </a:t>
            </a:r>
            <a:r>
              <a:rPr lang="tr-TR" dirty="0" err="1" smtClean="0"/>
              <a:t>levels</a:t>
            </a:r>
            <a:r>
              <a:rPr lang="tr-TR" smtClean="0"/>
              <a:t>.</a:t>
            </a:r>
            <a:endParaRPr lang="en-GB"/>
          </a:p>
        </p:txBody>
      </p:sp>
    </p:spTree>
    <p:extLst>
      <p:ext uri="{BB962C8B-B14F-4D97-AF65-F5344CB8AC3E}">
        <p14:creationId xmlns:p14="http://schemas.microsoft.com/office/powerpoint/2010/main" val="345646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sz="4000" b="1" dirty="0" smtClean="0"/>
              <a:t>Purpose of the Renal Function Tests</a:t>
            </a:r>
            <a:br>
              <a:rPr lang="en-GB" sz="4000" b="1" dirty="0" smtClean="0"/>
            </a:br>
            <a:endParaRPr lang="en-GB" sz="4000" dirty="0"/>
          </a:p>
        </p:txBody>
      </p:sp>
      <p:sp>
        <p:nvSpPr>
          <p:cNvPr id="3" name="İçerik Yer Tutucusu 2"/>
          <p:cNvSpPr>
            <a:spLocks noGrp="1"/>
          </p:cNvSpPr>
          <p:nvPr>
            <p:ph idx="1"/>
          </p:nvPr>
        </p:nvSpPr>
        <p:spPr/>
        <p:txBody>
          <a:bodyPr/>
          <a:lstStyle/>
          <a:p>
            <a:r>
              <a:rPr lang="en-GB" sz="1600" dirty="0" smtClean="0"/>
              <a:t>To evaluate kidney function and aid in the diagnosis of kidney disease.</a:t>
            </a:r>
          </a:p>
          <a:p>
            <a:r>
              <a:rPr lang="en-GB" sz="1600" dirty="0" smtClean="0"/>
              <a:t>To monitor the progression of renal insufficiency.</a:t>
            </a:r>
          </a:p>
          <a:p>
            <a:r>
              <a:rPr lang="en-GB" sz="1600" dirty="0" smtClean="0"/>
              <a:t>The BUN-to-creatinine ratio may aid in the evaluation of a person’s state of hydration.</a:t>
            </a:r>
          </a:p>
          <a:p>
            <a:endParaRPr lang="en-GB" dirty="0"/>
          </a:p>
        </p:txBody>
      </p:sp>
    </p:spTree>
    <p:extLst>
      <p:ext uri="{BB962C8B-B14F-4D97-AF65-F5344CB8AC3E}">
        <p14:creationId xmlns:p14="http://schemas.microsoft.com/office/powerpoint/2010/main" val="1432406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GB" sz="2400" dirty="0" smtClean="0"/>
              <a:t>Analysis of blood and urine samples can be essential for the </a:t>
            </a:r>
            <a:r>
              <a:rPr lang="en-GB" sz="2400" b="1" dirty="0" smtClean="0"/>
              <a:t>evaluation of kidney (renal) function</a:t>
            </a:r>
            <a:r>
              <a:rPr lang="en-GB" sz="2400" dirty="0" smtClean="0"/>
              <a:t>. </a:t>
            </a:r>
            <a:endParaRPr lang="en-GB" sz="2400" dirty="0"/>
          </a:p>
        </p:txBody>
      </p:sp>
      <p:sp>
        <p:nvSpPr>
          <p:cNvPr id="3" name="İçerik Yer Tutucusu 2"/>
          <p:cNvSpPr>
            <a:spLocks noGrp="1"/>
          </p:cNvSpPr>
          <p:nvPr>
            <p:ph idx="1"/>
          </p:nvPr>
        </p:nvSpPr>
        <p:spPr/>
        <p:txBody>
          <a:bodyPr>
            <a:normAutofit fontScale="85000" lnSpcReduction="20000"/>
          </a:bodyPr>
          <a:lstStyle/>
          <a:p>
            <a:r>
              <a:rPr lang="en-GB" b="1" dirty="0" smtClean="0"/>
              <a:t>Blood urea nitrogen (BUN)</a:t>
            </a:r>
            <a:r>
              <a:rPr lang="en-GB" dirty="0" smtClean="0"/>
              <a:t> provides a rough measurement of the glomerular filtration rate, the rate at which blood is filtered in the kidneys. Urea is formed in the liver as an end product of protein metabolism and is carried to the kidneys for excretion. Nearly all kidney diseases cause inadequate excretion of urea, elevating BUN levels in the blood. </a:t>
            </a:r>
            <a:endParaRPr lang="tr-TR" dirty="0" smtClean="0"/>
          </a:p>
          <a:p>
            <a:r>
              <a:rPr lang="en-GB" b="1" dirty="0" smtClean="0"/>
              <a:t>Creatinine</a:t>
            </a:r>
            <a:r>
              <a:rPr lang="en-GB" dirty="0" smtClean="0"/>
              <a:t> is a breakdown product of </a:t>
            </a:r>
            <a:r>
              <a:rPr lang="en-GB" dirty="0" err="1" smtClean="0"/>
              <a:t>creatine</a:t>
            </a:r>
            <a:r>
              <a:rPr lang="en-GB" dirty="0" smtClean="0"/>
              <a:t>, an important component of muscle. The production of creatinine depends on muscle mass, which varies very little. Creatinine is excreted exclusively by the kidneys, and its level in the blood is proportional to the glomerular filtration rate. The serum creatinine level (serum is the clear liquid that remains after whole blood has clotted) provides a more sensitive test of kidney function than BUN because kidney impairment is almost the only cause of elevated creatinine. It can also be measured with a urine test.</a:t>
            </a:r>
          </a:p>
          <a:p>
            <a:r>
              <a:rPr lang="en-GB" b="1" dirty="0" smtClean="0"/>
              <a:t>Creatinine clearance rate</a:t>
            </a:r>
            <a:r>
              <a:rPr lang="en-GB" dirty="0" smtClean="0"/>
              <a:t> determines how efficiently the kidneys are clearing creatinine from the blood and serves as an estimate of kidney function. For renal function test, urine and serum levels of creatinine are measured, as well as the volume of urine excreted over a 24-hour period. The creatinine clearance rate is then calculated and expressed as the volume of blood, in </a:t>
            </a:r>
            <a:r>
              <a:rPr lang="en-GB" dirty="0" err="1" smtClean="0"/>
              <a:t>militers</a:t>
            </a:r>
            <a:r>
              <a:rPr lang="en-GB" dirty="0" smtClean="0"/>
              <a:t>, that can be cleared of creatinine in 1 minute. A low creatinine clearance value indicates abnormal kidney function. It requires both a urine and blood sample.</a:t>
            </a:r>
          </a:p>
          <a:p>
            <a:endParaRPr lang="en-GB" dirty="0"/>
          </a:p>
        </p:txBody>
      </p:sp>
    </p:spTree>
    <p:extLst>
      <p:ext uri="{BB962C8B-B14F-4D97-AF65-F5344CB8AC3E}">
        <p14:creationId xmlns:p14="http://schemas.microsoft.com/office/powerpoint/2010/main" val="417953024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971</TotalTime>
  <Words>1771</Words>
  <Application>Microsoft Office PowerPoint</Application>
  <PresentationFormat>Geniş ekran</PresentationFormat>
  <Paragraphs>89</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Duman</vt:lpstr>
      <vt:lpstr>Clinical Biochemistry Fall Semester </vt:lpstr>
      <vt:lpstr>The kidneys are vital organs. Functions :</vt:lpstr>
      <vt:lpstr>RENAL PHYSIOLOGY</vt:lpstr>
      <vt:lpstr> Renal Clearance</vt:lpstr>
      <vt:lpstr>CALCULATION</vt:lpstr>
      <vt:lpstr>Elimination of Nonprotein Nitrogen Compounds (NPN)</vt:lpstr>
      <vt:lpstr>The National Kidney Foundation (NKF)recommends that estimated GFR, be calculated each time a serum creatinine level is reported. </vt:lpstr>
      <vt:lpstr>Purpose of the Renal Function Tests </vt:lpstr>
      <vt:lpstr>Analysis of blood and urine samples can be essential for the evaluation of kidney (renal) function. </vt:lpstr>
      <vt:lpstr>Symptoms of Kidney Problems </vt:lpstr>
      <vt:lpstr>Prerenal causes causes are due to decreased blood supply to the kidney. Examples of prerenal causes of kidney failure are: </vt:lpstr>
      <vt:lpstr>Renal causes of kidney failure (damage directly to the kidney itself) include: </vt:lpstr>
      <vt:lpstr>Postrenal causes of kidney failure. Examples are: </vt:lpstr>
      <vt:lpstr>Types of Kidney Function Tests </vt:lpstr>
      <vt:lpstr>Estimated Glomerular Filtration Rate (GFR)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Biochemistry 2017-2018 Fall Semester Prof. Dr. Zeliha Büyükbingöl</dc:title>
  <dc:creator>zeliha</dc:creator>
  <cp:lastModifiedBy>zeynepkarabay@yahoo.com</cp:lastModifiedBy>
  <cp:revision>56</cp:revision>
  <dcterms:created xsi:type="dcterms:W3CDTF">2017-10-09T13:50:10Z</dcterms:created>
  <dcterms:modified xsi:type="dcterms:W3CDTF">2020-07-07T23:28:53Z</dcterms:modified>
</cp:coreProperties>
</file>