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57" r:id="rId4"/>
    <p:sldId id="259" r:id="rId5"/>
    <p:sldId id="270" r:id="rId6"/>
    <p:sldId id="267" r:id="rId7"/>
    <p:sldId id="271" r:id="rId8"/>
    <p:sldId id="268" r:id="rId9"/>
    <p:sldId id="260" r:id="rId10"/>
    <p:sldId id="269" r:id="rId11"/>
    <p:sldId id="261" r:id="rId12"/>
    <p:sldId id="262" r:id="rId13"/>
    <p:sldId id="273" r:id="rId14"/>
    <p:sldId id="276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2" d="100"/>
          <a:sy n="122" d="100"/>
        </p:scale>
        <p:origin x="-9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238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288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734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154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39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6088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2389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331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3051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831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363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416A291-F618-4D26-ADCA-1131F5706C58}" type="datetimeFigureOut">
              <a:rPr lang="tr-TR" smtClean="0"/>
              <a:t>26.06.2018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70A74550-7F1B-4535-8BE2-2B3FA0BADDE0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3198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 n a y a s 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200" dirty="0">
                <a:solidFill>
                  <a:schemeClr val="accent1"/>
                </a:solidFill>
              </a:rPr>
              <a:t>8</a:t>
            </a:r>
            <a:r>
              <a:rPr lang="tr-TR" sz="3200" smtClean="0">
                <a:solidFill>
                  <a:schemeClr val="accent1"/>
                </a:solidFill>
              </a:rPr>
              <a:t>. </a:t>
            </a:r>
            <a:r>
              <a:rPr lang="tr-TR" sz="3200" dirty="0" smtClean="0">
                <a:solidFill>
                  <a:schemeClr val="accent1"/>
                </a:solidFill>
              </a:rPr>
              <a:t>Hafta: </a:t>
            </a:r>
            <a:r>
              <a:rPr lang="tr-TR" sz="3200" b="1" dirty="0" smtClean="0"/>
              <a:t>1961</a:t>
            </a:r>
            <a:r>
              <a:rPr lang="tr-TR" sz="3200" dirty="0" smtClean="0"/>
              <a:t> A N A Y A S A S I</a:t>
            </a:r>
            <a:endParaRPr lang="tr-TR" sz="32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6188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T E M E L  H A K L A 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11. madde: kanun, bir hakkın ve hürriyetin özüne dokunamaz!</a:t>
            </a:r>
          </a:p>
          <a:p>
            <a:pPr marL="0" indent="0">
              <a:buNone/>
            </a:pPr>
            <a:r>
              <a:rPr lang="tr-TR" dirty="0" smtClean="0"/>
              <a:t>	- Nitelik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Kişi dokunulmazlığı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Özel hayatın dokunulmazlığı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Konut dokunulmazlığı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Haberleşme Hürriyeti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Seyahat ve yerleşme hürriyeti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Düşünce ve inanç hak ve hürriyetleri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Basın ve yayınla ilgili hükümler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- Toplantı hak ve hürriyetleri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539813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Y E N İ L İ K L E 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-Cumhuriyet Senatosu</a:t>
            </a:r>
          </a:p>
          <a:p>
            <a:r>
              <a:rPr lang="tr-TR" dirty="0" smtClean="0"/>
              <a:t>- Milletvekilleri milleti temsil ederler (m. 76)</a:t>
            </a:r>
          </a:p>
          <a:p>
            <a:r>
              <a:rPr lang="tr-TR" dirty="0" smtClean="0"/>
              <a:t>- Cumhurbaşkanı seçimi</a:t>
            </a:r>
          </a:p>
          <a:p>
            <a:r>
              <a:rPr lang="tr-TR" dirty="0" smtClean="0"/>
              <a:t>- Özerk kuruluşlar</a:t>
            </a:r>
          </a:p>
          <a:p>
            <a:pPr lvl="1"/>
            <a:r>
              <a:rPr lang="tr-TR" dirty="0" smtClean="0"/>
              <a:t>Üniversiteler  (m. 120)</a:t>
            </a:r>
          </a:p>
          <a:p>
            <a:pPr lvl="1"/>
            <a:r>
              <a:rPr lang="tr-TR" dirty="0" smtClean="0"/>
              <a:t>Radyo ve televizyon</a:t>
            </a:r>
          </a:p>
          <a:p>
            <a:pPr lvl="1">
              <a:buFontTx/>
              <a:buChar char="-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8297627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Y E N İ L İ K L E 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buFontTx/>
              <a:buChar char="-"/>
            </a:pPr>
            <a:r>
              <a:rPr lang="tr-TR" dirty="0" smtClean="0"/>
              <a:t> </a:t>
            </a:r>
            <a:r>
              <a:rPr lang="tr-TR" sz="2000" dirty="0"/>
              <a:t>Askeri yargı</a:t>
            </a:r>
          </a:p>
          <a:p>
            <a:pPr lvl="1">
              <a:buFontTx/>
              <a:buChar char="-"/>
            </a:pPr>
            <a:r>
              <a:rPr lang="tr-TR" sz="2000" dirty="0"/>
              <a:t>Yüksek Hakimler Kurulu</a:t>
            </a:r>
          </a:p>
          <a:p>
            <a:pPr lvl="1">
              <a:buFontTx/>
              <a:buChar char="-"/>
            </a:pPr>
            <a:r>
              <a:rPr lang="tr-TR" sz="2000" dirty="0"/>
              <a:t>Anayasa </a:t>
            </a:r>
            <a:r>
              <a:rPr lang="tr-TR" sz="2000" dirty="0" smtClean="0"/>
              <a:t>Mahkemesi</a:t>
            </a:r>
          </a:p>
          <a:p>
            <a:pPr lvl="1">
              <a:buFontTx/>
              <a:buChar char="-"/>
            </a:pPr>
            <a:r>
              <a:rPr lang="tr-TR" sz="2000" dirty="0" smtClean="0"/>
              <a:t>Devlet Güvenlik Mahkemeleri</a:t>
            </a:r>
            <a:endParaRPr lang="tr-TR" sz="2000" dirty="0"/>
          </a:p>
          <a:p>
            <a:r>
              <a:rPr lang="tr-TR" dirty="0" smtClean="0"/>
              <a:t>- Parlamento dışından bakan alma imkanı</a:t>
            </a:r>
          </a:p>
          <a:p>
            <a:r>
              <a:rPr lang="tr-TR" dirty="0" smtClean="0"/>
              <a:t>- Milli Güvenlik Kurulu</a:t>
            </a:r>
          </a:p>
          <a:p>
            <a:r>
              <a:rPr lang="tr-TR" dirty="0" smtClean="0"/>
              <a:t>-İdarenin işlemine karşı dava yolu </a:t>
            </a:r>
            <a:r>
              <a:rPr lang="tr-TR" sz="1600" dirty="0" smtClean="0"/>
              <a:t>(m. 114)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36134896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DEĞİŞİKLİKLER – 1971-1974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844914"/>
          </a:xfrm>
        </p:spPr>
        <p:txBody>
          <a:bodyPr/>
          <a:lstStyle/>
          <a:p>
            <a:r>
              <a:rPr lang="tr-TR" dirty="0" smtClean="0"/>
              <a:t>- Anayasa 1971-1974 tarihleri arasında 7 kez değiştirildi.</a:t>
            </a:r>
          </a:p>
          <a:p>
            <a:r>
              <a:rPr lang="tr-TR" dirty="0" smtClean="0"/>
              <a:t>Asıl önemli değişiklikler 12 Mart Muhtırasının ardından 1971 ve 1973’te yapılanlardı.</a:t>
            </a:r>
          </a:p>
          <a:p>
            <a:endParaRPr lang="tr-TR" dirty="0"/>
          </a:p>
        </p:txBody>
      </p:sp>
      <p:pic>
        <p:nvPicPr>
          <p:cNvPr id="4" name="Picture 2" descr="Image result for 12 mart muhtÄ±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799021"/>
            <a:ext cx="5797506" cy="3492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26936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http://anayasadegisikligi.barobirlik.org.tr/Anayasa_Degisikligi.aspx</a:t>
            </a:r>
          </a:p>
        </p:txBody>
      </p:sp>
    </p:spTree>
    <p:extLst>
      <p:ext uri="{BB962C8B-B14F-4D97-AF65-F5344CB8AC3E}">
        <p14:creationId xmlns:p14="http://schemas.microsoft.com/office/powerpoint/2010/main" val="9044300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Kişiler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73737"/>
          </a:xfrm>
        </p:spPr>
        <p:txBody>
          <a:bodyPr/>
          <a:lstStyle/>
          <a:p>
            <a:r>
              <a:rPr lang="tr-TR" dirty="0" smtClean="0"/>
              <a:t>Org. Cemal Gürsel, Prof. Dr. Sıddık Sami Onar</a:t>
            </a:r>
            <a:endParaRPr lang="tr-TR" dirty="0"/>
          </a:p>
        </p:txBody>
      </p:sp>
      <p:pic>
        <p:nvPicPr>
          <p:cNvPr id="2052" name="Picture 4" descr="Image result for Cemal GÃ¼rse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3228" y="2219470"/>
            <a:ext cx="7287583" cy="3649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Image result for 1961 AnayasasÄ±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80" y="2219471"/>
            <a:ext cx="5353970" cy="36496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7636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Temel Bilgiler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7847023" cy="371949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1961 Anayasası 7 Temmuzda kabul edildi ve 19 yıl yürürlükte kaldı. kaldı.</a:t>
            </a:r>
          </a:p>
          <a:p>
            <a:pPr lvl="1"/>
            <a:endParaRPr lang="tr-TR" dirty="0"/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  <p:pic>
        <p:nvPicPr>
          <p:cNvPr id="4" name="Picture 2" descr="Image result for 1961 AnayasasÄ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279" y="2326056"/>
            <a:ext cx="6496586" cy="36543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5498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Temel Bilgiler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- 17 Mayıs 1960-12 Haziran 1960 arasında hukuk dışı dönem</a:t>
            </a:r>
          </a:p>
          <a:p>
            <a:r>
              <a:rPr lang="tr-TR" dirty="0" smtClean="0"/>
              <a:t>- 12 Haziran 1960-6 Ocak 1961 MBK yönetimi</a:t>
            </a:r>
          </a:p>
          <a:p>
            <a:r>
              <a:rPr lang="tr-TR" dirty="0" smtClean="0"/>
              <a:t>- 6 Ocak 1961-25 Ekim 1961 Kurucu Meclis yönetimi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75311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3600" dirty="0" smtClean="0">
                <a:solidFill>
                  <a:schemeClr val="accent1"/>
                </a:solidFill>
              </a:rPr>
              <a:t>Teşkilat-ı Esasiye Kanunun Bazı Hükümlerinin Kaldırılması ve Bazı Hükümlerinin Değiştirilmesi Hakkında Geçi Kanun</a:t>
            </a:r>
            <a:endParaRPr lang="tr-TR" sz="3600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r>
              <a:rPr lang="tr-TR" dirty="0" smtClean="0"/>
              <a:t>Gerçekte </a:t>
            </a:r>
            <a:r>
              <a:rPr lang="tr-TR" b="1" i="1" dirty="0" smtClean="0"/>
              <a:t>geçici bir anayasa</a:t>
            </a:r>
          </a:p>
          <a:p>
            <a:r>
              <a:rPr lang="tr-TR" dirty="0" smtClean="0"/>
              <a:t>Dört bölüm ve 27 maddeden oluşur.</a:t>
            </a:r>
          </a:p>
          <a:p>
            <a:r>
              <a:rPr lang="tr-TR" dirty="0" smtClean="0"/>
              <a:t>- Genel hükümler</a:t>
            </a:r>
          </a:p>
          <a:p>
            <a:r>
              <a:rPr lang="tr-TR" dirty="0" smtClean="0"/>
              <a:t>- Milli Birlik Komitesi</a:t>
            </a:r>
          </a:p>
          <a:p>
            <a:r>
              <a:rPr lang="tr-TR" dirty="0" smtClean="0"/>
              <a:t>- Devlet Başkanı </a:t>
            </a:r>
          </a:p>
          <a:p>
            <a:r>
              <a:rPr lang="tr-TR" dirty="0" smtClean="0"/>
              <a:t>- Bakanlar Kurulu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4940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1961 Süreç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- 13 Aralık 1960’ta geçici anayasada yapılan bir değişiklikle, yeni anayasanın bir </a:t>
            </a:r>
            <a:r>
              <a:rPr lang="tr-TR" b="1" i="1" dirty="0" smtClean="0"/>
              <a:t>kurucu meclis </a:t>
            </a:r>
            <a:r>
              <a:rPr lang="tr-TR" dirty="0" smtClean="0"/>
              <a:t>tarafından hazırlanması kabul edildi.</a:t>
            </a:r>
          </a:p>
          <a:p>
            <a:r>
              <a:rPr lang="tr-TR" dirty="0" smtClean="0"/>
              <a:t>- Eski TBMM’nin yetkileri kurucu meclise devredildi. Kurucu Meclis 6 Ocak 191’de toplandı.</a:t>
            </a:r>
          </a:p>
          <a:p>
            <a:r>
              <a:rPr lang="tr-TR" dirty="0" smtClean="0"/>
              <a:t>- </a:t>
            </a:r>
            <a:r>
              <a:rPr lang="tr-TR" b="1" dirty="0" smtClean="0"/>
              <a:t>Kurucu Meclis</a:t>
            </a:r>
            <a:r>
              <a:rPr lang="tr-TR" dirty="0" smtClean="0"/>
              <a:t>: Temsilciler Meclisi (256)  ve MBK (23)</a:t>
            </a:r>
          </a:p>
          <a:p>
            <a:r>
              <a:rPr lang="tr-TR" dirty="0" smtClean="0"/>
              <a:t>- </a:t>
            </a:r>
            <a:r>
              <a:rPr lang="tr-TR" dirty="0" smtClean="0">
                <a:solidFill>
                  <a:schemeClr val="accent1"/>
                </a:solidFill>
              </a:rPr>
              <a:t>Temsilciler Meclisi</a:t>
            </a:r>
            <a:r>
              <a:rPr lang="tr-TR" dirty="0" smtClean="0"/>
              <a:t>: Partiler, barolar, basın, eski Muharipler Birliği, esnaf kuruluşları, gençlik, işçi sendikaları, sanayi ve ticaret odaları, öğretmen kuruluşları, tarım kuruluşları, üniversiteler, yargı organlarından gelen 256 üye </a:t>
            </a:r>
            <a:r>
              <a:rPr lang="tr-TR" sz="1400" dirty="0" smtClean="0"/>
              <a:t>(s. 176-177)</a:t>
            </a:r>
          </a:p>
          <a:p>
            <a:r>
              <a:rPr lang="tr-TR" dirty="0" smtClean="0"/>
              <a:t>- </a:t>
            </a:r>
            <a:r>
              <a:rPr lang="tr-TR" dirty="0" smtClean="0">
                <a:solidFill>
                  <a:schemeClr val="accent1"/>
                </a:solidFill>
              </a:rPr>
              <a:t>Anayasa Komisyonu </a:t>
            </a:r>
            <a:r>
              <a:rPr lang="tr-TR" dirty="0" smtClean="0"/>
              <a:t>ve </a:t>
            </a:r>
            <a:r>
              <a:rPr lang="tr-TR" dirty="0" smtClean="0">
                <a:solidFill>
                  <a:schemeClr val="accent1"/>
                </a:solidFill>
              </a:rPr>
              <a:t>Seçim Yasası Komisyonu</a:t>
            </a:r>
          </a:p>
          <a:p>
            <a:r>
              <a:rPr lang="tr-TR" dirty="0" smtClean="0"/>
              <a:t>- Kabul: 27 Mayıs 1961, Referandum: 9 Temmuz 1961.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1157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Özellikler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 smtClean="0"/>
          </a:p>
          <a:p>
            <a:endParaRPr lang="tr-TR" b="1" dirty="0"/>
          </a:p>
        </p:txBody>
      </p:sp>
      <p:sp>
        <p:nvSpPr>
          <p:cNvPr id="4" name="İçerik Yer Tutucusu 2"/>
          <p:cNvSpPr txBox="1">
            <a:spLocks/>
          </p:cNvSpPr>
          <p:nvPr/>
        </p:nvSpPr>
        <p:spPr>
          <a:xfrm>
            <a:off x="1249680" y="19981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- 6 Kısım</a:t>
            </a:r>
          </a:p>
          <a:p>
            <a:r>
              <a:rPr lang="tr-TR" dirty="0" smtClean="0"/>
              <a:t>- 157 Madde</a:t>
            </a:r>
          </a:p>
          <a:p>
            <a:r>
              <a:rPr lang="tr-TR" dirty="0" smtClean="0"/>
              <a:t>- 22 Geçici madde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553637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K I S I M L A R 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- Başlangıç</a:t>
            </a:r>
          </a:p>
          <a:p>
            <a:r>
              <a:rPr lang="tr-TR" dirty="0" smtClean="0"/>
              <a:t>- Birinci Kısım: Genel Esaslar</a:t>
            </a:r>
          </a:p>
          <a:p>
            <a:r>
              <a:rPr lang="tr-TR" dirty="0" smtClean="0"/>
              <a:t>- İkinci Kısım: Temel Haklar ve Ödevler (</a:t>
            </a:r>
            <a:r>
              <a:rPr lang="tr-TR" i="1" dirty="0" smtClean="0"/>
              <a:t>52 madde</a:t>
            </a:r>
            <a:r>
              <a:rPr lang="tr-TR" dirty="0" smtClean="0"/>
              <a:t>)</a:t>
            </a:r>
          </a:p>
          <a:p>
            <a:pPr lvl="1"/>
            <a:r>
              <a:rPr lang="tr-TR" sz="1600" dirty="0" smtClean="0"/>
              <a:t>Birinci Bölüm: Genel Hükümler</a:t>
            </a:r>
          </a:p>
          <a:p>
            <a:pPr lvl="1"/>
            <a:r>
              <a:rPr lang="tr-TR" sz="1600" dirty="0" smtClean="0"/>
              <a:t>İkinci Bölüm: Kişinin Hak ve Ödevleri</a:t>
            </a:r>
          </a:p>
          <a:p>
            <a:pPr lvl="1"/>
            <a:r>
              <a:rPr lang="tr-TR" sz="1600" dirty="0" smtClean="0"/>
              <a:t>Üçüncü Bölüm: Sosyal ve İktisadi Haklar ve Ödevler</a:t>
            </a:r>
          </a:p>
          <a:p>
            <a:pPr lvl="1"/>
            <a:r>
              <a:rPr lang="tr-TR" sz="1600" dirty="0" smtClean="0"/>
              <a:t>Dördüncü Bölüm: Siyasi Haklar ve Ödevler</a:t>
            </a:r>
          </a:p>
          <a:p>
            <a:pPr lvl="1">
              <a:buFontTx/>
              <a:buChar char="-"/>
            </a:pPr>
            <a:r>
              <a:rPr lang="tr-TR" sz="2000" dirty="0" smtClean="0"/>
              <a:t>Üçüncü Kısım: Cumhuriyetin Temel Kuruluşu</a:t>
            </a:r>
          </a:p>
          <a:p>
            <a:pPr lvl="1">
              <a:buFontTx/>
              <a:buChar char="-"/>
            </a:pPr>
            <a:r>
              <a:rPr lang="tr-TR" sz="2000" dirty="0" smtClean="0"/>
              <a:t>Dördüncü Kısım: Çeşitli Hükümler</a:t>
            </a:r>
          </a:p>
          <a:p>
            <a:pPr lvl="1">
              <a:buFontTx/>
              <a:buChar char="-"/>
            </a:pPr>
            <a:r>
              <a:rPr lang="tr-TR" sz="2000" dirty="0" smtClean="0"/>
              <a:t>Beşinci Kısım: Geçici Hükümler</a:t>
            </a:r>
          </a:p>
          <a:p>
            <a:pPr lvl="1">
              <a:buFontTx/>
              <a:buChar char="-"/>
            </a:pPr>
            <a:r>
              <a:rPr lang="tr-TR" sz="2000" dirty="0" smtClean="0"/>
              <a:t>Altıncı Kısım: Son Hükümler</a:t>
            </a:r>
          </a:p>
          <a:p>
            <a:pPr lvl="1">
              <a:buFontTx/>
              <a:buChar char="-"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35344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accent1"/>
                </a:solidFill>
              </a:rPr>
              <a:t>D E Ğ İ Ş T İ R M E</a:t>
            </a:r>
            <a:endParaRPr lang="tr-TR" dirty="0">
              <a:solidFill>
                <a:schemeClr val="accent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tr-TR" dirty="0" smtClean="0"/>
              <a:t>Üye tam sayısının 1/3’ünün yazılı teklifi</a:t>
            </a:r>
          </a:p>
          <a:p>
            <a:pPr>
              <a:buFontTx/>
              <a:buChar char="-"/>
            </a:pPr>
            <a:r>
              <a:rPr lang="tr-TR" dirty="0" smtClean="0"/>
              <a:t>Meclislerin üye tam sayılarının 2/3’ünün ayrı ayrı oyu</a:t>
            </a:r>
          </a:p>
        </p:txBody>
      </p:sp>
    </p:spTree>
    <p:extLst>
      <p:ext uri="{BB962C8B-B14F-4D97-AF65-F5344CB8AC3E}">
        <p14:creationId xmlns:p14="http://schemas.microsoft.com/office/powerpoint/2010/main" val="1522315183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1846</TotalTime>
  <Words>475</Words>
  <Application>Microsoft Office PowerPoint</Application>
  <PresentationFormat>Özel</PresentationFormat>
  <Paragraphs>79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5" baseType="lpstr">
      <vt:lpstr>Geçmişe bakış</vt:lpstr>
      <vt:lpstr>A n a y a s a</vt:lpstr>
      <vt:lpstr>Kişiler</vt:lpstr>
      <vt:lpstr>Temel Bilgiler</vt:lpstr>
      <vt:lpstr>Temel Bilgiler</vt:lpstr>
      <vt:lpstr>Teşkilat-ı Esasiye Kanunun Bazı Hükümlerinin Kaldırılması ve Bazı Hükümlerinin Değiştirilmesi Hakkında Geçi Kanun</vt:lpstr>
      <vt:lpstr>1961 Süreç</vt:lpstr>
      <vt:lpstr>Özellikler</vt:lpstr>
      <vt:lpstr>K I S I M L A R </vt:lpstr>
      <vt:lpstr>D E Ğ İ Ş T İ R M E</vt:lpstr>
      <vt:lpstr>T E M E L  H A K L A R</vt:lpstr>
      <vt:lpstr>Y E N İ L İ K L E R</vt:lpstr>
      <vt:lpstr>Y E N İ L İ K L E R</vt:lpstr>
      <vt:lpstr>DEĞİŞİKLİKLER – 1971-1974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Siyaset Bilimi I</dc:title>
  <dc:creator>EZGIKAYA</dc:creator>
  <cp:lastModifiedBy>ismail - [2010]</cp:lastModifiedBy>
  <cp:revision>127</cp:revision>
  <dcterms:created xsi:type="dcterms:W3CDTF">2018-02-12T08:58:47Z</dcterms:created>
  <dcterms:modified xsi:type="dcterms:W3CDTF">2018-06-26T10:46:02Z</dcterms:modified>
</cp:coreProperties>
</file>