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331" r:id="rId2"/>
    <p:sldId id="330" r:id="rId3"/>
    <p:sldId id="297" r:id="rId4"/>
    <p:sldId id="289" r:id="rId5"/>
    <p:sldId id="290" r:id="rId6"/>
    <p:sldId id="291" r:id="rId7"/>
    <p:sldId id="301" r:id="rId8"/>
    <p:sldId id="300" r:id="rId9"/>
    <p:sldId id="299" r:id="rId10"/>
    <p:sldId id="298" r:id="rId11"/>
    <p:sldId id="305" r:id="rId12"/>
    <p:sldId id="304" r:id="rId13"/>
    <p:sldId id="303" r:id="rId14"/>
    <p:sldId id="302" r:id="rId15"/>
    <p:sldId id="309" r:id="rId16"/>
    <p:sldId id="308" r:id="rId17"/>
    <p:sldId id="315" r:id="rId18"/>
    <p:sldId id="314" r:id="rId19"/>
    <p:sldId id="313" r:id="rId20"/>
    <p:sldId id="312" r:id="rId21"/>
    <p:sldId id="311" r:id="rId22"/>
    <p:sldId id="318" r:id="rId23"/>
    <p:sldId id="317" r:id="rId24"/>
    <p:sldId id="316" r:id="rId25"/>
    <p:sldId id="310" r:id="rId26"/>
    <p:sldId id="321" r:id="rId27"/>
    <p:sldId id="320" r:id="rId28"/>
    <p:sldId id="323" r:id="rId29"/>
    <p:sldId id="322" r:id="rId30"/>
    <p:sldId id="324" r:id="rId31"/>
    <p:sldId id="326" r:id="rId32"/>
    <p:sldId id="325" r:id="rId33"/>
    <p:sldId id="329"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6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16.12.2017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16.12.2017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II </a:t>
            </a:r>
            <a:r>
              <a:rPr lang="tr-TR" sz="4400" b="1"/>
              <a:t/>
            </a:r>
            <a:br>
              <a:rPr lang="tr-TR" sz="4400" b="1"/>
            </a:br>
            <a:r>
              <a:rPr lang="tr-TR" sz="4400" b="1" smtClean="0"/>
              <a:t>VII. </a:t>
            </a:r>
            <a:r>
              <a:rPr lang="tr-TR" sz="4400" b="1" dirty="0" smtClean="0"/>
              <a:t>YARIYIL GÜZ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72122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Hakikatin, bütün benlik ve şuuru istila ettiği bu durumda dışarıdan gelen herhangi bir uyarıcıyı idrak edemediği ve kendi varlığının da farkında olmadığı için mürit,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fenâu’l-fenâ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hâlini yaşar.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Fenânın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son noktasında idrakten de yoksun kalan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söylediği bazı sözler şeriata aykırı görünebilmektedir 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hâlinin tezahürü kabul edilen bu ifadelere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şathiyye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adı verilir.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16639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Kulun fâni olması demek Hakk’ın Celâl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Azameti’ni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temaşası, O’nun Celâl’inde dünya ve ahireti unutması, bu hali yaşadığının bile farkına varmaması demektir. Bu durumdaki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dili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konuşur, bedeni huşû halinde bulunur, ruhu saf ve duru hale gelir.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9929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Konuyla ilgili bir diğer tartışma, İslam tasavvufundaki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hâlinin Hint mistisizmindeki Nirvana ile karıştırılmasıdır. Hint mistisizminde Nirvana, “bilinmezlik” olduğu için bu kavramı ifade sadedinde “hiçlik” terimi de kullanılmıştır. Hiçlik, tasavvufta bir bilinmezlik değil, kişideki kötü sıfatların kaynağı kabul edilen nefsin terbiye edilmesi anlamındadır.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89446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Tarikatların teşekkülü sonrası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kavramı, Allah-insan ilişkisini ifade etmenin yanında yeni boyutlar da kazanmıştır. Fenâ hâlini yaşayan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başka insanlara tasavvufi hayatla ilgili olarak rehberlik yapabilmeleri açısından ikiye ayrılmışlardır. Sürekli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halinde bulunanlara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irşad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görevi verilmezken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fenâdan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sonra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bekâ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hâline geçip 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sahvi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sekrine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galip gelenlere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irşad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icazetinin verilebileceği kabul edilmiştir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58909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Tarikatlar devri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yöntemlerini de içeren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 şöyle kategorize edilmiştir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 fil-ihvan: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 fiş-şeyh: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fi’r-Rasûl</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fi’llah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950652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Her ne kadar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bekâ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kavramları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zühd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döneminden tarikatların kurumlaşmasına kadarki süreçte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açısından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evrilmişse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ilk dönemdeki sözlük anlamına yakın tanım hiçbir zaman göz ardı edilmemiştir. Zira tasavvufi düşüncede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şer‘î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emirlere hassasiyet gözetilmeden, yani her insanın yükümlü kılındığı dini emir ve yasaklar yerine getirilmeden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rûhî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yücelişin gerçekleşemeyeceği savunulur.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48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 sözlükte yitiği, aradığını bulmak, var olmak anlamına gelmektedir.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ıstılahında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Hakk’ın varlığını idrak eden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kalbinde Allah’tan başkasına yer kalmaması ve duyduğu sevinçle beşeri vasıflardan sıyrılmasıdır.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34256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 daha ziyade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sülûkunun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başlangıcındaki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aşk ve sebatla icra ettiği zikir,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vird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güzel ahlâkın meyvesi kabul edilse de her hâlükârda Allah’ın bir lütuf ve ihsanıdır.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7789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 kaybetmekten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fakd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sonra gelir 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fakdı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(kaybetmesi) olmayanın vecdi de yoktur. Vecd sahibi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ehli olup bir kısmı, maruz kaldığı hâl ile kendinden öyle bir geçer ki, duyu organları işlevlerini yitirir ve hiçbir şey hissetmez hâle gelir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72694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Korku, titreme, sayha atma, derin derin nefes alıp verme,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vâh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 ağlama, inleme, kendinden geçme, feryat u figan ve raks etme diğer duygu durumlarıdır. Meydana gelmesiyle sona ermesi çok çabuk gerçekleştiği için vecde ünsiyet pek mümkün değildir.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74884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II </a:t>
            </a:r>
            <a:r>
              <a:rPr lang="tr-TR" sz="4400" b="1" dirty="0"/>
              <a:t/>
            </a:r>
            <a:br>
              <a:rPr lang="tr-TR" sz="4400" b="1" dirty="0"/>
            </a:br>
            <a:r>
              <a:rPr lang="tr-TR" sz="4400" b="1" dirty="0" smtClean="0"/>
              <a:t>DÖRDÜNCÜ BÖLÜM</a:t>
            </a:r>
            <a:r>
              <a:rPr lang="tr-TR" sz="4400" b="1" dirty="0"/>
              <a:t/>
            </a:r>
            <a:br>
              <a:rPr lang="tr-TR" sz="4400" b="1" dirty="0"/>
            </a:br>
            <a:r>
              <a:rPr lang="tr-TR" sz="4000" b="1" dirty="0" smtClean="0"/>
              <a:t>TASAVVUFİ KAVRAMLAR VE DEYİMLER</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bekâ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ne demektir?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a:p>
            <a:pPr marL="457200" lvl="0" indent="-457200" algn="just" defTabSz="914400" eaLnBrk="0" fontAlgn="base" hangingPunct="0">
              <a:lnSpc>
                <a:spcPct val="150000"/>
              </a:lnSpc>
              <a:spcBef>
                <a:spcPct val="0"/>
              </a:spcBef>
              <a:spcAft>
                <a:spcPct val="0"/>
              </a:spcAft>
              <a:buClrTx/>
              <a:buSzTx/>
              <a:buAutoNum type="arabicPeriod" startAt="2"/>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cezbe nedir? Aralarındaki farklar nelerdir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a:p>
            <a:pPr marL="457200" lvl="0" indent="-457200" algn="just" defTabSz="914400" eaLnBrk="0" fontAlgn="base" hangingPunct="0">
              <a:lnSpc>
                <a:spcPct val="150000"/>
              </a:lnSpc>
              <a:spcBef>
                <a:spcPct val="0"/>
              </a:spcBef>
              <a:spcAft>
                <a:spcPct val="0"/>
              </a:spcAft>
              <a:buClrTx/>
              <a:buSzTx/>
              <a:buAutoNum type="arabicPeriod" startAt="2"/>
              <a:tabLst>
                <a:tab pos="5754688" algn="r"/>
              </a:tabLst>
            </a:pPr>
            <a:r>
              <a:rPr lang="fi-FI"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 </a:t>
            </a:r>
            <a:r>
              <a:rPr lang="fi-FI"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temkin ne demektir?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6095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marifetine de katkı sağlar. Zira marifet, ancak beşerî duygu ve sıfatlar sönüp kaybolduktan sonra gerçekleşir. Marifetin tahsil edildiği manevî bir istiğrak hâli olan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tevâcud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vücûd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arasında bir mertebedir. Başka bir ifadeyle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sülûkun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başlangıcında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iradesiyle vecde gelme hâli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tevâcüd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zamanla yerini vecde bırakır.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2689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Gündelik dilde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yerine kimi zaman cezbe kelimesi de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kullanılmaktadır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Istılahta Hakk’ın kulu kendisine çekmesi, sevdiği kulun kalbinden perdeyi kaldırıp, onun çalışma ve gayreti olmadan manevî makamlara yükseltmesidir.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kulun gayretinin bir payı vardır. Cezbe ise vecde göre daha güçlü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kulun çabası olmaksızın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vergisidir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3043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Kur’an’da “Allah dilediğini kendine seçip çeker”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cezbeye işaret ettiği kabul edilir.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5189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 öldürmeye giderken eniştesinin evinde dinlediği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Kur’ân</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sesiyle imana gelen,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Rabbi’nin</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azabı mutlaka gerçekleşecektir, ona engel olacak bir şey yoktur”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âyetini</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işitince bayılarak bineğinden düşen Hz. Ömer,  bir gün namaz kıldırırken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Sûr’a</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üfürüldüğü zaman”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âyetini</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okuyunca sayha edip mihrapta can veren Tabiînden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Zuhare</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Ebi</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Evfa</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avlandığı esnada hatiften “sen bunun için yaratılmadın” hitabına maruz kalıp saltanatı terk eden İbrahim b.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Edhem’in</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(ö. 161/777) </a:t>
            </a:r>
            <a:r>
              <a:rPr lang="tr-TR" altLang="tr-TR" sz="2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tevbesi</a:t>
            </a:r>
            <a:r>
              <a:rPr lang="tr-TR" altLang="tr-TR" sz="2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cezbeye misal olarak verilir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84273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rûhî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cezbe ile hakikatin kaynağını bulur. Allah’ın dışındaki her şeyi unutarak kendinden geçer. Kimi zaman aklı başından gidenler için gündelik dilde “meczup” yerine “mecnun” terimi de kullanılmaktadır. Ancak cezbe ve cinnet birbirinden farklıdır. Cinnet halinde bireyin idraki, her zamanki beşer idrakinden aşağı inerek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mânâsız</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bağlantı kuramaz bir duruma düşer. Cezbede ise normal beşer idrakinden hakikatleri keşfe doğru yükselir.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6463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Cezbe açısından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iki kısımdır: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Meczûb</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Derviş önce cezbeye maruz kalır. Muhabbetin şiddeti, onu nafile ibadetlere yönelir ve bir mürşide bağlanır.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meczup: Derviş, önce bir şeyhe bağlanır. Manevî eğitimindeki farz ve nafileler ondaki muhabbeti ziyadeleştirir. Allah dilerse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tarafından cezbeye mazhar olur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6909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göre birinci tür cezbe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tarikıyle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yetiştirilenlerde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sahva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galip gelmesinden ötürü kişi irşada ehil kabul edilmez.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İrşad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ehliyetinin şartlarından biri,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galebe çalmasıdır. Tasavvufi düşüncede herhangi bir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vâridâtla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vecde gelen kişinin kendine hâkim olması, en azından bu yönde gayret göstermesi tavsiye edilir.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28584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 galebe çalıp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sahve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geçemeyenlere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eleştirisi, içinde bulundukları hâli en yüksek makam sanarak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sülûkta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daha üst mertebelere çıkmaktan mahrum kalmalarıdır.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1211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133001"/>
          </a:xfrm>
        </p:spPr>
        <p:txBody>
          <a:bodyPr>
            <a:normAutofit fontScale="90000"/>
          </a:bodyPr>
          <a:lstStyle/>
          <a:p>
            <a:pPr algn="ctr"/>
            <a:r>
              <a:rPr lang="tr-TR" sz="4400" b="1" dirty="0"/>
              <a:t>2. Vecd ve cezbe nedir? Aralarındaki farklar nelerdir?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Dikkat edilirse tasavvuf ehli,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hâlini ya da onun bir meyvesi konumundaki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şatahat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türü ifadeleri reddetmemektedir. Zira benzer hâli kendi manevî eğitimlerinin bir aşamasında kendilerinin de yaşadıklarını belirtirler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30903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02261"/>
          </a:xfrm>
        </p:spPr>
        <p:txBody>
          <a:bodyPr>
            <a:normAutofit fontScale="90000"/>
          </a:bodyPr>
          <a:lstStyle/>
          <a:p>
            <a:pPr algn="ctr"/>
            <a:r>
              <a:rPr lang="fi-FI" sz="4400" b="1" dirty="0"/>
              <a:t>3. Telvin ve temkin ne demektir? </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bölümde incelediğimiz kavramlarla irtibatlı bir diğer terim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temkindir.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renkten renge girme; temkin ise mekân tutma anlamında Arapça kelimelerdir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0482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II </a:t>
            </a:r>
            <a:r>
              <a:rPr lang="tr-TR" sz="4400" b="1" dirty="0"/>
              <a:t/>
            </a:r>
            <a:br>
              <a:rPr lang="tr-TR" sz="4400" b="1" dirty="0"/>
            </a:br>
            <a:r>
              <a:rPr lang="tr-TR" sz="4400" b="1" dirty="0" smtClean="0"/>
              <a:t>DÖRDÜNCÜ BÖLÜM</a:t>
            </a:r>
            <a:r>
              <a:rPr lang="tr-TR" sz="4400" b="1" dirty="0"/>
              <a:t/>
            </a:r>
            <a:br>
              <a:rPr lang="tr-TR" sz="4400" b="1" dirty="0"/>
            </a:br>
            <a:r>
              <a:rPr lang="tr-TR" sz="4000" b="1" dirty="0" smtClean="0"/>
              <a:t>TASAVVUFİ KAVRAMLAR VE DEYİMLER</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ıstılahı büyük ölçüde benzer tecrübelerin farklı kişiler tarafından yine farklı tarih ve yerlerde yaşanması ve paylaşılması sonucu teşekkül etmiştir. Yaşanılan bu tecrübeler, tasavvufta “hâl” ve “makam” denilen iki temel kavram etrafında değerlendirilebilir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3989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02261"/>
          </a:xfrm>
        </p:spPr>
        <p:txBody>
          <a:bodyPr>
            <a:normAutofit fontScale="90000"/>
          </a:bodyPr>
          <a:lstStyle/>
          <a:p>
            <a:pPr algn="ctr"/>
            <a:r>
              <a:rPr lang="fi-FI" sz="4400" b="1" dirty="0"/>
              <a:t>3. Telvin ve temkin ne demektir? </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ıstılahında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bir halden diğerine geçmeyi ifade eder. İstikamet yolunu araştırmak anlamındadır. Kul, yolda olduğu sürece bir halden diğerine geçtiğinden temkin ehli değil,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ehli sayılı</a:t>
            </a:r>
          </a:p>
        </p:txBody>
      </p:sp>
    </p:spTree>
    <p:extLst>
      <p:ext uri="{BB962C8B-B14F-4D97-AF65-F5344CB8AC3E}">
        <p14:creationId xmlns:p14="http://schemas.microsoft.com/office/powerpoint/2010/main" val="19016584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02261"/>
          </a:xfrm>
        </p:spPr>
        <p:txBody>
          <a:bodyPr>
            <a:normAutofit fontScale="90000"/>
          </a:bodyPr>
          <a:lstStyle/>
          <a:p>
            <a:pPr algn="ctr"/>
            <a:r>
              <a:rPr lang="fi-FI" sz="4400" b="1" dirty="0"/>
              <a:t>3. Telvin ve temkin ne demektir? </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Hakk’a vuslat gerçekleşince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yerini temkin alır. Temkin, hakikate ulaşmanın beraberinde getirdiği karar, istikamette derinleşmek ve sabitleşmek anlamındadır. Temkinde en yüce makam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(s.)’ne aittir</a:t>
            </a:r>
          </a:p>
        </p:txBody>
      </p:sp>
    </p:spTree>
    <p:extLst>
      <p:ext uri="{BB962C8B-B14F-4D97-AF65-F5344CB8AC3E}">
        <p14:creationId xmlns:p14="http://schemas.microsoft.com/office/powerpoint/2010/main" val="1923321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02261"/>
          </a:xfrm>
        </p:spPr>
        <p:txBody>
          <a:bodyPr>
            <a:normAutofit fontScale="90000"/>
          </a:bodyPr>
          <a:lstStyle/>
          <a:p>
            <a:pPr algn="ctr"/>
            <a:r>
              <a:rPr lang="fi-FI" sz="4400" b="1" dirty="0"/>
              <a:t>3. Telvin ve temkin ne demektir? </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Aşk ve muhabbet yöntemiyle yetiştirilen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şuttâr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meşrepliler,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ehli kabul edilir. Muhabbetin ziyadeleşmesi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ise zahirde şeriata aykırı gibi görünen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şatahata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sebebiyet verir.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Hallac’ın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ene’l</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Bayezid’in,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subhânî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a’zame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şe‘ni” (kendimi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tesbih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ederim, şanım ne yücedir” gibi sözleri bu türdendir. </a:t>
            </a:r>
          </a:p>
        </p:txBody>
      </p:sp>
    </p:spTree>
    <p:extLst>
      <p:ext uri="{BB962C8B-B14F-4D97-AF65-F5344CB8AC3E}">
        <p14:creationId xmlns:p14="http://schemas.microsoft.com/office/powerpoint/2010/main" val="28605294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02261"/>
          </a:xfrm>
        </p:spPr>
        <p:txBody>
          <a:bodyPr>
            <a:normAutofit fontScale="90000"/>
          </a:bodyPr>
          <a:lstStyle/>
          <a:p>
            <a:pPr algn="ctr"/>
            <a:r>
              <a:rPr lang="fi-FI" sz="4400" b="1" dirty="0"/>
              <a:t>3. Telvin ve temkin ne demektir? </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sülûkta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telvin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temkinin ön şartı,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dinî emir ve nehiylere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riâyet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etmesi,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takvâ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boyutunda yaşamaya çalışmasıdır.</a:t>
            </a:r>
          </a:p>
        </p:txBody>
      </p:sp>
    </p:spTree>
    <p:extLst>
      <p:ext uri="{BB962C8B-B14F-4D97-AF65-F5344CB8AC3E}">
        <p14:creationId xmlns:p14="http://schemas.microsoft.com/office/powerpoint/2010/main" val="34570325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502971"/>
          </a:xfrm>
        </p:spPr>
        <p:txBody>
          <a:bodyPr>
            <a:normAutofit/>
          </a:bodyPr>
          <a:lstStyle/>
          <a:p>
            <a:pPr algn="ctr"/>
            <a:r>
              <a:rPr lang="tr-TR" sz="4400" b="1" dirty="0" smtClean="0"/>
              <a:t>TASAVVUF II </a:t>
            </a:r>
            <a:r>
              <a:rPr lang="tr-TR" sz="4400" b="1" dirty="0"/>
              <a:t/>
            </a:r>
            <a:br>
              <a:rPr lang="tr-TR" sz="4400" b="1" dirty="0"/>
            </a:br>
            <a:r>
              <a:rPr lang="tr-TR" sz="3600" b="1" dirty="0" smtClean="0"/>
              <a:t>TASAVVUFİ KAVRAMLAR VE DEYİMLER</a:t>
            </a:r>
            <a:endParaRPr lang="tr-TR" sz="3600" b="1" dirty="0"/>
          </a:p>
        </p:txBody>
      </p:sp>
      <p:sp>
        <p:nvSpPr>
          <p:cNvPr id="3" name="Alt Başlık 2"/>
          <p:cNvSpPr>
            <a:spLocks noGrp="1"/>
          </p:cNvSpPr>
          <p:nvPr>
            <p:ph type="subTitle" idx="1"/>
          </p:nvPr>
        </p:nvSpPr>
        <p:spPr>
          <a:xfrm>
            <a:off x="1751012" y="2188565"/>
            <a:ext cx="8689976" cy="4302176"/>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Hâl; Arapça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havl</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kökünden türemiş bir kelime olup sözlükte “değişme, dönüşme, durum, tavır”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mânâsına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gelmektedir.  Tasavvuf ıstılahında ise İlâhî bir lütuf olarak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kalbine gelen his ile bunun ruh ve bedenine yansımasıdır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134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502971"/>
          </a:xfrm>
        </p:spPr>
        <p:txBody>
          <a:bodyPr>
            <a:normAutofit/>
          </a:bodyPr>
          <a:lstStyle/>
          <a:p>
            <a:pPr algn="ctr"/>
            <a:r>
              <a:rPr lang="tr-TR" sz="4400" b="1" dirty="0" smtClean="0"/>
              <a:t>TASAVVUF II </a:t>
            </a:r>
            <a:r>
              <a:rPr lang="tr-TR" sz="4400" b="1" dirty="0"/>
              <a:t/>
            </a:r>
            <a:br>
              <a:rPr lang="tr-TR" sz="4400" b="1" dirty="0"/>
            </a:br>
            <a:r>
              <a:rPr lang="tr-TR" sz="3600" b="1" dirty="0" smtClean="0"/>
              <a:t>TASAVVUFİ KAVRAMLAR VE DEYİMLER</a:t>
            </a:r>
            <a:endParaRPr lang="tr-TR" sz="3600" b="1" dirty="0"/>
          </a:p>
        </p:txBody>
      </p:sp>
      <p:sp>
        <p:nvSpPr>
          <p:cNvPr id="3" name="Alt Başlık 2"/>
          <p:cNvSpPr>
            <a:spLocks noGrp="1"/>
          </p:cNvSpPr>
          <p:nvPr>
            <p:ph type="subTitle" idx="1"/>
          </p:nvPr>
        </p:nvSpPr>
        <p:spPr>
          <a:xfrm>
            <a:off x="1751012" y="2188565"/>
            <a:ext cx="8689976" cy="4302176"/>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Makam ise “ayaküstü durulacak yer, ikametgâh, mertebe, mevki” anlamındadır. Istılahta makam, düzenli ve disiplinli bir gayret sayesinde hâlin istikrar ve süreklilik kazanmış şeklidir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3580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 lügatte son bulmak, yok olmak, bitmek, tükenmek, bir şeyde tamamen kaybolmak anlamındadır.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Bekâ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ise sürdürmek, devam etmek, devamlı olmak, muhafaza etmek, kalmak gibi anlamlara gelir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49472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Zühd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döneminde bu kavramlar sözlük anlamına yakın tarzda ele alınmış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ahlâki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anlamlar yüklenmiştir. İnsanda bulunan kötü huyların yok edilip yerine iyi bir huy gelmesi şeklinde tanımlanmıştır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9020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Vahdet-i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vücûdu</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andıran terim ve deyimlerin ıstılahta yer bulmasıyla birlikte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bekâ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anlayışı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evrilmiş</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kavramlara ontolojik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yüklenmiştir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kulun kulluğunu görmekten fani olması,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bekâ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ise İlâhî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tecellîleri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temaşa etmekle bâkî olmasıdır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55133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99537"/>
          </a:xfrm>
        </p:spPr>
        <p:txBody>
          <a:bodyPr>
            <a:normAutofit/>
          </a:bodyPr>
          <a:lstStyle/>
          <a:p>
            <a:pPr algn="ctr"/>
            <a:r>
              <a:rPr lang="tr-TR" sz="4400" b="1" dirty="0"/>
              <a:t>Fenâ ve </a:t>
            </a:r>
            <a:r>
              <a:rPr lang="tr-TR" sz="4400" b="1" dirty="0" err="1"/>
              <a:t>bekâ</a:t>
            </a:r>
            <a:r>
              <a:rPr lang="tr-TR" sz="4400" b="1" dirty="0"/>
              <a:t> ne demektir?</a:t>
            </a:r>
            <a:endParaRPr lang="tr-TR" sz="3600" b="1" dirty="0"/>
          </a:p>
        </p:txBody>
      </p:sp>
      <p:sp>
        <p:nvSpPr>
          <p:cNvPr id="3" name="Alt Başlık 2"/>
          <p:cNvSpPr>
            <a:spLocks noGrp="1"/>
          </p:cNvSpPr>
          <p:nvPr>
            <p:ph type="subTitle" idx="1"/>
          </p:nvPr>
        </p:nvSpPr>
        <p:spPr>
          <a:xfrm>
            <a:off x="1751012" y="1789889"/>
            <a:ext cx="8689976" cy="4700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Ebû</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Said,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halinin üç mertebesi olduğunu söyler: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1. Mürit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önce dünya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âhiretle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ilgili bütün haz ve duygularını kaybeder.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2. Sonra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İlâhî kudretin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tecellîsiyle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Allah’la ilgili hazzını da yitirir.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3. Mürit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için son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tecellî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hazzı yitirdiğini dahi bilemeyecek bir noktaya ulaşmasıdır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999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570</TotalTime>
  <Words>1647</Words>
  <Application>Microsoft Office PowerPoint</Application>
  <PresentationFormat>Geniş ekran</PresentationFormat>
  <Paragraphs>114</Paragraphs>
  <Slides>33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33</vt:i4>
      </vt:variant>
    </vt:vector>
  </HeadingPairs>
  <TitlesOfParts>
    <vt:vector size="39" baseType="lpstr">
      <vt:lpstr>Arial</vt:lpstr>
      <vt:lpstr>Calibri</vt:lpstr>
      <vt:lpstr>Century Gothic</vt:lpstr>
      <vt:lpstr>Times New Roman</vt:lpstr>
      <vt:lpstr>Wingdings 3</vt:lpstr>
      <vt:lpstr>İyon</vt:lpstr>
      <vt:lpstr>TASAVVUF II  VII. YARIYIL GÜZ DÖNEMİ</vt:lpstr>
      <vt:lpstr>TASAVVUF II  DÖRDÜNCÜ BÖLÜM TASAVVUFİ KAVRAMLAR VE DEYİMLER</vt:lpstr>
      <vt:lpstr>TASAVVUF II  DÖRDÜNCÜ BÖLÜM TASAVVUFİ KAVRAMLAR VE DEYİMLER</vt:lpstr>
      <vt:lpstr>TASAVVUF II  TASAVVUFİ KAVRAMLAR VE DEYİMLER</vt:lpstr>
      <vt:lpstr>TASAVVUF II  TASAVVUFİ KAVRAMLAR VE DEYİMLER</vt:lpstr>
      <vt:lpstr>Fenâ ve bekâ ne demektir?</vt:lpstr>
      <vt:lpstr>Fenâ ve bekâ ne demektir?</vt:lpstr>
      <vt:lpstr>Fenâ ve bekâ ne demektir?</vt:lpstr>
      <vt:lpstr>Fenâ ve bekâ ne demektir?</vt:lpstr>
      <vt:lpstr>Fenâ ve bekâ ne demektir?</vt:lpstr>
      <vt:lpstr>Fenâ ve bekâ ne demektir?</vt:lpstr>
      <vt:lpstr>Fenâ ve bekâ ne demektir?</vt:lpstr>
      <vt:lpstr>Fenâ ve bekâ ne demektir?</vt:lpstr>
      <vt:lpstr>Fenâ ve bekâ ne demektir?</vt:lpstr>
      <vt:lpstr>Fenâ ve bekâ ne demektir?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2. Vecd ve cezbe nedir? Aralarındaki farklar nelerdir?</vt:lpstr>
      <vt:lpstr>3. Telvin ve temkin ne demektir? </vt:lpstr>
      <vt:lpstr>3. Telvin ve temkin ne demektir? </vt:lpstr>
      <vt:lpstr>3. Telvin ve temkin ne demektir? </vt:lpstr>
      <vt:lpstr>3. Telvin ve temkin ne demektir? </vt:lpstr>
      <vt:lpstr>3. Telvin ve temkin ne demektir?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user</cp:lastModifiedBy>
  <cp:revision>72</cp:revision>
  <dcterms:created xsi:type="dcterms:W3CDTF">2017-02-25T18:57:10Z</dcterms:created>
  <dcterms:modified xsi:type="dcterms:W3CDTF">2017-12-16T08:37:31Z</dcterms:modified>
</cp:coreProperties>
</file>