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1"/>
  </p:notesMasterIdLst>
  <p:sldIdLst>
    <p:sldId id="595" r:id="rId2"/>
    <p:sldId id="461" r:id="rId3"/>
    <p:sldId id="462" r:id="rId4"/>
    <p:sldId id="495" r:id="rId5"/>
    <p:sldId id="496" r:id="rId6"/>
    <p:sldId id="463" r:id="rId7"/>
    <p:sldId id="605" r:id="rId8"/>
    <p:sldId id="464" r:id="rId9"/>
    <p:sldId id="60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251520" y="3429000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ARAŞTIRMA SÜRECİ: KAVRAMLAR, İLKELER VE TEKNİKLER</a:t>
            </a:r>
            <a:b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tr-TR" sz="24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b="1" smtClean="0">
                <a:solidFill>
                  <a:schemeClr val="tx1"/>
                </a:solidFill>
                <a:latin typeface="Calibri" panose="020F0502020204030204" pitchFamily="34" charset="0"/>
              </a:rPr>
              <a:t>                                                                                                   </a:t>
            </a:r>
            <a:endParaRPr lang="tr-T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3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611560" y="1556792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Arial" pitchFamily="34" charset="0"/>
                <a:cs typeface="Arial" pitchFamily="34" charset="0"/>
              </a:rPr>
              <a:t>Değişkenler, kontrol şekillerine ve aldıkları değerlere göre iki şekilde sınıflandırılır.</a:t>
            </a: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Kontrol şekillerine göre değişkenler üç gruba ayrılır. </a:t>
            </a: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Bunlar </a:t>
            </a: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. Bağımlı (açıklanan) değişken.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. Bağımsız (açıklayan) değişken ve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3.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Kontrol değişkenleridir. </a:t>
            </a:r>
          </a:p>
          <a:p>
            <a:pPr algn="just"/>
            <a:endParaRPr lang="tr-TR" sz="2800" dirty="0" smtClean="0"/>
          </a:p>
          <a:p>
            <a:pPr algn="just"/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4732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70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556792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Bağımlı değişken,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araştırmacıyı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rahatsız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eden,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açıklanması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ve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mümkünse değiştirilmesi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istenen durumdur yani problemdir. </a:t>
            </a:r>
          </a:p>
          <a:p>
            <a:endParaRPr lang="tr-TR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Örneğin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, öğrenci başarısızlığı üzerine yapılan bir araştırmada öğrenci başarısı" (başarı ve başarısızlık ya da düzeyleri olarak) bağımlı değişkendir;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nedeni ve </a:t>
            </a:r>
            <a:r>
              <a:rPr lang="tr-TR" sz="2800" b="1" dirty="0" err="1" smtClean="0">
                <a:latin typeface="Arial" pitchFamily="34" charset="0"/>
                <a:cs typeface="Arial" pitchFamily="34" charset="0"/>
              </a:rPr>
              <a:t>niçini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bilinmek istenen değişkendir.Bağımlı değişken, genellikle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"Y"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harfi ile gösterilir.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4732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7" name="Resim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24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876256" y="6456780"/>
            <a:ext cx="2268252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  <p:sp>
        <p:nvSpPr>
          <p:cNvPr id="107521" name="Rectangle 1"/>
          <p:cNvSpPr>
            <a:spLocks noChangeArrowheads="1"/>
          </p:cNvSpPr>
          <p:nvPr/>
        </p:nvSpPr>
        <p:spPr bwMode="auto">
          <a:xfrm>
            <a:off x="395536" y="1477743"/>
            <a:ext cx="842493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Bağımsız değişken,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bağımlı değişkeni 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etkilediği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(probleme neden olduğu) tahmin edilen ve 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etkisinin öğrenilmek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istendiği değişkendir.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Örneğin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"öğrenci başarısı" bağımlı değişken ise, araştırmacı, öğrenci başarısını etkileyen değişkenleri bilmek isteyecektir; bunun i</a:t>
            </a:r>
            <a:r>
              <a:rPr lang="tr-TR" sz="24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 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olası bağımsız değişkenleri tahmin etmeye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çalışacaktır.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Bunlar, öğrencilerin zekâ düzeyi, çalışma alışkanlıkları, program, öğretici ve benzerleri olarak belirlenebilir. Bunlar, bu araştırma için, araştırmacının seçtiği bağımsız değişkenlerdir.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08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696236" y="6456780"/>
            <a:ext cx="2412268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  <p:sp>
        <p:nvSpPr>
          <p:cNvPr id="106497" name="Rectangle 1"/>
          <p:cNvSpPr>
            <a:spLocks noChangeArrowheads="1"/>
          </p:cNvSpPr>
          <p:nvPr/>
        </p:nvSpPr>
        <p:spPr bwMode="auto">
          <a:xfrm>
            <a:off x="251520" y="2131115"/>
            <a:ext cx="86409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Kontrol değişkenleri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ele alınan 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bağımsız değişkenlerin dışında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fakat bağımsız değişkenler gibi bağımlı değişkeni şu veya bu şekilde 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etkileme olasılığının kuvvetli 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olduğu tahmin edilen ve bu 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etkinin 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nlenmeye 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alışıldığı değişkenlerdir. Bunlara, 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etkileri istenmediği 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in, "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şaşırtıcı değişkenler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 de denir. 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6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660232" y="6456780"/>
            <a:ext cx="2520280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323528" y="1837314"/>
            <a:ext cx="8568952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Değişkenler aldıkları değerlere </a:t>
            </a:r>
            <a:r>
              <a:rPr kumimoji="0" lang="tr-TR" sz="260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tr-TR" sz="260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60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 de sınıflandırılabilmektedir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Buna 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gö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reksiz (ge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işsiz)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ve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sürekli (ge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işli)değişkenler</a:t>
            </a:r>
            <a:r>
              <a:rPr kumimoji="0" lang="tr-TR" sz="260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 edilebilir.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Bir değişken, alt ve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 sınırları i</a:t>
            </a:r>
            <a:r>
              <a:rPr lang="tr-TR" sz="2600" dirty="0" smtClean="0">
                <a:solidFill>
                  <a:srgbClr val="222222"/>
                </a:solidFill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inde, belli değerlerden, belli se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eneklerden başkasını alamıyor ise, yalnızca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tam saylarla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ifade edilebiliyorsa bu değişkene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reksiz değişken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denir. </a:t>
            </a: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2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11560" y="1988840"/>
            <a:ext cx="734481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60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Örneğin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,cinsiyet değişkeni i</a:t>
            </a:r>
            <a:r>
              <a:rPr lang="tr-TR" sz="2600" dirty="0" smtClean="0">
                <a:solidFill>
                  <a:srgbClr val="222222"/>
                </a:solidFill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 yalnızca kız ve erkek olmak </a:t>
            </a:r>
            <a:r>
              <a:rPr lang="tr-TR" sz="2600" dirty="0" smtClean="0">
                <a:solidFill>
                  <a:srgbClr val="222222"/>
                </a:solidFill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zere, iki değer verilebilir.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Normal olarak bunlar arasında </a:t>
            </a:r>
            <a:r>
              <a:rPr lang="tr-TR" sz="2600" dirty="0" smtClean="0">
                <a:solidFill>
                  <a:srgbClr val="222222"/>
                </a:solidFill>
                <a:latin typeface="Calibri"/>
                <a:ea typeface="Times New Roman" pitchFamily="18" charset="0"/>
                <a:cs typeface="Arial" pitchFamily="34" charset="0"/>
              </a:rPr>
              <a:t>üçü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nc</a:t>
            </a:r>
            <a:r>
              <a:rPr lang="tr-TR" sz="2600" dirty="0" smtClean="0">
                <a:solidFill>
                  <a:srgbClr val="222222"/>
                </a:solidFill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bir değer "verilemez".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Bu t</a:t>
            </a:r>
            <a:r>
              <a:rPr lang="tr-TR" sz="2600" dirty="0" smtClean="0">
                <a:solidFill>
                  <a:srgbClr val="222222"/>
                </a:solidFill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 değişkenlere </a:t>
            </a:r>
            <a:r>
              <a:rPr lang="tr-TR" sz="260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nitel değişkenler 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 denir.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1629375"/>
            <a:ext cx="79928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Alt ve üst sınırları arasında herhangi bir </a:t>
            </a:r>
            <a:r>
              <a:rPr lang="tr-TR" sz="2800" b="1" dirty="0" smtClean="0"/>
              <a:t>ara değer alabilme </a:t>
            </a:r>
            <a:r>
              <a:rPr lang="tr-TR" sz="2800" dirty="0" smtClean="0"/>
              <a:t>olasılığına sahip değişkenler, bir başka deyişle kesirli olarak ifade edilebilen değişkenler </a:t>
            </a:r>
            <a:r>
              <a:rPr lang="tr-TR" sz="2800" b="1" dirty="0" smtClean="0"/>
              <a:t>sürekli değişken</a:t>
            </a:r>
            <a:r>
              <a:rPr lang="tr-TR" sz="2800" dirty="0" smtClean="0"/>
              <a:t>lerdir.</a:t>
            </a:r>
          </a:p>
          <a:p>
            <a:r>
              <a:rPr lang="tr-TR" sz="2800" dirty="0" smtClean="0"/>
              <a:t> </a:t>
            </a:r>
          </a:p>
          <a:p>
            <a:r>
              <a:rPr lang="tr-TR" sz="2800" b="1" dirty="0" smtClean="0"/>
              <a:t>Örneğin,</a:t>
            </a:r>
            <a:r>
              <a:rPr lang="tr-TR" sz="2800" dirty="0" smtClean="0"/>
              <a:t> ağırlık değişkenine kuramsal olarak sıfırdan başlayıp sonsuza kadar değişebilen çeşitli değerler verilebilir. Bu tür değişkenlere </a:t>
            </a:r>
            <a:r>
              <a:rPr lang="tr-TR" sz="2800" b="1" dirty="0" smtClean="0"/>
              <a:t>nicel değişken</a:t>
            </a:r>
            <a:r>
              <a:rPr lang="tr-TR" sz="2800" dirty="0" smtClean="0"/>
              <a:t>ler de denir.</a:t>
            </a:r>
          </a:p>
          <a:p>
            <a:r>
              <a:rPr lang="tr-TR" sz="2800" dirty="0" smtClean="0"/>
              <a:t> </a:t>
            </a: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93296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886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206084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atin typeface="Calibri" panose="020F0502020204030204" pitchFamily="34" charset="0"/>
              </a:rPr>
              <a:t>KAYNAKÇA </a:t>
            </a:r>
          </a:p>
          <a:p>
            <a:pPr algn="ctr"/>
            <a:endParaRPr lang="tr-TR" sz="3200" b="1" dirty="0" smtClean="0">
              <a:latin typeface="Calibri" panose="020F0502020204030204" pitchFamily="34" charset="0"/>
            </a:endParaRPr>
          </a:p>
          <a:p>
            <a:pPr algn="ctr"/>
            <a:r>
              <a:rPr lang="tr-TR" sz="2400" dirty="0" err="1" smtClean="0">
                <a:latin typeface="Calibri" panose="020F0502020204030204" pitchFamily="34" charset="0"/>
              </a:rPr>
              <a:t>Prof.Dr</a:t>
            </a:r>
            <a:r>
              <a:rPr lang="tr-TR" sz="2400" dirty="0" smtClean="0">
                <a:latin typeface="Calibri" panose="020F0502020204030204" pitchFamily="34" charset="0"/>
              </a:rPr>
              <a:t>.Niyazi KARASAR  Bilimsel Araştırma Yöntemi</a:t>
            </a:r>
          </a:p>
        </p:txBody>
      </p:sp>
      <p:pic>
        <p:nvPicPr>
          <p:cNvPr id="4" name="Resi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47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344</Words>
  <Application>Microsoft Office PowerPoint</Application>
  <PresentationFormat>Ekran Gösterisi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Candara</vt:lpstr>
      <vt:lpstr>Symbol</vt:lpstr>
      <vt:lpstr>Times New Roman</vt:lpstr>
      <vt:lpstr>Wingdings</vt:lpstr>
      <vt:lpstr>Dalga Biçimi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2020-05-11T21:30:18Z</dcterms:modified>
</cp:coreProperties>
</file>