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68" r:id="rId4"/>
    <p:sldId id="258" r:id="rId5"/>
    <p:sldId id="269" r:id="rId6"/>
    <p:sldId id="270" r:id="rId7"/>
    <p:sldId id="259" r:id="rId8"/>
    <p:sldId id="271" r:id="rId9"/>
    <p:sldId id="260" r:id="rId10"/>
    <p:sldId id="272" r:id="rId11"/>
    <p:sldId id="263" r:id="rId12"/>
    <p:sldId id="261" r:id="rId13"/>
    <p:sldId id="264" r:id="rId14"/>
    <p:sldId id="265" r:id="rId15"/>
    <p:sldId id="266" r:id="rId16"/>
    <p:sldId id="267" r:id="rId17"/>
    <p:sldId id="273" r:id="rId18"/>
    <p:sldId id="274" r:id="rId19"/>
    <p:sldId id="275" r:id="rId20"/>
    <p:sldId id="276" r:id="rId21"/>
    <p:sldId id="277"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D24602-70E6-4C14-8707-839753A75F3E}" type="datetimeFigureOut">
              <a:rPr lang="tr-TR" smtClean="0"/>
              <a:t>3.11.2019</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41A501-5F1F-4B7E-A3C2-C603D7CB49FD}" type="slidenum">
              <a:rPr lang="tr-TR" smtClean="0"/>
              <a:t>‹#›</a:t>
            </a:fld>
            <a:endParaRPr lang="tr-TR" dirty="0"/>
          </a:p>
        </p:txBody>
      </p:sp>
    </p:spTree>
    <p:extLst>
      <p:ext uri="{BB962C8B-B14F-4D97-AF65-F5344CB8AC3E}">
        <p14:creationId xmlns:p14="http://schemas.microsoft.com/office/powerpoint/2010/main" val="592577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6781E025-5216-4C45-BE45-0D6A9638EB2A}" type="datetimeFigureOut">
              <a:rPr lang="tr-TR" smtClean="0"/>
              <a:t>3.11.2019</a:t>
            </a:fld>
            <a:endParaRPr lang="tr-TR" dirty="0"/>
          </a:p>
        </p:txBody>
      </p:sp>
      <p:sp>
        <p:nvSpPr>
          <p:cNvPr id="19" name="Footer Placeholder 18"/>
          <p:cNvSpPr>
            <a:spLocks noGrp="1"/>
          </p:cNvSpPr>
          <p:nvPr>
            <p:ph type="ftr" sz="quarter" idx="11"/>
          </p:nvPr>
        </p:nvSpPr>
        <p:spPr/>
        <p:txBody>
          <a:bodyPr/>
          <a:lstStyle/>
          <a:p>
            <a:endParaRPr lang="tr-TR" dirty="0"/>
          </a:p>
        </p:txBody>
      </p:sp>
      <p:sp>
        <p:nvSpPr>
          <p:cNvPr id="27" name="Slide Number Placeholder 26"/>
          <p:cNvSpPr>
            <a:spLocks noGrp="1"/>
          </p:cNvSpPr>
          <p:nvPr>
            <p:ph type="sldNum" sz="quarter" idx="12"/>
          </p:nvPr>
        </p:nvSpPr>
        <p:spPr/>
        <p:txBody>
          <a:bodyPr/>
          <a:lstStyle/>
          <a:p>
            <a:fld id="{4E77EC16-7C47-4831-9AB2-181BE51FFE0A}"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6781E025-5216-4C45-BE45-0D6A9638EB2A}" type="datetimeFigureOut">
              <a:rPr lang="tr-TR" smtClean="0"/>
              <a:t>3.11.2019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E77EC16-7C47-4831-9AB2-181BE51FFE0A}"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6781E025-5216-4C45-BE45-0D6A9638EB2A}" type="datetimeFigureOut">
              <a:rPr lang="tr-TR" smtClean="0"/>
              <a:t>3.11.2019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E77EC16-7C47-4831-9AB2-181BE51FFE0A}"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6781E025-5216-4C45-BE45-0D6A9638EB2A}" type="datetimeFigureOut">
              <a:rPr lang="tr-TR" smtClean="0"/>
              <a:t>3.11.2019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E77EC16-7C47-4831-9AB2-181BE51FFE0A}" type="slidenum">
              <a:rPr lang="tr-TR" smtClean="0"/>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6781E025-5216-4C45-BE45-0D6A9638EB2A}" type="datetimeFigureOut">
              <a:rPr lang="tr-TR" smtClean="0"/>
              <a:t>3.11.2019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E77EC16-7C47-4831-9AB2-181BE51FFE0A}"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6781E025-5216-4C45-BE45-0D6A9638EB2A}" type="datetimeFigureOut">
              <a:rPr lang="tr-TR" smtClean="0"/>
              <a:t>3.11.2019</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4E77EC16-7C47-4831-9AB2-181BE51FFE0A}"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6781E025-5216-4C45-BE45-0D6A9638EB2A}" type="datetimeFigureOut">
              <a:rPr lang="tr-TR" smtClean="0"/>
              <a:t>3.11.2019</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4E77EC16-7C47-4831-9AB2-181BE51FFE0A}"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6781E025-5216-4C45-BE45-0D6A9638EB2A}" type="datetimeFigureOut">
              <a:rPr lang="tr-TR" smtClean="0"/>
              <a:t>3.11.2019</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4E77EC16-7C47-4831-9AB2-181BE51FFE0A}"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1E025-5216-4C45-BE45-0D6A9638EB2A}" type="datetimeFigureOut">
              <a:rPr lang="tr-TR" smtClean="0"/>
              <a:t>3.11.2019</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4E77EC16-7C47-4831-9AB2-181BE51FFE0A}"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6781E025-5216-4C45-BE45-0D6A9638EB2A}" type="datetimeFigureOut">
              <a:rPr lang="tr-TR" smtClean="0"/>
              <a:t>3.11.2019</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4E77EC16-7C47-4831-9AB2-181BE51FFE0A}"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6781E025-5216-4C45-BE45-0D6A9638EB2A}" type="datetimeFigureOut">
              <a:rPr lang="tr-TR" smtClean="0"/>
              <a:t>3.11.2019</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8077200" y="6356350"/>
            <a:ext cx="609600" cy="365125"/>
          </a:xfrm>
        </p:spPr>
        <p:txBody>
          <a:bodyPr/>
          <a:lstStyle/>
          <a:p>
            <a:fld id="{4E77EC16-7C47-4831-9AB2-181BE51FFE0A}" type="slidenum">
              <a:rPr lang="tr-TR" smtClean="0"/>
              <a:t>‹#›</a:t>
            </a:fld>
            <a:endParaRPr lang="tr-T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dirty="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781E025-5216-4C45-BE45-0D6A9638EB2A}" type="datetimeFigureOut">
              <a:rPr lang="tr-TR" smtClean="0"/>
              <a:t>3.11.2019</a:t>
            </a:fld>
            <a:endParaRPr lang="tr-T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E77EC16-7C47-4831-9AB2-181BE51FFE0A}" type="slidenum">
              <a:rPr lang="tr-TR" smtClean="0"/>
              <a:t>‹#›</a:t>
            </a:fld>
            <a:endParaRPr lang="tr-T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a:t>ENDOMETRİUM KANSERİ</a:t>
            </a:r>
          </a:p>
        </p:txBody>
      </p:sp>
      <p:sp>
        <p:nvSpPr>
          <p:cNvPr id="3" name="Alt Başlık 2"/>
          <p:cNvSpPr>
            <a:spLocks noGrp="1"/>
          </p:cNvSpPr>
          <p:nvPr>
            <p:ph type="subTitle" idx="1"/>
          </p:nvPr>
        </p:nvSpPr>
        <p:spPr>
          <a:xfrm>
            <a:off x="251520" y="4149080"/>
            <a:ext cx="7520880" cy="1489720"/>
          </a:xfrm>
        </p:spPr>
        <p:txBody>
          <a:bodyPr/>
          <a:lstStyle/>
          <a:p>
            <a:pPr algn="l"/>
            <a:r>
              <a:rPr lang="tr-TR" dirty="0"/>
              <a:t>17240169- MERVE ÇOLAK</a:t>
            </a:r>
          </a:p>
          <a:p>
            <a:pPr algn="l"/>
            <a:r>
              <a:rPr lang="tr-TR" dirty="0"/>
              <a:t>17240211- GÜLŞEN KÖSEM</a:t>
            </a:r>
          </a:p>
        </p:txBody>
      </p:sp>
    </p:spTree>
    <p:extLst>
      <p:ext uri="{BB962C8B-B14F-4D97-AF65-F5344CB8AC3E}">
        <p14:creationId xmlns:p14="http://schemas.microsoft.com/office/powerpoint/2010/main" val="451647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ğ n0 hng\Desktop\adet-regl-men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71601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nğ n0 hng\Desktop\cf3e5e1d4ffa5ecf9292e5e2b20c2cf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0"/>
            <a:ext cx="44279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407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08720"/>
            <a:ext cx="8229600" cy="5793507"/>
          </a:xfrm>
        </p:spPr>
        <p:txBody>
          <a:bodyPr>
            <a:normAutofit lnSpcReduction="10000"/>
          </a:bodyPr>
          <a:lstStyle/>
          <a:p>
            <a:r>
              <a:rPr lang="tr-TR" dirty="0">
                <a:solidFill>
                  <a:srgbClr val="FF0000"/>
                </a:solidFill>
              </a:rPr>
              <a:t>Obezite: </a:t>
            </a:r>
            <a:r>
              <a:rPr lang="tr-TR" dirty="0"/>
              <a:t>Östrojen kaynağı, sadece overler değildir. Yağ dokusu da östrojen salgılıyor. Obezitede vücuttaki östrojen düzeyi artıyor ve dolayısıyla kadınları endometrium kanseri için riskli gruba sokuyor. Obez kadınlarda endometrium kanseri riski 3 kat artıyor. Ancak zayıf kadınlarda da kanser görülebiliyor.</a:t>
            </a:r>
          </a:p>
          <a:p>
            <a:r>
              <a:rPr lang="tr-TR" dirty="0">
                <a:solidFill>
                  <a:srgbClr val="FF0000"/>
                </a:solidFill>
              </a:rPr>
              <a:t>Yağlı diyet: </a:t>
            </a:r>
            <a:r>
              <a:rPr lang="tr-TR" dirty="0"/>
              <a:t>Bu tip diyet alışkanlığı, obeziteye yol açtığından endometrium kanseri riskini artırabilir veya yağlı besinler doğrudan östrojen metabolizmasını etkileyerek yine aynı sonuca yol açabilir.</a:t>
            </a:r>
          </a:p>
          <a:p>
            <a:r>
              <a:rPr lang="tr-TR" dirty="0">
                <a:solidFill>
                  <a:srgbClr val="FF0000"/>
                </a:solidFill>
              </a:rPr>
              <a:t>Diyabet: </a:t>
            </a:r>
            <a:r>
              <a:rPr lang="tr-TR" dirty="0"/>
              <a:t>Endometrium kanserine diyabetli kadınlarda daha sık rastlanıyor, çünkü obezite ile diyabet sıklıkla birlikte görülüyor. Ancak diyabetli olan zayıf kadınlarda da kanser riski yüksektir.</a:t>
            </a:r>
          </a:p>
          <a:p>
            <a:endParaRPr lang="tr-TR" dirty="0"/>
          </a:p>
        </p:txBody>
      </p:sp>
    </p:spTree>
    <p:extLst>
      <p:ext uri="{BB962C8B-B14F-4D97-AF65-F5344CB8AC3E}">
        <p14:creationId xmlns:p14="http://schemas.microsoft.com/office/powerpoint/2010/main" val="3888996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920477"/>
            <a:ext cx="8229600" cy="5937523"/>
          </a:xfrm>
        </p:spPr>
        <p:txBody>
          <a:bodyPr>
            <a:normAutofit/>
          </a:bodyPr>
          <a:lstStyle/>
          <a:p>
            <a:r>
              <a:rPr lang="tr-TR" dirty="0">
                <a:solidFill>
                  <a:srgbClr val="FF0000"/>
                </a:solidFill>
              </a:rPr>
              <a:t>Östrojen replasman tedavisi: </a:t>
            </a:r>
            <a:r>
              <a:rPr lang="tr-TR" dirty="0"/>
              <a:t>Östrojen endometrium büyümesini stimüle eder ve menopoz sonrası sadece östrojen tedavisi verilmesi kanser riskini artırır. Progesteron hormonu ile birlikte östrojenin kombine olarak verilmesi endometriumun incelmesine, dökülmesine ve endometrium kanseri riskinin azalmasına yol açar.</a:t>
            </a:r>
          </a:p>
          <a:p>
            <a:r>
              <a:rPr lang="tr-TR" dirty="0">
                <a:solidFill>
                  <a:srgbClr val="FF0000"/>
                </a:solidFill>
              </a:rPr>
              <a:t>Over tümörleri: </a:t>
            </a:r>
            <a:r>
              <a:rPr lang="tr-TR" dirty="0"/>
              <a:t>Overin bazı tümörleri östrojen kaynağıdır ve östrojen düzeyini arttırmaktadır.</a:t>
            </a:r>
          </a:p>
          <a:p>
            <a:r>
              <a:rPr lang="tr-TR" dirty="0">
                <a:solidFill>
                  <a:srgbClr val="FF0000"/>
                </a:solidFill>
              </a:rPr>
              <a:t>İleri yaş: </a:t>
            </a:r>
            <a:r>
              <a:rPr lang="tr-TR" dirty="0"/>
              <a:t>Endometrium kanserlerinin büyük bir kısmı 55 yaşından sonra görülüyor.</a:t>
            </a:r>
          </a:p>
          <a:p>
            <a:r>
              <a:rPr lang="tr-TR" dirty="0"/>
              <a:t>Meme veya over kanseri hikâyesi olması.</a:t>
            </a:r>
          </a:p>
          <a:p>
            <a:endParaRPr lang="tr-TR" dirty="0"/>
          </a:p>
        </p:txBody>
      </p:sp>
    </p:spTree>
    <p:extLst>
      <p:ext uri="{BB962C8B-B14F-4D97-AF65-F5344CB8AC3E}">
        <p14:creationId xmlns:p14="http://schemas.microsoft.com/office/powerpoint/2010/main" val="3466690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484784"/>
            <a:ext cx="8229600" cy="1143000"/>
          </a:xfrm>
        </p:spPr>
        <p:txBody>
          <a:bodyPr>
            <a:normAutofit fontScale="90000"/>
          </a:bodyPr>
          <a:lstStyle/>
          <a:p>
            <a:r>
              <a:rPr lang="tr-TR" dirty="0"/>
              <a:t>Rahim (Endometrium) Kanseri Tanı Yöntemleri</a:t>
            </a:r>
            <a:br>
              <a:rPr lang="tr-TR" b="1" dirty="0"/>
            </a:br>
            <a:endParaRPr lang="tr-TR" dirty="0"/>
          </a:p>
        </p:txBody>
      </p:sp>
      <p:sp>
        <p:nvSpPr>
          <p:cNvPr id="3" name="İçerik Yer Tutucusu 2"/>
          <p:cNvSpPr>
            <a:spLocks noGrp="1"/>
          </p:cNvSpPr>
          <p:nvPr>
            <p:ph idx="1"/>
          </p:nvPr>
        </p:nvSpPr>
        <p:spPr/>
        <p:txBody>
          <a:bodyPr>
            <a:normAutofit fontScale="77500" lnSpcReduction="20000"/>
          </a:bodyPr>
          <a:lstStyle/>
          <a:p>
            <a:r>
              <a:rPr lang="tr-TR" dirty="0"/>
              <a:t>Öncelikle hastanın hikâyesi alınıyor ve fizik/pelvik muayenesi yapılıyor ve transvajinal USG uygulanıyor. Burada endometrium kalınlığı ve yapısı değerlendiriliyor. Daha sonra kesin tanı için yapılması gereken biyopsi; endometrial biyopsi şeklinde, anestezi gerektirmeden, ofis şartlarında yapılabiliyor.</a:t>
            </a:r>
          </a:p>
          <a:p>
            <a:r>
              <a:rPr lang="tr-TR" dirty="0"/>
              <a:t>Eğer yeterli doku alınamadıysa dilatasyon ve küretaj uygulanıyor. Ancak bu müdahale için ameliyathane şartları gerekebiliyor. Bu yöntemde; bütün endometrial tabakadan kazınarak örnek alınıyor ve patolojik incelemeye gönderiliyor.</a:t>
            </a:r>
          </a:p>
          <a:p>
            <a:r>
              <a:rPr lang="tr-TR" dirty="0"/>
              <a:t>Kesin tanı, bu dokuların mikroskop altında incelenmesi sonrası konuyor. Kanser tanısı konan hastaların yönlendirildiği uzman, jinekolojik onkolog oluyor. Daha sonra gerekirse, hastalığın yayılımının değerlendirilmesi için ileri tetkikler istenebiliyor.</a:t>
            </a:r>
          </a:p>
          <a:p>
            <a:r>
              <a:rPr lang="tr-TR" dirty="0"/>
              <a:t>(X-ray, CT, kan tetkikleri). Sonraki aşama; hastalığın evrelendirilmesidir. Evrelendirme, hastalığın cerrahi tedavisi ile birlikte yapılıyor.</a:t>
            </a:r>
          </a:p>
          <a:p>
            <a:endParaRPr lang="tr-TR" dirty="0"/>
          </a:p>
        </p:txBody>
      </p:sp>
    </p:spTree>
    <p:extLst>
      <p:ext uri="{BB962C8B-B14F-4D97-AF65-F5344CB8AC3E}">
        <p14:creationId xmlns:p14="http://schemas.microsoft.com/office/powerpoint/2010/main" val="46724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96752"/>
            <a:ext cx="8229600" cy="1143000"/>
          </a:xfrm>
        </p:spPr>
        <p:txBody>
          <a:bodyPr>
            <a:normAutofit fontScale="90000"/>
          </a:bodyPr>
          <a:lstStyle/>
          <a:p>
            <a:r>
              <a:rPr lang="tr-TR" dirty="0"/>
              <a:t>Rahim (Endometrium) Kanseri Tedavi Yöntemleri</a:t>
            </a:r>
            <a:br>
              <a:rPr lang="tr-TR" b="1" dirty="0"/>
            </a:br>
            <a:endParaRPr lang="tr-TR" dirty="0"/>
          </a:p>
        </p:txBody>
      </p:sp>
      <p:sp>
        <p:nvSpPr>
          <p:cNvPr id="3" name="İçerik Yer Tutucusu 2"/>
          <p:cNvSpPr>
            <a:spLocks noGrp="1"/>
          </p:cNvSpPr>
          <p:nvPr>
            <p:ph idx="1"/>
          </p:nvPr>
        </p:nvSpPr>
        <p:spPr>
          <a:xfrm>
            <a:off x="457200" y="1600200"/>
            <a:ext cx="8229600" cy="5501208"/>
          </a:xfrm>
        </p:spPr>
        <p:txBody>
          <a:bodyPr>
            <a:normAutofit fontScale="92500" lnSpcReduction="10000"/>
          </a:bodyPr>
          <a:lstStyle/>
          <a:p>
            <a:r>
              <a:rPr lang="tr-TR" dirty="0"/>
              <a:t>Cerrahi Tedavi</a:t>
            </a:r>
            <a:endParaRPr lang="tr-TR" b="1" dirty="0"/>
          </a:p>
          <a:p>
            <a:r>
              <a:rPr lang="tr-TR" dirty="0"/>
              <a:t>En sık kullanılan tedavi metodudur. Uygulanan cerrahi tedavide; uterus, overler ve tüpler çıkartılıyor. Ayrıca bölgesel lenf nodlarının çıkartılması ve çevre dokulardan örneklerin alınması gerekiyor.</a:t>
            </a:r>
          </a:p>
          <a:p>
            <a:r>
              <a:rPr lang="tr-TR" dirty="0"/>
              <a:t>Hastanın ilk cerrahisi, en önemli olan tedavisi olarak kabul ediliyor ve mutlaka bir jinekolog onkolog tarafından yapılması öneriliyor. Ancak hastalığın yaygınlığına göre cerrahi tedavi bazen yeterli olmadığından ek tedavilere ihtiyaç duyulabiliyor.</a:t>
            </a:r>
          </a:p>
          <a:p>
            <a:r>
              <a:rPr lang="tr-TR" dirty="0"/>
              <a:t>Radyoterapi</a:t>
            </a:r>
            <a:endParaRPr lang="tr-TR" b="1" dirty="0"/>
          </a:p>
          <a:p>
            <a:r>
              <a:rPr lang="tr-TR" dirty="0"/>
              <a:t>Eğer cerrahi sonrası eldeki bulgular kanserin tekrarlama riskini gösteriyorsa histerektomi (rahmin alınması) sonrası radyasyon tedavisi veriliyor.</a:t>
            </a:r>
          </a:p>
          <a:p>
            <a:endParaRPr lang="tr-TR" dirty="0"/>
          </a:p>
        </p:txBody>
      </p:sp>
    </p:spTree>
    <p:extLst>
      <p:ext uri="{BB962C8B-B14F-4D97-AF65-F5344CB8AC3E}">
        <p14:creationId xmlns:p14="http://schemas.microsoft.com/office/powerpoint/2010/main" val="470052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836712"/>
            <a:ext cx="8229600" cy="5793507"/>
          </a:xfrm>
        </p:spPr>
        <p:txBody>
          <a:bodyPr>
            <a:normAutofit lnSpcReduction="10000"/>
          </a:bodyPr>
          <a:lstStyle/>
          <a:p>
            <a:r>
              <a:rPr lang="tr-TR" dirty="0"/>
              <a:t>Hormon Tedavisi</a:t>
            </a:r>
            <a:endParaRPr lang="tr-TR" b="1" dirty="0"/>
          </a:p>
          <a:p>
            <a:r>
              <a:rPr lang="tr-TR" dirty="0"/>
              <a:t>Eğer kanser vücudun diğer bölümlerine yayılmış ise tümörün büyümesini durdurmak için yüksek dozlarda progesteron, verilebiliyor.</a:t>
            </a:r>
          </a:p>
          <a:p>
            <a:r>
              <a:rPr lang="tr-TR" dirty="0"/>
              <a:t>Kemoterapi</a:t>
            </a:r>
            <a:endParaRPr lang="tr-TR" b="1" dirty="0"/>
          </a:p>
          <a:p>
            <a:r>
              <a:rPr lang="tr-TR" dirty="0"/>
              <a:t>Kemoterapi kanser hücrelerini öldürmek için yapılan ilaç tedavisidir. Bu ilaçlar genellikle kombinasyonlar halinde kullanılıyor. Eğer kanser ileri evrelere ulaşmış ve başka organlara yayılmış ise kemoterapi, kan yoluyla bu bölgelerdeki kanser hücrelerine ulaşıp bunları öldürmesi için veriliyor.</a:t>
            </a:r>
          </a:p>
          <a:p>
            <a:r>
              <a:rPr lang="tr-TR" dirty="0"/>
              <a:t>Tedavi sonrası hastalar düzenli aralıklarla takip ediliyor ve bu takipler sırasında; fizik muayene, pelvik muayene, AC grafisi ve laboratuvar testleri yapılıyor.</a:t>
            </a:r>
          </a:p>
          <a:p>
            <a:endParaRPr lang="tr-TR" dirty="0"/>
          </a:p>
        </p:txBody>
      </p:sp>
    </p:spTree>
    <p:extLst>
      <p:ext uri="{BB962C8B-B14F-4D97-AF65-F5344CB8AC3E}">
        <p14:creationId xmlns:p14="http://schemas.microsoft.com/office/powerpoint/2010/main" val="850259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484784"/>
            <a:ext cx="8229600" cy="1143000"/>
          </a:xfrm>
        </p:spPr>
        <p:txBody>
          <a:bodyPr>
            <a:normAutofit fontScale="90000"/>
          </a:bodyPr>
          <a:lstStyle/>
          <a:p>
            <a:r>
              <a:rPr lang="tr-TR" dirty="0"/>
              <a:t>Rahim (Endometrium) Kanserinden Korunma Yolları</a:t>
            </a:r>
            <a:br>
              <a:rPr lang="tr-TR" b="1" dirty="0"/>
            </a:br>
            <a:endParaRPr lang="tr-TR" dirty="0"/>
          </a:p>
        </p:txBody>
      </p:sp>
      <p:sp>
        <p:nvSpPr>
          <p:cNvPr id="3" name="İçerik Yer Tutucusu 2"/>
          <p:cNvSpPr>
            <a:spLocks noGrp="1"/>
          </p:cNvSpPr>
          <p:nvPr>
            <p:ph idx="1"/>
          </p:nvPr>
        </p:nvSpPr>
        <p:spPr>
          <a:xfrm>
            <a:off x="467544" y="2204864"/>
            <a:ext cx="8229600" cy="4389120"/>
          </a:xfrm>
        </p:spPr>
        <p:txBody>
          <a:bodyPr>
            <a:normAutofit/>
          </a:bodyPr>
          <a:lstStyle/>
          <a:p>
            <a:r>
              <a:rPr lang="tr-TR" dirty="0"/>
              <a:t>Sigara ve alkol gibi kanser yapıcı maddelerden uzak durmak,</a:t>
            </a:r>
          </a:p>
          <a:p>
            <a:r>
              <a:rPr lang="tr-TR" dirty="0"/>
              <a:t>Doğum kontrol ilaçlarının kullanımı kanseri riskini azaltmaya yardımcı olmaktadır,</a:t>
            </a:r>
          </a:p>
          <a:p>
            <a:r>
              <a:rPr lang="tr-TR" dirty="0"/>
              <a:t>Cinsel ilişki sırasında prezervatif koruyucu önlemler arasında ilk sıralarda yer almaktadır.</a:t>
            </a:r>
          </a:p>
          <a:p>
            <a:r>
              <a:rPr lang="tr-TR" dirty="0"/>
              <a:t>Düzenli smear testi yaptırmak,</a:t>
            </a:r>
          </a:p>
          <a:p>
            <a:r>
              <a:rPr lang="tr-TR" dirty="0"/>
              <a:t>HPV aşısı yaptırmak.</a:t>
            </a:r>
          </a:p>
          <a:p>
            <a:endParaRPr lang="tr-TR" dirty="0"/>
          </a:p>
        </p:txBody>
      </p:sp>
    </p:spTree>
    <p:extLst>
      <p:ext uri="{BB962C8B-B14F-4D97-AF65-F5344CB8AC3E}">
        <p14:creationId xmlns:p14="http://schemas.microsoft.com/office/powerpoint/2010/main" val="4042647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782B4F-B942-DF43-9EFD-D64F80B6BFD1}"/>
              </a:ext>
            </a:extLst>
          </p:cNvPr>
          <p:cNvSpPr>
            <a:spLocks noGrp="1"/>
          </p:cNvSpPr>
          <p:nvPr>
            <p:ph type="title"/>
          </p:nvPr>
        </p:nvSpPr>
        <p:spPr/>
        <p:txBody>
          <a:bodyPr/>
          <a:lstStyle/>
          <a:p>
            <a:r>
              <a:rPr lang="tr-TR"/>
              <a:t>Sorular</a:t>
            </a:r>
          </a:p>
        </p:txBody>
      </p:sp>
      <p:sp>
        <p:nvSpPr>
          <p:cNvPr id="3" name="İçerik Yer Tutucusu 2">
            <a:extLst>
              <a:ext uri="{FF2B5EF4-FFF2-40B4-BE49-F238E27FC236}">
                <a16:creationId xmlns:a16="http://schemas.microsoft.com/office/drawing/2014/main" id="{ED584D12-BD67-124F-AA9A-9B6684B0D127}"/>
              </a:ext>
            </a:extLst>
          </p:cNvPr>
          <p:cNvSpPr>
            <a:spLocks noGrp="1"/>
          </p:cNvSpPr>
          <p:nvPr>
            <p:ph idx="1"/>
          </p:nvPr>
        </p:nvSpPr>
        <p:spPr/>
        <p:txBody>
          <a:bodyPr/>
          <a:lstStyle/>
          <a:p>
            <a:r>
              <a:rPr lang="tr-TR" b="1">
                <a:solidFill>
                  <a:srgbClr val="FF0000"/>
                </a:solidFill>
              </a:rPr>
              <a:t>1-</a:t>
            </a:r>
            <a:r>
              <a:rPr lang="tr-TR" b="1"/>
              <a:t> Aşağıdakilerden hangisi endometriyum kanseri risk faktörlerinden değildir?</a:t>
            </a:r>
          </a:p>
          <a:p>
            <a:r>
              <a:rPr lang="tr-TR"/>
              <a:t>A)Mensturasyon süresinin kısa olması*</a:t>
            </a:r>
          </a:p>
          <a:p>
            <a:r>
              <a:rPr lang="tr-TR"/>
              <a:t>B)Hiç gebe kalmamış olmak </a:t>
            </a:r>
          </a:p>
          <a:p>
            <a:r>
              <a:rPr lang="tr-TR"/>
              <a:t>C)Ovulasyon düzensizliği </a:t>
            </a:r>
          </a:p>
          <a:p>
            <a:r>
              <a:rPr lang="tr-TR"/>
              <a:t>D)Obezite</a:t>
            </a:r>
          </a:p>
          <a:p>
            <a:r>
              <a:rPr lang="tr-TR"/>
              <a:t>E)İleri yaş</a:t>
            </a:r>
          </a:p>
        </p:txBody>
      </p:sp>
    </p:spTree>
    <p:extLst>
      <p:ext uri="{BB962C8B-B14F-4D97-AF65-F5344CB8AC3E}">
        <p14:creationId xmlns:p14="http://schemas.microsoft.com/office/powerpoint/2010/main" val="1344499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D3CD0F9-09FD-EE46-B4C7-E50DD84FC662}"/>
              </a:ext>
            </a:extLst>
          </p:cNvPr>
          <p:cNvSpPr>
            <a:spLocks noGrp="1"/>
          </p:cNvSpPr>
          <p:nvPr>
            <p:ph idx="1"/>
          </p:nvPr>
        </p:nvSpPr>
        <p:spPr/>
        <p:txBody>
          <a:bodyPr/>
          <a:lstStyle/>
          <a:p>
            <a:r>
              <a:rPr lang="tr-TR" b="1">
                <a:solidFill>
                  <a:srgbClr val="FF0000"/>
                </a:solidFill>
              </a:rPr>
              <a:t>2-</a:t>
            </a:r>
            <a:r>
              <a:rPr lang="tr-TR" b="1"/>
              <a:t> Aşağıdakilerden hangisi endometriyum kanserinin isimlerinden biridir?</a:t>
            </a:r>
          </a:p>
          <a:p>
            <a:r>
              <a:rPr lang="tr-TR"/>
              <a:t>A)Endometrial akar</a:t>
            </a:r>
          </a:p>
          <a:p>
            <a:r>
              <a:rPr lang="tr-TR"/>
              <a:t>B)Endometrial iskemi</a:t>
            </a:r>
          </a:p>
          <a:p>
            <a:r>
              <a:rPr lang="tr-TR"/>
              <a:t>C)Uterus kanseri*</a:t>
            </a:r>
          </a:p>
          <a:p>
            <a:r>
              <a:rPr lang="tr-TR"/>
              <a:t>D)Rahim ağzı kanseri</a:t>
            </a:r>
          </a:p>
          <a:p>
            <a:r>
              <a:rPr lang="tr-TR"/>
              <a:t>E)Rahim iskemi</a:t>
            </a:r>
          </a:p>
        </p:txBody>
      </p:sp>
    </p:spTree>
    <p:extLst>
      <p:ext uri="{BB962C8B-B14F-4D97-AF65-F5344CB8AC3E}">
        <p14:creationId xmlns:p14="http://schemas.microsoft.com/office/powerpoint/2010/main" val="1167867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CA198E9-8E55-D245-A61A-E402622FC15B}"/>
              </a:ext>
            </a:extLst>
          </p:cNvPr>
          <p:cNvSpPr>
            <a:spLocks noGrp="1"/>
          </p:cNvSpPr>
          <p:nvPr>
            <p:ph idx="1"/>
          </p:nvPr>
        </p:nvSpPr>
        <p:spPr/>
        <p:txBody>
          <a:bodyPr/>
          <a:lstStyle/>
          <a:p>
            <a:r>
              <a:rPr lang="tr-TR" b="1">
                <a:solidFill>
                  <a:srgbClr val="FF0000"/>
                </a:solidFill>
              </a:rPr>
              <a:t>3-</a:t>
            </a:r>
            <a:r>
              <a:rPr lang="tr-TR" b="1"/>
              <a:t> Aşağıdakilerden hangisi endometriyum kanseri belirtilerinden biri değildir?</a:t>
            </a:r>
          </a:p>
          <a:p>
            <a:r>
              <a:rPr lang="tr-TR"/>
              <a:t>A) Adet arası kanama</a:t>
            </a:r>
          </a:p>
          <a:p>
            <a:r>
              <a:rPr lang="tr-TR"/>
              <a:t>B) Adet süresinde uzama </a:t>
            </a:r>
          </a:p>
          <a:p>
            <a:r>
              <a:rPr lang="tr-TR"/>
              <a:t>C) Pelvik ağrı </a:t>
            </a:r>
          </a:p>
          <a:p>
            <a:r>
              <a:rPr lang="tr-TR"/>
              <a:t>D) Kilo artışı*</a:t>
            </a:r>
          </a:p>
          <a:p>
            <a:r>
              <a:rPr lang="tr-TR"/>
              <a:t>E) Cinsel ilişki sırasında ağrı </a:t>
            </a:r>
          </a:p>
        </p:txBody>
      </p:sp>
    </p:spTree>
    <p:extLst>
      <p:ext uri="{BB962C8B-B14F-4D97-AF65-F5344CB8AC3E}">
        <p14:creationId xmlns:p14="http://schemas.microsoft.com/office/powerpoint/2010/main" val="113947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412776"/>
            <a:ext cx="8229600" cy="1143000"/>
          </a:xfrm>
        </p:spPr>
        <p:txBody>
          <a:bodyPr>
            <a:normAutofit fontScale="90000"/>
          </a:bodyPr>
          <a:lstStyle/>
          <a:p>
            <a:r>
              <a:rPr lang="tr-TR" dirty="0"/>
              <a:t>Rahim (Endometrium) Kanseri Nedir?</a:t>
            </a:r>
            <a:br>
              <a:rPr lang="tr-TR" b="1" dirty="0"/>
            </a:br>
            <a:endParaRPr lang="tr-TR" dirty="0"/>
          </a:p>
        </p:txBody>
      </p:sp>
      <p:sp>
        <p:nvSpPr>
          <p:cNvPr id="3" name="İçerik Yer Tutucusu 2"/>
          <p:cNvSpPr>
            <a:spLocks noGrp="1"/>
          </p:cNvSpPr>
          <p:nvPr>
            <p:ph idx="1"/>
          </p:nvPr>
        </p:nvSpPr>
        <p:spPr/>
        <p:txBody>
          <a:bodyPr>
            <a:normAutofit/>
          </a:bodyPr>
          <a:lstStyle/>
          <a:p>
            <a:r>
              <a:rPr lang="tr-TR" dirty="0"/>
              <a:t>Kadınlarda en sık görülen kanserlerden biri olan rahim kanseri, birden fazla isimle biliniyor. Bunlar; endometrium kanseri, uterus kanseri, endometrial kanser. Rahim (uterus) kanseri, rahmin içini döşeyen tabakanın hücrelerinden kaynaklanıyor.</a:t>
            </a:r>
          </a:p>
          <a:p>
            <a:r>
              <a:rPr lang="tr-TR" dirty="0"/>
              <a:t>Sağlıklı hücreler, vücudun normal fonksiyon görmesi için belli bir düzende büyüyor, bölünüyor ve ölüyorlar. Ancak bazen hücreler değişiklere uğruyor ve büyümesi kontrol dışına çıkabiliyor. Bu hücreler yeni hücre gerekmediği halde bile bölünmeye devam ediyorlar.</a:t>
            </a:r>
          </a:p>
        </p:txBody>
      </p:sp>
    </p:spTree>
    <p:extLst>
      <p:ext uri="{BB962C8B-B14F-4D97-AF65-F5344CB8AC3E}">
        <p14:creationId xmlns:p14="http://schemas.microsoft.com/office/powerpoint/2010/main" val="1810450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C8B294B-899E-144D-98E8-094EEEE2DA48}"/>
              </a:ext>
            </a:extLst>
          </p:cNvPr>
          <p:cNvSpPr>
            <a:spLocks noGrp="1"/>
          </p:cNvSpPr>
          <p:nvPr>
            <p:ph idx="1"/>
          </p:nvPr>
        </p:nvSpPr>
        <p:spPr/>
        <p:txBody>
          <a:bodyPr/>
          <a:lstStyle/>
          <a:p>
            <a:r>
              <a:rPr lang="tr-TR" b="1">
                <a:solidFill>
                  <a:srgbClr val="FF0000"/>
                </a:solidFill>
              </a:rPr>
              <a:t>4-</a:t>
            </a:r>
            <a:r>
              <a:rPr lang="tr-TR" b="1"/>
              <a:t> Aşağıdakilerden hangisi endometriyum kanserinde en sık kullanılan tedavi yöntemidir?</a:t>
            </a:r>
          </a:p>
          <a:p>
            <a:r>
              <a:rPr lang="tr-TR"/>
              <a:t>A)Cerrahi yöntem*</a:t>
            </a:r>
          </a:p>
          <a:p>
            <a:r>
              <a:rPr lang="tr-TR"/>
              <a:t>B)Radyoterapi </a:t>
            </a:r>
          </a:p>
          <a:p>
            <a:r>
              <a:rPr lang="tr-TR"/>
              <a:t>C)Kemoterapi</a:t>
            </a:r>
          </a:p>
          <a:p>
            <a:r>
              <a:rPr lang="tr-TR"/>
              <a:t>D)Hormon tedavisi</a:t>
            </a:r>
          </a:p>
          <a:p>
            <a:r>
              <a:rPr lang="tr-TR"/>
              <a:t>E) Tokolitik tedavi</a:t>
            </a:r>
          </a:p>
        </p:txBody>
      </p:sp>
    </p:spTree>
    <p:extLst>
      <p:ext uri="{BB962C8B-B14F-4D97-AF65-F5344CB8AC3E}">
        <p14:creationId xmlns:p14="http://schemas.microsoft.com/office/powerpoint/2010/main" val="1794700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3336E6B-D8A2-6D4B-BA3A-E81565EDCF0C}"/>
              </a:ext>
            </a:extLst>
          </p:cNvPr>
          <p:cNvSpPr>
            <a:spLocks noGrp="1"/>
          </p:cNvSpPr>
          <p:nvPr>
            <p:ph idx="1"/>
          </p:nvPr>
        </p:nvSpPr>
        <p:spPr/>
        <p:txBody>
          <a:bodyPr/>
          <a:lstStyle/>
          <a:p>
            <a:r>
              <a:rPr lang="tr-TR" b="1">
                <a:solidFill>
                  <a:srgbClr val="FF0000"/>
                </a:solidFill>
              </a:rPr>
              <a:t>5-</a:t>
            </a:r>
            <a:r>
              <a:rPr lang="tr-TR" b="1"/>
              <a:t> Aşağıdakilerden hangisi endometriyum kanseri korunma yollarından biri değildir?</a:t>
            </a:r>
          </a:p>
          <a:p>
            <a:r>
              <a:rPr lang="tr-TR"/>
              <a:t>A)Smear testi yaptırmak </a:t>
            </a:r>
          </a:p>
          <a:p>
            <a:r>
              <a:rPr lang="tr-TR"/>
              <a:t>B)HPV aşısı yaptırmak </a:t>
            </a:r>
          </a:p>
          <a:p>
            <a:r>
              <a:rPr lang="tr-TR"/>
              <a:t>C)Doğum kontrol ilaçları kullanmak</a:t>
            </a:r>
          </a:p>
          <a:p>
            <a:r>
              <a:rPr lang="tr-TR"/>
              <a:t>D) Sigara, alkol*</a:t>
            </a:r>
          </a:p>
          <a:p>
            <a:r>
              <a:rPr lang="tr-TR"/>
              <a:t>E) Cinsel ilişki sırasında korunmak</a:t>
            </a:r>
          </a:p>
        </p:txBody>
      </p:sp>
    </p:spTree>
    <p:extLst>
      <p:ext uri="{BB962C8B-B14F-4D97-AF65-F5344CB8AC3E}">
        <p14:creationId xmlns:p14="http://schemas.microsoft.com/office/powerpoint/2010/main" val="3439491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ğ n0 hng\Desktop\endometrium_kans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04986"/>
            <a:ext cx="6309493" cy="5167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738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80728"/>
            <a:ext cx="8229600" cy="5721499"/>
          </a:xfrm>
        </p:spPr>
        <p:txBody>
          <a:bodyPr>
            <a:normAutofit/>
          </a:bodyPr>
          <a:lstStyle/>
          <a:p>
            <a:r>
              <a:rPr lang="tr-TR" dirty="0"/>
              <a:t>Bu anormal bölünme komşu dokuları istila ederek tahrip etmeye başlıyor. Bu hücreler vücudun diğer bölgelerine yayılıp yolculuğunu sürdürüyorlar. İşte rahim kanserlerinde, buna benzer bir gelişim söz konusu. Kanser hücreleri uterusun içini döşeyen tabakada gelişiyor.</a:t>
            </a:r>
          </a:p>
          <a:p>
            <a:r>
              <a:rPr lang="tr-TR" dirty="0"/>
              <a:t>Sonrasında vücudun diğer organlarına doğru yolculuğa başlıyorlar. Bu kanser hücrelerinin neden geliştikleri tam olarak bilinmiyor. Ancak östrojen hormonunun rahim kanseri gelişiminde rol oynadığı düşünülüyor. Ayrıca rahim hücrelerinde kanser geliştiren gen değişikleri üzerinde de araştırmaların devam ettiği biliniyor.</a:t>
            </a:r>
          </a:p>
          <a:p>
            <a:endParaRPr lang="tr-TR" dirty="0"/>
          </a:p>
          <a:p>
            <a:endParaRPr lang="tr-TR" dirty="0"/>
          </a:p>
        </p:txBody>
      </p:sp>
    </p:spTree>
    <p:extLst>
      <p:ext uri="{BB962C8B-B14F-4D97-AF65-F5344CB8AC3E}">
        <p14:creationId xmlns:p14="http://schemas.microsoft.com/office/powerpoint/2010/main" val="347596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nğ n0 hng\Desktop\CDR7352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90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ğ n0 hng\Desktop\endometrium_kanseri_evreII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594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772816"/>
            <a:ext cx="8291264" cy="796950"/>
          </a:xfrm>
        </p:spPr>
        <p:txBody>
          <a:bodyPr>
            <a:normAutofit fontScale="90000"/>
          </a:bodyPr>
          <a:lstStyle/>
          <a:p>
            <a:r>
              <a:rPr lang="tr-TR" dirty="0"/>
              <a:t>Rahim (Endometrium) Kanseri Belirtileri Nelerdir?</a:t>
            </a:r>
            <a:br>
              <a:rPr lang="tr-TR" b="1" dirty="0"/>
            </a:br>
            <a:endParaRPr lang="tr-TR" dirty="0"/>
          </a:p>
        </p:txBody>
      </p:sp>
      <p:sp>
        <p:nvSpPr>
          <p:cNvPr id="3" name="İçerik Yer Tutucusu 2"/>
          <p:cNvSpPr>
            <a:spLocks noGrp="1"/>
          </p:cNvSpPr>
          <p:nvPr>
            <p:ph idx="1"/>
          </p:nvPr>
        </p:nvSpPr>
        <p:spPr/>
        <p:txBody>
          <a:bodyPr>
            <a:normAutofit fontScale="85000" lnSpcReduction="20000"/>
          </a:bodyPr>
          <a:lstStyle/>
          <a:p>
            <a:r>
              <a:rPr lang="tr-TR" dirty="0"/>
              <a:t>Endometrium kanserlerinin çoğu adetlerin kesildiği dönemde postmenopozal (menopoz sonrası) kadınlarda ortaya çıkıyor. Endometrium kanserinde menopoz sonrası görülen herhangi bir kanama, adet gören kadınlarda adet arasında kanama veya adet süresinin uzaması, anormal kanlı olmayan bir akıntı, pelvik ağrı, cinsel ilişki sırasında ağrı, kilo kaybı gibi bulgu ve belirtiler görülebiliyor.</a:t>
            </a:r>
          </a:p>
          <a:p>
            <a:r>
              <a:rPr lang="tr-TR" dirty="0"/>
              <a:t>Yumurtalıklardan (over) iki ana hormon salgılanıyor; Östrojen ve Progesteron. Bu iki hormon arasındaki denge, adet kanaması (menstrüel period) sırasında değişiyor. Siklusun erken döneminden itibaren endometrium (rahim içini döşeyen tabaka) kalınlaşıyor, eğer gebelik oluşmazsa kalınlaşan endometrium dökülüyor. Bu iki hormon arasındaki denge, endometriumun büyümesini stimüle eden (uyaran) östrojen lehine dönerse kadında endometrium kanserinin gelişme riski artıyor.</a:t>
            </a:r>
          </a:p>
          <a:p>
            <a:endParaRPr lang="tr-TR" dirty="0"/>
          </a:p>
        </p:txBody>
      </p:sp>
    </p:spTree>
    <p:extLst>
      <p:ext uri="{BB962C8B-B14F-4D97-AF65-F5344CB8AC3E}">
        <p14:creationId xmlns:p14="http://schemas.microsoft.com/office/powerpoint/2010/main" val="80788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ğ n0 hng\Desktop\endometrial-kanser-300x27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413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268760"/>
            <a:ext cx="8229600" cy="1143000"/>
          </a:xfrm>
        </p:spPr>
        <p:txBody>
          <a:bodyPr>
            <a:normAutofit fontScale="90000"/>
          </a:bodyPr>
          <a:lstStyle/>
          <a:p>
            <a:r>
              <a:rPr lang="sv-SE" dirty="0"/>
              <a:t>Rahim (Endometrium) Kanseri Risk Faktörleri</a:t>
            </a:r>
            <a:br>
              <a:rPr lang="sv-SE" b="1" dirty="0"/>
            </a:br>
            <a:endParaRPr lang="tr-TR" dirty="0"/>
          </a:p>
        </p:txBody>
      </p:sp>
      <p:sp>
        <p:nvSpPr>
          <p:cNvPr id="3" name="İçerik Yer Tutucusu 2"/>
          <p:cNvSpPr>
            <a:spLocks noGrp="1"/>
          </p:cNvSpPr>
          <p:nvPr>
            <p:ph idx="1"/>
          </p:nvPr>
        </p:nvSpPr>
        <p:spPr>
          <a:xfrm>
            <a:off x="467544" y="1860848"/>
            <a:ext cx="8229600" cy="4997152"/>
          </a:xfrm>
        </p:spPr>
        <p:txBody>
          <a:bodyPr>
            <a:normAutofit fontScale="77500" lnSpcReduction="20000"/>
          </a:bodyPr>
          <a:lstStyle/>
          <a:p>
            <a:r>
              <a:rPr lang="tr-TR" dirty="0"/>
              <a:t>Östrojen düzeyini artıran faktörler;</a:t>
            </a:r>
          </a:p>
          <a:p>
            <a:r>
              <a:rPr lang="tr-TR" dirty="0">
                <a:solidFill>
                  <a:srgbClr val="FF0000"/>
                </a:solidFill>
              </a:rPr>
              <a:t>Menstrüasyon görülen sürenin uzun olması: </a:t>
            </a:r>
            <a:r>
              <a:rPr lang="tr-TR" dirty="0"/>
              <a:t>Eğer menstrüasyon erken yaşta başlar (12 yaşından önce) veya menopoz geç yaşta olursa endometrim kanseri riski artıyor. Kadın ne kadar çok period yaşarsa, endometrium o kadar fazla östrojene maruz kalıyor.</a:t>
            </a:r>
          </a:p>
          <a:p>
            <a:r>
              <a:rPr lang="tr-TR" dirty="0">
                <a:solidFill>
                  <a:srgbClr val="FF0000"/>
                </a:solidFill>
              </a:rPr>
              <a:t>Hiç gebe kalmamış olmak: </a:t>
            </a:r>
            <a:r>
              <a:rPr lang="tr-TR" dirty="0"/>
              <a:t>Kesin olmamakla birlikte gebelik, endometrium kanseri riskini azaltıyor gibi gözüküyor. Gebelikte daha fazla östrojen salınıyor ancak daha fazla da progesteron salgılanıyor. Artmış progesteron üretimi artmış östrojenin etkisini kompanse edebiliyor.</a:t>
            </a:r>
          </a:p>
          <a:p>
            <a:r>
              <a:rPr lang="tr-TR" dirty="0">
                <a:solidFill>
                  <a:srgbClr val="FF0000"/>
                </a:solidFill>
              </a:rPr>
              <a:t>Ovülasyon düzensizliği: </a:t>
            </a:r>
            <a:r>
              <a:rPr lang="tr-TR" dirty="0"/>
              <a:t>Ovülasyon aylık olarak yumurtanın overden atılması demektir. Bu döngü östrojen tarafından düzenleniyor. Düzensiz ovülasyon veya ovulasyonun hiç olmaması, östrojene maruziyeti artırıyor. Ovülasyon düzensizliklerinin nedenleri arasında; obezite ve polikistik over sendromu (PCOS) sayılabilir. Obezite ve PCOS tedavisinde, aylık ovülasyon ve menstrüasyon tekrar düzenleniyor. Böylece, endometrium kanseri riskinin azaltılmasına çalışılıyor.</a:t>
            </a:r>
          </a:p>
          <a:p>
            <a:endParaRPr lang="tr-TR" dirty="0"/>
          </a:p>
        </p:txBody>
      </p:sp>
    </p:spTree>
    <p:extLst>
      <p:ext uri="{BB962C8B-B14F-4D97-AF65-F5344CB8AC3E}">
        <p14:creationId xmlns:p14="http://schemas.microsoft.com/office/powerpoint/2010/main" val="3026009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TotalTime>
  <Words>998</Words>
  <Application>Microsoft Office PowerPoint</Application>
  <PresentationFormat>Ekran Gösterisi (4:3)</PresentationFormat>
  <Paragraphs>45</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Akış</vt:lpstr>
      <vt:lpstr>ENDOMETRİUM KANSERİ</vt:lpstr>
      <vt:lpstr>Rahim (Endometrium) Kanseri Nedir? </vt:lpstr>
      <vt:lpstr>PowerPoint Sunusu</vt:lpstr>
      <vt:lpstr>PowerPoint Sunusu</vt:lpstr>
      <vt:lpstr>PowerPoint Sunusu</vt:lpstr>
      <vt:lpstr>PowerPoint Sunusu</vt:lpstr>
      <vt:lpstr>Rahim (Endometrium) Kanseri Belirtileri Nelerdir? </vt:lpstr>
      <vt:lpstr>PowerPoint Sunusu</vt:lpstr>
      <vt:lpstr>Rahim (Endometrium) Kanseri Risk Faktörleri </vt:lpstr>
      <vt:lpstr>PowerPoint Sunusu</vt:lpstr>
      <vt:lpstr>PowerPoint Sunusu</vt:lpstr>
      <vt:lpstr>PowerPoint Sunusu</vt:lpstr>
      <vt:lpstr>Rahim (Endometrium) Kanseri Tanı Yöntemleri </vt:lpstr>
      <vt:lpstr>Rahim (Endometrium) Kanseri Tedavi Yöntemleri </vt:lpstr>
      <vt:lpstr>PowerPoint Sunusu</vt:lpstr>
      <vt:lpstr>Rahim (Endometrium) Kanserinden Korunma Yolları </vt:lpstr>
      <vt:lpstr>Sorular</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ENDOMETRİUM KANSERİ</dc:title>
  <dc:creator>nğ n0 hng</dc:creator>
  <cp:lastModifiedBy>mervecolak789@gmail.com</cp:lastModifiedBy>
  <cp:revision>6</cp:revision>
  <dcterms:created xsi:type="dcterms:W3CDTF">2019-10-29T13:04:35Z</dcterms:created>
  <dcterms:modified xsi:type="dcterms:W3CDTF">2019-11-03T17:08:24Z</dcterms:modified>
</cp:coreProperties>
</file>