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2" r:id="rId2"/>
    <p:sldId id="271" r:id="rId3"/>
    <p:sldId id="278" r:id="rId4"/>
    <p:sldId id="277" r:id="rId5"/>
    <p:sldId id="281" r:id="rId6"/>
    <p:sldId id="279" r:id="rId7"/>
    <p:sldId id="280" r:id="rId8"/>
    <p:sldId id="283"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B842B5-1C30-474C-A92B-397F1281800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AD9B169-1F8A-4FA4-BBDB-209ECBA754F7}">
      <dgm:prSet/>
      <dgm:spPr/>
      <dgm:t>
        <a:bodyPr/>
        <a:lstStyle/>
        <a:p>
          <a:r>
            <a:rPr lang="tr-TR"/>
            <a:t>B.N. Adams and R.N. Sydil, 2000. </a:t>
          </a:r>
          <a:r>
            <a:rPr lang="tr-TR" b="1"/>
            <a:t>Sociological Theory. Pine Forge Press.</a:t>
          </a:r>
          <a:endParaRPr lang="en-US"/>
        </a:p>
      </dgm:t>
    </dgm:pt>
    <dgm:pt modelId="{3EE6A988-28E1-4E28-A7DA-1B7E110EFC36}" type="parTrans" cxnId="{224CCAC3-8B5C-4ABD-A55E-032FDA6DAC0E}">
      <dgm:prSet/>
      <dgm:spPr/>
      <dgm:t>
        <a:bodyPr/>
        <a:lstStyle/>
        <a:p>
          <a:endParaRPr lang="en-US"/>
        </a:p>
      </dgm:t>
    </dgm:pt>
    <dgm:pt modelId="{0514186C-A2DE-4FC4-9E1C-F7DF27099BF5}" type="sibTrans" cxnId="{224CCAC3-8B5C-4ABD-A55E-032FDA6DAC0E}">
      <dgm:prSet/>
      <dgm:spPr/>
      <dgm:t>
        <a:bodyPr/>
        <a:lstStyle/>
        <a:p>
          <a:endParaRPr lang="en-US"/>
        </a:p>
      </dgm:t>
    </dgm:pt>
    <dgm:pt modelId="{1D5F1D79-4D84-4869-BF8D-87E6A56C600E}">
      <dgm:prSet/>
      <dgm:spPr/>
      <dgm:t>
        <a:bodyPr/>
        <a:lstStyle/>
        <a:p>
          <a:r>
            <a:rPr lang="tr-TR" i="1"/>
            <a:t>J.S.McClelland, 2005, </a:t>
          </a:r>
          <a:r>
            <a:rPr lang="tr-TR"/>
            <a:t>A History of Western Political Thought. Routledge. </a:t>
          </a:r>
          <a:endParaRPr lang="en-US"/>
        </a:p>
      </dgm:t>
    </dgm:pt>
    <dgm:pt modelId="{237B711B-4E29-4D5F-BEA3-4CB45A70254E}" type="parTrans" cxnId="{41471BFD-2741-4DD6-852A-957D22F869A2}">
      <dgm:prSet/>
      <dgm:spPr/>
      <dgm:t>
        <a:bodyPr/>
        <a:lstStyle/>
        <a:p>
          <a:endParaRPr lang="en-US"/>
        </a:p>
      </dgm:t>
    </dgm:pt>
    <dgm:pt modelId="{4A4AF146-7328-4B1D-9984-EA38E281E151}" type="sibTrans" cxnId="{41471BFD-2741-4DD6-852A-957D22F869A2}">
      <dgm:prSet/>
      <dgm:spPr/>
      <dgm:t>
        <a:bodyPr/>
        <a:lstStyle/>
        <a:p>
          <a:endParaRPr lang="en-US"/>
        </a:p>
      </dgm:t>
    </dgm:pt>
    <dgm:pt modelId="{BA057005-E08A-4CBB-BF3C-3D2D2F28D89A}" type="pres">
      <dgm:prSet presAssocID="{D2B842B5-1C30-474C-A92B-397F12818006}" presName="linear" presStyleCnt="0">
        <dgm:presLayoutVars>
          <dgm:animLvl val="lvl"/>
          <dgm:resizeHandles val="exact"/>
        </dgm:presLayoutVars>
      </dgm:prSet>
      <dgm:spPr/>
    </dgm:pt>
    <dgm:pt modelId="{D7075F59-E198-4443-82B6-CC1BF140DB3E}" type="pres">
      <dgm:prSet presAssocID="{3AD9B169-1F8A-4FA4-BBDB-209ECBA754F7}" presName="parentText" presStyleLbl="node1" presStyleIdx="0" presStyleCnt="2">
        <dgm:presLayoutVars>
          <dgm:chMax val="0"/>
          <dgm:bulletEnabled val="1"/>
        </dgm:presLayoutVars>
      </dgm:prSet>
      <dgm:spPr/>
    </dgm:pt>
    <dgm:pt modelId="{117F836F-4923-4CD5-9A67-CF6F2AA35CB1}" type="pres">
      <dgm:prSet presAssocID="{0514186C-A2DE-4FC4-9E1C-F7DF27099BF5}" presName="spacer" presStyleCnt="0"/>
      <dgm:spPr/>
    </dgm:pt>
    <dgm:pt modelId="{3F2ACA68-2F47-490E-B162-20AA0432C638}" type="pres">
      <dgm:prSet presAssocID="{1D5F1D79-4D84-4869-BF8D-87E6A56C600E}" presName="parentText" presStyleLbl="node1" presStyleIdx="1" presStyleCnt="2">
        <dgm:presLayoutVars>
          <dgm:chMax val="0"/>
          <dgm:bulletEnabled val="1"/>
        </dgm:presLayoutVars>
      </dgm:prSet>
      <dgm:spPr/>
    </dgm:pt>
  </dgm:ptLst>
  <dgm:cxnLst>
    <dgm:cxn modelId="{773CAE19-77DF-45C6-8687-4131BA9D655B}" type="presOf" srcId="{1D5F1D79-4D84-4869-BF8D-87E6A56C600E}" destId="{3F2ACA68-2F47-490E-B162-20AA0432C638}" srcOrd="0" destOrd="0" presId="urn:microsoft.com/office/officeart/2005/8/layout/vList2"/>
    <dgm:cxn modelId="{894E5061-32E9-494A-AE3C-BBF3C751A1EF}" type="presOf" srcId="{D2B842B5-1C30-474C-A92B-397F12818006}" destId="{BA057005-E08A-4CBB-BF3C-3D2D2F28D89A}" srcOrd="0" destOrd="0" presId="urn:microsoft.com/office/officeart/2005/8/layout/vList2"/>
    <dgm:cxn modelId="{8F32D658-0B9D-4EDC-BA98-2A8C26B01796}" type="presOf" srcId="{3AD9B169-1F8A-4FA4-BBDB-209ECBA754F7}" destId="{D7075F59-E198-4443-82B6-CC1BF140DB3E}" srcOrd="0" destOrd="0" presId="urn:microsoft.com/office/officeart/2005/8/layout/vList2"/>
    <dgm:cxn modelId="{224CCAC3-8B5C-4ABD-A55E-032FDA6DAC0E}" srcId="{D2B842B5-1C30-474C-A92B-397F12818006}" destId="{3AD9B169-1F8A-4FA4-BBDB-209ECBA754F7}" srcOrd="0" destOrd="0" parTransId="{3EE6A988-28E1-4E28-A7DA-1B7E110EFC36}" sibTransId="{0514186C-A2DE-4FC4-9E1C-F7DF27099BF5}"/>
    <dgm:cxn modelId="{41471BFD-2741-4DD6-852A-957D22F869A2}" srcId="{D2B842B5-1C30-474C-A92B-397F12818006}" destId="{1D5F1D79-4D84-4869-BF8D-87E6A56C600E}" srcOrd="1" destOrd="0" parTransId="{237B711B-4E29-4D5F-BEA3-4CB45A70254E}" sibTransId="{4A4AF146-7328-4B1D-9984-EA38E281E151}"/>
    <dgm:cxn modelId="{6914306A-F9B7-4764-A46E-D1F4E224D93D}" type="presParOf" srcId="{BA057005-E08A-4CBB-BF3C-3D2D2F28D89A}" destId="{D7075F59-E198-4443-82B6-CC1BF140DB3E}" srcOrd="0" destOrd="0" presId="urn:microsoft.com/office/officeart/2005/8/layout/vList2"/>
    <dgm:cxn modelId="{8E155B08-2817-4BA6-AECA-452EB51A9BB1}" type="presParOf" srcId="{BA057005-E08A-4CBB-BF3C-3D2D2F28D89A}" destId="{117F836F-4923-4CD5-9A67-CF6F2AA35CB1}" srcOrd="1" destOrd="0" presId="urn:microsoft.com/office/officeart/2005/8/layout/vList2"/>
    <dgm:cxn modelId="{92E0F2F2-4D96-4618-A2E1-F34BE43819EA}" type="presParOf" srcId="{BA057005-E08A-4CBB-BF3C-3D2D2F28D89A}" destId="{3F2ACA68-2F47-490E-B162-20AA0432C63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75F59-E198-4443-82B6-CC1BF140DB3E}">
      <dsp:nvSpPr>
        <dsp:cNvPr id="0" name=""/>
        <dsp:cNvSpPr/>
      </dsp:nvSpPr>
      <dsp:spPr>
        <a:xfrm>
          <a:off x="0" y="138743"/>
          <a:ext cx="5913437" cy="21294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tr-TR" sz="3500" kern="1200"/>
            <a:t>B.N. Adams and R.N. Sydil, 2000. </a:t>
          </a:r>
          <a:r>
            <a:rPr lang="tr-TR" sz="3500" b="1" kern="1200"/>
            <a:t>Sociological Theory. Pine Forge Press.</a:t>
          </a:r>
          <a:endParaRPr lang="en-US" sz="3500" kern="1200"/>
        </a:p>
      </dsp:txBody>
      <dsp:txXfrm>
        <a:off x="103949" y="242692"/>
        <a:ext cx="5705539" cy="1921502"/>
      </dsp:txXfrm>
    </dsp:sp>
    <dsp:sp modelId="{3F2ACA68-2F47-490E-B162-20AA0432C638}">
      <dsp:nvSpPr>
        <dsp:cNvPr id="0" name=""/>
        <dsp:cNvSpPr/>
      </dsp:nvSpPr>
      <dsp:spPr>
        <a:xfrm>
          <a:off x="0" y="2368944"/>
          <a:ext cx="5913437" cy="2129400"/>
        </a:xfrm>
        <a:prstGeom prst="roundRect">
          <a:avLst/>
        </a:prstGeom>
        <a:gradFill rotWithShape="0">
          <a:gsLst>
            <a:gs pos="0">
              <a:schemeClr val="accent2">
                <a:hueOff val="-1027731"/>
                <a:satOff val="838"/>
                <a:lumOff val="-5293"/>
                <a:alphaOff val="0"/>
                <a:tint val="98000"/>
                <a:satMod val="110000"/>
                <a:lumMod val="104000"/>
              </a:schemeClr>
            </a:gs>
            <a:gs pos="69000">
              <a:schemeClr val="accent2">
                <a:hueOff val="-1027731"/>
                <a:satOff val="838"/>
                <a:lumOff val="-5293"/>
                <a:alphaOff val="0"/>
                <a:shade val="88000"/>
                <a:satMod val="130000"/>
                <a:lumMod val="92000"/>
              </a:schemeClr>
            </a:gs>
            <a:gs pos="100000">
              <a:schemeClr val="accent2">
                <a:hueOff val="-1027731"/>
                <a:satOff val="838"/>
                <a:lumOff val="-5293"/>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tr-TR" sz="3500" i="1" kern="1200"/>
            <a:t>J.S.McClelland, 2005, </a:t>
          </a:r>
          <a:r>
            <a:rPr lang="tr-TR" sz="3500" kern="1200"/>
            <a:t>A History of Western Political Thought. Routledge. </a:t>
          </a:r>
          <a:endParaRPr lang="en-US" sz="3500" kern="1200"/>
        </a:p>
      </dsp:txBody>
      <dsp:txXfrm>
        <a:off x="103949" y="2472893"/>
        <a:ext cx="5705539" cy="19215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738E1-0E46-4BA9-A350-0FFCEDA266F3}"/>
              </a:ext>
            </a:extLst>
          </p:cNvPr>
          <p:cNvSpPr>
            <a:spLocks noGrp="1"/>
          </p:cNvSpPr>
          <p:nvPr>
            <p:ph type="ctrTitle"/>
          </p:nvPr>
        </p:nvSpPr>
        <p:spPr/>
        <p:txBody>
          <a:bodyPr/>
          <a:lstStyle/>
          <a:p>
            <a:r>
              <a:rPr lang="tr-TR" dirty="0"/>
              <a:t>Montesquieu</a:t>
            </a:r>
          </a:p>
        </p:txBody>
      </p:sp>
      <p:sp>
        <p:nvSpPr>
          <p:cNvPr id="3" name="Alt Başlık 2">
            <a:extLst>
              <a:ext uri="{FF2B5EF4-FFF2-40B4-BE49-F238E27FC236}">
                <a16:creationId xmlns:a16="http://schemas.microsoft.com/office/drawing/2014/main" id="{FDBE84F0-9334-47DA-BBE5-81A0244E6010}"/>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13850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a:xfrm>
            <a:off x="1249961" y="1600199"/>
            <a:ext cx="3173482" cy="4297680"/>
          </a:xfrm>
        </p:spPr>
        <p:txBody>
          <a:bodyPr anchor="ctr">
            <a:normAutofit/>
          </a:bodyPr>
          <a:lstStyle/>
          <a:p>
            <a:r>
              <a:rPr lang="tr-TR" dirty="0"/>
              <a:t>Montesquieu </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a:xfrm>
            <a:off x="4885151" y="1600199"/>
            <a:ext cx="6169703" cy="4297680"/>
          </a:xfrm>
        </p:spPr>
        <p:txBody>
          <a:bodyPr anchor="ctr">
            <a:normAutofit/>
          </a:bodyPr>
          <a:lstStyle/>
          <a:p>
            <a:pPr>
              <a:lnSpc>
                <a:spcPct val="110000"/>
              </a:lnSpc>
            </a:pPr>
            <a:r>
              <a:rPr lang="tr-TR" dirty="0"/>
              <a:t>Montesquieu, tüm insanların sosyal varlıklar olduğunu ve </a:t>
            </a:r>
            <a:r>
              <a:rPr lang="tr-TR" dirty="0" err="1"/>
              <a:t>Hobbes</a:t>
            </a:r>
            <a:r>
              <a:rPr lang="tr-TR" dirty="0"/>
              <a:t> ve </a:t>
            </a:r>
            <a:r>
              <a:rPr lang="tr-TR" dirty="0" err="1"/>
              <a:t>Locke'un</a:t>
            </a:r>
            <a:r>
              <a:rPr lang="tr-TR" dirty="0"/>
              <a:t> yaptığı gibi, insanların toplum öncesi eğilimlerinde toplumun kökenlerini aramanın boşuna olduğunu savundu. Toplumu anlamak için, tıpkı doğal bilim insanının fiziksel dünyanın gerçeklerini gözlemlemesi gibi, toplumun gerçeklerini de gözlemlemek gerekir. Gözlem yoluyla, sosyal teorisyenler, doğal bilim adamlarının keşfettiği neden ve sonuç yasalarına benzer şekilde, yasalara benzer sosyal ilişkiler kalıplarını bulabilirler (B.N. Adams </a:t>
            </a:r>
            <a:r>
              <a:rPr lang="tr-TR" dirty="0" err="1"/>
              <a:t>and</a:t>
            </a:r>
            <a:r>
              <a:rPr lang="tr-TR" dirty="0"/>
              <a:t> R.N. </a:t>
            </a:r>
            <a:r>
              <a:rPr lang="tr-TR" dirty="0" err="1"/>
              <a:t>Sydil</a:t>
            </a:r>
            <a:r>
              <a:rPr lang="tr-TR" dirty="0"/>
              <a:t>, 2000).</a:t>
            </a:r>
          </a:p>
        </p:txBody>
      </p:sp>
    </p:spTree>
    <p:extLst>
      <p:ext uri="{BB962C8B-B14F-4D97-AF65-F5344CB8AC3E}">
        <p14:creationId xmlns:p14="http://schemas.microsoft.com/office/powerpoint/2010/main" val="273440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Montesquieu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a:bodyPr>
          <a:lstStyle/>
          <a:p>
            <a:r>
              <a:rPr lang="tr-TR" sz="2200" dirty="0"/>
              <a:t>Montesquieu, gözlemlediği hükümet türlerini ve her bir türden kaynaklanan sosyal örgütlenme biçimini tartışmıştır. Hükümet türlerini sosyal organizasyon çalışmalarıyla ilişkilendirmek, sosyolojinin gelişimine yenilikçi bir katkı sağladığı belirtilmektedir. </a:t>
            </a:r>
          </a:p>
          <a:p>
            <a:r>
              <a:rPr lang="tr-TR" sz="2200" dirty="0"/>
              <a:t>Montesquieu, çeşitli toplumların gözlem ve karşılaştırmaları temelinde üç tür hükümeti - cumhuriyet, monarşi ve despotizm - ayırt etti (B.N. Adams </a:t>
            </a:r>
            <a:r>
              <a:rPr lang="tr-TR" sz="2200" dirty="0" err="1"/>
              <a:t>and</a:t>
            </a:r>
            <a:r>
              <a:rPr lang="tr-TR" sz="2200" dirty="0"/>
              <a:t> R.N. </a:t>
            </a:r>
            <a:r>
              <a:rPr lang="tr-TR" sz="2200" dirty="0" err="1"/>
              <a:t>Sydil</a:t>
            </a:r>
            <a:r>
              <a:rPr lang="tr-TR" sz="2200" dirty="0"/>
              <a:t>, 2000).</a:t>
            </a:r>
          </a:p>
        </p:txBody>
      </p:sp>
    </p:spTree>
    <p:extLst>
      <p:ext uri="{BB962C8B-B14F-4D97-AF65-F5344CB8AC3E}">
        <p14:creationId xmlns:p14="http://schemas.microsoft.com/office/powerpoint/2010/main" val="4151720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a:xfrm>
            <a:off x="1534696" y="804519"/>
            <a:ext cx="9520158" cy="1049235"/>
          </a:xfrm>
        </p:spPr>
        <p:txBody>
          <a:bodyPr>
            <a:normAutofit/>
          </a:bodyPr>
          <a:lstStyle/>
          <a:p>
            <a:r>
              <a:rPr lang="tr-TR" dirty="0"/>
              <a:t>Montesquieu </a:t>
            </a:r>
          </a:p>
        </p:txBody>
      </p:sp>
      <p:graphicFrame>
        <p:nvGraphicFramePr>
          <p:cNvPr id="4" name="İçerik Yer Tutucusu 3">
            <a:extLst>
              <a:ext uri="{FF2B5EF4-FFF2-40B4-BE49-F238E27FC236}">
                <a16:creationId xmlns:a16="http://schemas.microsoft.com/office/drawing/2014/main" id="{C4489FC9-DC6E-47DB-91A9-5CF4EDC37C16}"/>
              </a:ext>
            </a:extLst>
          </p:cNvPr>
          <p:cNvGraphicFramePr>
            <a:graphicFrameLocks noGrp="1"/>
          </p:cNvGraphicFramePr>
          <p:nvPr>
            <p:ph idx="1"/>
            <p:extLst>
              <p:ext uri="{D42A27DB-BD31-4B8C-83A1-F6EECF244321}">
                <p14:modId xmlns:p14="http://schemas.microsoft.com/office/powerpoint/2010/main" val="2133961273"/>
              </p:ext>
            </p:extLst>
          </p:nvPr>
        </p:nvGraphicFramePr>
        <p:xfrm>
          <a:off x="1756832" y="2336353"/>
          <a:ext cx="9076799" cy="3129412"/>
        </p:xfrm>
        <a:graphic>
          <a:graphicData uri="http://schemas.openxmlformats.org/drawingml/2006/table">
            <a:tbl>
              <a:tblPr firstRow="1" firstCol="1" bandRow="1">
                <a:tableStyleId>{5C22544A-7EE6-4342-B048-85BDC9FD1C3A}</a:tableStyleId>
              </a:tblPr>
              <a:tblGrid>
                <a:gridCol w="2514153">
                  <a:extLst>
                    <a:ext uri="{9D8B030D-6E8A-4147-A177-3AD203B41FA5}">
                      <a16:colId xmlns:a16="http://schemas.microsoft.com/office/drawing/2014/main" val="2897217522"/>
                    </a:ext>
                  </a:extLst>
                </a:gridCol>
                <a:gridCol w="3284487">
                  <a:extLst>
                    <a:ext uri="{9D8B030D-6E8A-4147-A177-3AD203B41FA5}">
                      <a16:colId xmlns:a16="http://schemas.microsoft.com/office/drawing/2014/main" val="1602229406"/>
                    </a:ext>
                  </a:extLst>
                </a:gridCol>
                <a:gridCol w="3278159">
                  <a:extLst>
                    <a:ext uri="{9D8B030D-6E8A-4147-A177-3AD203B41FA5}">
                      <a16:colId xmlns:a16="http://schemas.microsoft.com/office/drawing/2014/main" val="1162613891"/>
                    </a:ext>
                  </a:extLst>
                </a:gridCol>
              </a:tblGrid>
              <a:tr h="275272">
                <a:tc>
                  <a:txBody>
                    <a:bodyPr/>
                    <a:lstStyle/>
                    <a:p>
                      <a:pPr>
                        <a:lnSpc>
                          <a:spcPct val="107000"/>
                        </a:lnSpc>
                        <a:spcAft>
                          <a:spcPts val="0"/>
                        </a:spcAft>
                      </a:pPr>
                      <a:r>
                        <a:rPr lang="tr-TR" sz="1500">
                          <a:effectLst/>
                        </a:rPr>
                        <a:t>Hükümet tipi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Doğası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İlke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extLst>
                  <a:ext uri="{0D108BD9-81ED-4DB2-BD59-A6C34878D82A}">
                    <a16:rowId xmlns:a16="http://schemas.microsoft.com/office/drawing/2014/main" val="217186121"/>
                  </a:ext>
                </a:extLst>
              </a:tr>
              <a:tr h="776144">
                <a:tc>
                  <a:txBody>
                    <a:bodyPr/>
                    <a:lstStyle/>
                    <a:p>
                      <a:pPr>
                        <a:lnSpc>
                          <a:spcPct val="107000"/>
                        </a:lnSpc>
                        <a:spcAft>
                          <a:spcPts val="0"/>
                        </a:spcAft>
                      </a:pPr>
                      <a:r>
                        <a:rPr lang="tr-TR" sz="1500">
                          <a:effectLst/>
                        </a:rPr>
                        <a:t>Cumhuriyet</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Halk egemen güce sahiptir.</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Erdem hükümeti meşrulaştıran hakim duygudur.</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extLst>
                  <a:ext uri="{0D108BD9-81ED-4DB2-BD59-A6C34878D82A}">
                    <a16:rowId xmlns:a16="http://schemas.microsoft.com/office/drawing/2014/main" val="398298745"/>
                  </a:ext>
                </a:extLst>
              </a:tr>
              <a:tr h="1026580">
                <a:tc>
                  <a:txBody>
                    <a:bodyPr/>
                    <a:lstStyle/>
                    <a:p>
                      <a:pPr>
                        <a:lnSpc>
                          <a:spcPct val="107000"/>
                        </a:lnSpc>
                        <a:spcAft>
                          <a:spcPts val="0"/>
                        </a:spcAft>
                      </a:pPr>
                      <a:r>
                        <a:rPr lang="tr-TR" sz="1500">
                          <a:effectLst/>
                        </a:rPr>
                        <a:t>Monarşi</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Yerleşik yasalar ve sözleşmeler uyarınca tek bir kişinin egemenliği vardır.</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Onur, hükümeti meşrulaştıran hakim duygudur.</a:t>
                      </a:r>
                      <a:endParaRPr lang="tr-TR" sz="1400">
                        <a:effectLst/>
                      </a:endParaRPr>
                    </a:p>
                    <a:p>
                      <a:pPr>
                        <a:lnSpc>
                          <a:spcPct val="107000"/>
                        </a:lnSpc>
                        <a:spcAft>
                          <a:spcPts val="0"/>
                        </a:spcAft>
                      </a:pPr>
                      <a:r>
                        <a:rPr lang="tr-TR" sz="15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extLst>
                  <a:ext uri="{0D108BD9-81ED-4DB2-BD59-A6C34878D82A}">
                    <a16:rowId xmlns:a16="http://schemas.microsoft.com/office/drawing/2014/main" val="1968117429"/>
                  </a:ext>
                </a:extLst>
              </a:tr>
              <a:tr h="776144">
                <a:tc>
                  <a:txBody>
                    <a:bodyPr/>
                    <a:lstStyle/>
                    <a:p>
                      <a:pPr>
                        <a:lnSpc>
                          <a:spcPct val="107000"/>
                        </a:lnSpc>
                        <a:spcAft>
                          <a:spcPts val="0"/>
                        </a:spcAft>
                      </a:pPr>
                      <a:r>
                        <a:rPr lang="tr-TR" sz="1500">
                          <a:effectLst/>
                        </a:rPr>
                        <a:t>Despotluk</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Yasalara sahip olmayan ve kendi iradesiyle yöneten tek bir kişinin egemenliği vardır.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a:txBody>
                    <a:bodyPr/>
                    <a:lstStyle/>
                    <a:p>
                      <a:pPr>
                        <a:lnSpc>
                          <a:spcPct val="107000"/>
                        </a:lnSpc>
                        <a:spcAft>
                          <a:spcPts val="0"/>
                        </a:spcAft>
                      </a:pPr>
                      <a:r>
                        <a:rPr lang="tr-TR" sz="1500">
                          <a:effectLst/>
                        </a:rPr>
                        <a:t>Korku hükümeti meşrulaştıran hakim duygudur.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extLst>
                  <a:ext uri="{0D108BD9-81ED-4DB2-BD59-A6C34878D82A}">
                    <a16:rowId xmlns:a16="http://schemas.microsoft.com/office/drawing/2014/main" val="1896996045"/>
                  </a:ext>
                </a:extLst>
              </a:tr>
              <a:tr h="275272">
                <a:tc gridSpan="3">
                  <a:txBody>
                    <a:bodyPr/>
                    <a:lstStyle/>
                    <a:p>
                      <a:pPr>
                        <a:lnSpc>
                          <a:spcPct val="107000"/>
                        </a:lnSpc>
                        <a:spcAft>
                          <a:spcPts val="0"/>
                        </a:spcAft>
                      </a:pPr>
                      <a:r>
                        <a:rPr lang="tr-TR" sz="1500" dirty="0">
                          <a:effectLst/>
                        </a:rPr>
                        <a:t>Kaynak: B.N. Adams </a:t>
                      </a:r>
                      <a:r>
                        <a:rPr lang="tr-TR" sz="1500" dirty="0" err="1">
                          <a:effectLst/>
                        </a:rPr>
                        <a:t>and</a:t>
                      </a:r>
                      <a:r>
                        <a:rPr lang="tr-TR" sz="1500" dirty="0">
                          <a:effectLst/>
                        </a:rPr>
                        <a:t> R.N. </a:t>
                      </a:r>
                      <a:r>
                        <a:rPr lang="tr-TR" sz="1500" dirty="0" err="1">
                          <a:effectLst/>
                        </a:rPr>
                        <a:t>Sydil</a:t>
                      </a:r>
                      <a:r>
                        <a:rPr lang="tr-TR" sz="1500" dirty="0">
                          <a:effectLst/>
                        </a:rPr>
                        <a:t>, 2000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6803" marR="86803"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59862731"/>
                  </a:ext>
                </a:extLst>
              </a:tr>
            </a:tbl>
          </a:graphicData>
        </a:graphic>
      </p:graphicFrame>
    </p:spTree>
    <p:extLst>
      <p:ext uri="{BB962C8B-B14F-4D97-AF65-F5344CB8AC3E}">
        <p14:creationId xmlns:p14="http://schemas.microsoft.com/office/powerpoint/2010/main" val="71004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Montesquieu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lnSpcReduction="10000"/>
          </a:bodyPr>
          <a:lstStyle/>
          <a:p>
            <a:r>
              <a:rPr lang="tr-TR" sz="2400" dirty="0"/>
              <a:t>Montesquieu tarafından özetlenen hükümet türleri genelleştirilmiştir. </a:t>
            </a:r>
            <a:r>
              <a:rPr lang="tr-TR" sz="2400" dirty="0" err="1"/>
              <a:t>Montesquieu'nun</a:t>
            </a:r>
            <a:r>
              <a:rPr lang="tr-TR" sz="2400" dirty="0"/>
              <a:t> bildiği soyut yapılar, ortaya çıktıkları zaman ve yere göre ayrıntılarında farklılık gösterecektir. Bu fikir sosyolojik teoriye bir diğer önemli katkı olarak değerlendirilmektedir. Hükümetin evrensel, tanrısal olarak düzenlenmiş bir biçim değil, kültürel ve tarihsel olarak göreceli olan bir insan yapısı olduğunu ileri sürmüştür (B.N. Adams </a:t>
            </a:r>
            <a:r>
              <a:rPr lang="tr-TR" sz="2400" dirty="0" err="1"/>
              <a:t>and</a:t>
            </a:r>
            <a:r>
              <a:rPr lang="tr-TR" sz="2400" dirty="0"/>
              <a:t> R.N. </a:t>
            </a:r>
            <a:r>
              <a:rPr lang="tr-TR" sz="2400" dirty="0" err="1"/>
              <a:t>Sydil</a:t>
            </a:r>
            <a:r>
              <a:rPr lang="tr-TR" sz="2400" dirty="0"/>
              <a:t>, 2000).</a:t>
            </a:r>
          </a:p>
        </p:txBody>
      </p:sp>
    </p:spTree>
    <p:extLst>
      <p:ext uri="{BB962C8B-B14F-4D97-AF65-F5344CB8AC3E}">
        <p14:creationId xmlns:p14="http://schemas.microsoft.com/office/powerpoint/2010/main" val="4182996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Montesquieu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fontScale="92500"/>
          </a:bodyPr>
          <a:lstStyle/>
          <a:p>
            <a:r>
              <a:rPr lang="tr-TR" sz="2200" dirty="0"/>
              <a:t>Yasaların Ruhu, doktrinlerinden ikisiyle ünlü olmuştur - güçler ayrılığı ve ikliminin, ahlakın ve hükümet biçimleri üzerindeki etkisi. </a:t>
            </a:r>
          </a:p>
          <a:p>
            <a:r>
              <a:rPr lang="tr-TR" sz="2200" dirty="0"/>
              <a:t>Belki de Yasaların Ruhu hakkında karar vermenin en kolay yolu çağdaşları etkileme eğiliminde olan şeydir. Aydınlanma dünyayı anlama ve dünyayı belirli bir şekilde anlama girişimiydi. Bilgi, birkaç sabit bilimsel kanunun anlaşılması dahilinde çok çeşitli doğal olarak meydana gelen fenomenleri açıklama anlamında bilimsel bilgi olmak zorundaydı ve fenomen aralığı ve yasalar ne kadar az olursa, anlayış o kadar iyiydi (</a:t>
            </a:r>
            <a:r>
              <a:rPr lang="tr-TR" sz="2400" i="1" dirty="0" err="1"/>
              <a:t>J.S.McClelland</a:t>
            </a:r>
            <a:r>
              <a:rPr lang="tr-TR" sz="2400" i="1" dirty="0"/>
              <a:t>, 2005)</a:t>
            </a:r>
            <a:r>
              <a:rPr lang="tr-TR" sz="2200" dirty="0"/>
              <a:t>.</a:t>
            </a:r>
          </a:p>
        </p:txBody>
      </p:sp>
    </p:spTree>
    <p:extLst>
      <p:ext uri="{BB962C8B-B14F-4D97-AF65-F5344CB8AC3E}">
        <p14:creationId xmlns:p14="http://schemas.microsoft.com/office/powerpoint/2010/main" val="3096550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Montesquieu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fontScale="92500" lnSpcReduction="20000"/>
          </a:bodyPr>
          <a:lstStyle/>
          <a:p>
            <a:r>
              <a:rPr lang="tr-TR" sz="2200" dirty="0"/>
              <a:t>Yasa yapıcılarda insandır ve hata yapabilirler. Bir toplumun neye benzediğine karar veren temel belirleyici faktör, en azından başlangıçta iklimdir. Montesquieu daha sonra toprağın ve manzaranın doğasını ekler ve daha sonra ahlaki nedenler ekler: din, yasalar, hükümet, gelenek, görgü ve ahlak. </a:t>
            </a:r>
          </a:p>
          <a:p>
            <a:r>
              <a:rPr lang="tr-TR" sz="2200" dirty="0"/>
              <a:t>Belirli bir toplumun ünlü </a:t>
            </a:r>
            <a:r>
              <a:rPr lang="tr-TR" sz="2200" dirty="0" err="1"/>
              <a:t>esprit</a:t>
            </a:r>
            <a:r>
              <a:rPr lang="tr-TR" sz="2200" dirty="0"/>
              <a:t> </a:t>
            </a:r>
            <a:r>
              <a:rPr lang="tr-TR" sz="2200" dirty="0" err="1"/>
              <a:t>général</a:t>
            </a:r>
            <a:r>
              <a:rPr lang="tr-TR" sz="2200" dirty="0"/>
              <a:t>, (ahlaki, sosyal ve politik) kültürünü oluşturan insan davranışına etki eden bu nedenlerin etkileşimidir. Montesquieu muhtemelen bu nedenleri kronolojik bir düzende düşünmemizi istiyor. Bir toplumun başlangıcında, kültürel yapılandırması büyük ölçüde fiziksel nedenlerle belirlenir, ancak bir toplum geliştikçe ahlaki nedenler bir toplumun </a:t>
            </a:r>
            <a:r>
              <a:rPr lang="tr-TR" sz="2200" dirty="0" err="1"/>
              <a:t>esprit</a:t>
            </a:r>
            <a:r>
              <a:rPr lang="tr-TR" sz="2200" dirty="0"/>
              <a:t> </a:t>
            </a:r>
            <a:r>
              <a:rPr lang="tr-TR" sz="2200" dirty="0" err="1"/>
              <a:t>général'inde</a:t>
            </a:r>
            <a:r>
              <a:rPr lang="tr-TR" sz="2200" dirty="0"/>
              <a:t>  açıklayabilir </a:t>
            </a:r>
            <a:r>
              <a:rPr lang="tr-TR" sz="2400" i="1" dirty="0"/>
              <a:t>(</a:t>
            </a:r>
            <a:r>
              <a:rPr lang="tr-TR" sz="2400" i="1" dirty="0" err="1"/>
              <a:t>J.S.McClelland</a:t>
            </a:r>
            <a:r>
              <a:rPr lang="tr-TR" sz="2400" i="1" dirty="0"/>
              <a:t>, 2005)</a:t>
            </a:r>
            <a:r>
              <a:rPr lang="tr-TR" sz="2200" dirty="0"/>
              <a:t>.</a:t>
            </a:r>
          </a:p>
        </p:txBody>
      </p:sp>
    </p:spTree>
    <p:extLst>
      <p:ext uri="{BB962C8B-B14F-4D97-AF65-F5344CB8AC3E}">
        <p14:creationId xmlns:p14="http://schemas.microsoft.com/office/powerpoint/2010/main" val="3611866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0DFF14C-692B-475B-AD7D-C0E0C6B0F79B}"/>
              </a:ext>
            </a:extLst>
          </p:cNvPr>
          <p:cNvSpPr>
            <a:spLocks noGrp="1"/>
          </p:cNvSpPr>
          <p:nvPr>
            <p:ph type="title"/>
          </p:nvPr>
        </p:nvSpPr>
        <p:spPr>
          <a:xfrm>
            <a:off x="1249961" y="1600199"/>
            <a:ext cx="3173482" cy="4297680"/>
          </a:xfrm>
        </p:spPr>
        <p:txBody>
          <a:bodyPr anchor="ctr">
            <a:normAutofit/>
          </a:bodyPr>
          <a:lstStyle/>
          <a:p>
            <a:r>
              <a:rPr lang="tr-TR" dirty="0"/>
              <a:t>Montesquieu </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4882D248-84BC-47F4-B854-9F8F74928E37}"/>
              </a:ext>
            </a:extLst>
          </p:cNvPr>
          <p:cNvSpPr>
            <a:spLocks noGrp="1"/>
          </p:cNvSpPr>
          <p:nvPr>
            <p:ph idx="1"/>
          </p:nvPr>
        </p:nvSpPr>
        <p:spPr>
          <a:xfrm>
            <a:off x="4885151" y="1600199"/>
            <a:ext cx="6169703" cy="4297680"/>
          </a:xfrm>
        </p:spPr>
        <p:txBody>
          <a:bodyPr anchor="ctr">
            <a:normAutofit/>
          </a:bodyPr>
          <a:lstStyle/>
          <a:p>
            <a:r>
              <a:rPr lang="tr-TR"/>
              <a:t>İnsan yasalarının “şeylerin doğasından kaynaklanan gerekli ilişkiler” olduğunu söylediğinde Montesquieu, bir toplumun insan yapımı yasaları ile o toplumun kendisinin doğası arasında doğru bir ilişkinin var olduğunu belirtmektedir (</a:t>
            </a:r>
            <a:r>
              <a:rPr lang="tr-TR" i="1" err="1"/>
              <a:t>J.S.McClelland</a:t>
            </a:r>
            <a:r>
              <a:rPr lang="tr-TR" i="1"/>
              <a:t>, 2005)</a:t>
            </a:r>
            <a:r>
              <a:rPr lang="tr-TR"/>
              <a:t>.</a:t>
            </a:r>
          </a:p>
        </p:txBody>
      </p:sp>
    </p:spTree>
    <p:extLst>
      <p:ext uri="{BB962C8B-B14F-4D97-AF65-F5344CB8AC3E}">
        <p14:creationId xmlns:p14="http://schemas.microsoft.com/office/powerpoint/2010/main" val="1788701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E94E3B-CFA4-455A-9673-F46D27D1F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F71B8AF-24E1-4CE5-BB2F-6872EEC22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F2A880A6-3BD0-4830-B9F6-13A13E8D5C23}"/>
              </a:ext>
            </a:extLst>
          </p:cNvPr>
          <p:cNvSpPr>
            <a:spLocks noGrp="1"/>
          </p:cNvSpPr>
          <p:nvPr>
            <p:ph type="title"/>
          </p:nvPr>
        </p:nvSpPr>
        <p:spPr>
          <a:xfrm>
            <a:off x="1451579" y="2303047"/>
            <a:ext cx="3272093" cy="2674198"/>
          </a:xfrm>
        </p:spPr>
        <p:txBody>
          <a:bodyPr anchor="t">
            <a:normAutofit/>
          </a:bodyPr>
          <a:lstStyle/>
          <a:p>
            <a:r>
              <a:rPr lang="tr-TR" dirty="0"/>
              <a:t>Kaynaklar </a:t>
            </a:r>
          </a:p>
        </p:txBody>
      </p:sp>
      <p:cxnSp>
        <p:nvCxnSpPr>
          <p:cNvPr id="13" name="Straight Connector 12">
            <a:extLst>
              <a:ext uri="{FF2B5EF4-FFF2-40B4-BE49-F238E27FC236}">
                <a16:creationId xmlns:a16="http://schemas.microsoft.com/office/drawing/2014/main" id="{633E6928-1881-40F9-942A-64C25008A3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0" name="Title 1">
            <a:extLst>
              <a:ext uri="{FF2B5EF4-FFF2-40B4-BE49-F238E27FC236}">
                <a16:creationId xmlns:a16="http://schemas.microsoft.com/office/drawing/2014/main" id="{9EE85D1E-6AE6-45FB-8F62-424732BE3A3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cxnSp>
        <p:nvCxnSpPr>
          <p:cNvPr id="21" name="Straight Connector 16">
            <a:extLst>
              <a:ext uri="{FF2B5EF4-FFF2-40B4-BE49-F238E27FC236}">
                <a16:creationId xmlns:a16="http://schemas.microsoft.com/office/drawing/2014/main" id="{6EC9DAD0-4276-4BDF-80D8-C985DFED0E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46827CF0-2230-41FD-8518-1B5AD476908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graphicFrame>
        <p:nvGraphicFramePr>
          <p:cNvPr id="5" name="İçerik Yer Tutucusu 2">
            <a:extLst>
              <a:ext uri="{FF2B5EF4-FFF2-40B4-BE49-F238E27FC236}">
                <a16:creationId xmlns:a16="http://schemas.microsoft.com/office/drawing/2014/main" id="{96B98FB6-0EE2-44D7-B41D-518EE59699FA}"/>
              </a:ext>
            </a:extLst>
          </p:cNvPr>
          <p:cNvGraphicFramePr>
            <a:graphicFrameLocks noGrp="1"/>
          </p:cNvGraphicFramePr>
          <p:nvPr>
            <p:ph idx="1"/>
            <p:extLst>
              <p:ext uri="{D42A27DB-BD31-4B8C-83A1-F6EECF244321}">
                <p14:modId xmlns:p14="http://schemas.microsoft.com/office/powerpoint/2010/main" val="821535131"/>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001832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1</TotalTime>
  <Words>586</Words>
  <Application>Microsoft Office PowerPoint</Application>
  <PresentationFormat>Geniş ekran</PresentationFormat>
  <Paragraphs>39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Palatino Linotype</vt:lpstr>
      <vt:lpstr>Galeri</vt:lpstr>
      <vt:lpstr>Montesquieu</vt:lpstr>
      <vt:lpstr>Montesquieu </vt:lpstr>
      <vt:lpstr>Montesquieu </vt:lpstr>
      <vt:lpstr>Montesquieu </vt:lpstr>
      <vt:lpstr>Montesquieu </vt:lpstr>
      <vt:lpstr>Montesquieu </vt:lpstr>
      <vt:lpstr>Montesquieu </vt:lpstr>
      <vt:lpstr>Montesquieu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dc:title>
  <dc:creator>Mavis</dc:creator>
  <cp:lastModifiedBy>Mavis</cp:lastModifiedBy>
  <cp:revision>2</cp:revision>
  <dcterms:created xsi:type="dcterms:W3CDTF">2020-05-27T21:19:39Z</dcterms:created>
  <dcterms:modified xsi:type="dcterms:W3CDTF">2020-05-28T06:59:12Z</dcterms:modified>
</cp:coreProperties>
</file>