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60" r:id="rId4"/>
    <p:sldId id="261" r:id="rId5"/>
    <p:sldId id="262" r:id="rId6"/>
    <p:sldId id="263" r:id="rId7"/>
    <p:sldId id="266" r:id="rId8"/>
    <p:sldId id="268" r:id="rId9"/>
    <p:sldId id="267" r:id="rId10"/>
    <p:sldId id="270" r:id="rId11"/>
    <p:sldId id="272" r:id="rId12"/>
    <p:sldId id="273" r:id="rId13"/>
    <p:sldId id="271" r:id="rId14"/>
    <p:sldId id="274"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4" d="100"/>
          <a:sy n="84" d="100"/>
        </p:scale>
        <p:origin x="1506"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146754C-52E5-4B11-9AF8-219EB13C1D1B}"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183947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46754C-52E5-4B11-9AF8-219EB13C1D1B}"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37753721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46754C-52E5-4B11-9AF8-219EB13C1D1B}"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19053288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146754C-52E5-4B11-9AF8-219EB13C1D1B}"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34388421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146754C-52E5-4B11-9AF8-219EB13C1D1B}" type="datetimeFigureOut">
              <a:rPr lang="tr-TR" smtClean="0"/>
              <a:t>8.3.2018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12298644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146754C-52E5-4B11-9AF8-219EB13C1D1B}"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30345732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146754C-52E5-4B11-9AF8-219EB13C1D1B}" type="datetimeFigureOut">
              <a:rPr lang="tr-TR" smtClean="0"/>
              <a:t>8.3.2018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412624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146754C-52E5-4B11-9AF8-219EB13C1D1B}" type="datetimeFigureOut">
              <a:rPr lang="tr-TR" smtClean="0"/>
              <a:t>8.3.2018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36945513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146754C-52E5-4B11-9AF8-219EB13C1D1B}" type="datetimeFigureOut">
              <a:rPr lang="tr-TR" smtClean="0"/>
              <a:t>8.3.2018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27802867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46754C-52E5-4B11-9AF8-219EB13C1D1B}"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11663362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146754C-52E5-4B11-9AF8-219EB13C1D1B}" type="datetimeFigureOut">
              <a:rPr lang="tr-TR" smtClean="0"/>
              <a:t>8.3.2018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A1F8A05-B236-4740-9916-11615AB5E5C1}" type="slidenum">
              <a:rPr lang="tr-TR" smtClean="0"/>
              <a:t>‹#›</a:t>
            </a:fld>
            <a:endParaRPr lang="tr-TR"/>
          </a:p>
        </p:txBody>
      </p:sp>
    </p:spTree>
    <p:extLst>
      <p:ext uri="{BB962C8B-B14F-4D97-AF65-F5344CB8AC3E}">
        <p14:creationId xmlns:p14="http://schemas.microsoft.com/office/powerpoint/2010/main" val="31807229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146754C-52E5-4B11-9AF8-219EB13C1D1B}" type="datetimeFigureOut">
              <a:rPr lang="tr-TR" smtClean="0"/>
              <a:t>8.3.2018</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1F8A05-B236-4740-9916-11615AB5E5C1}" type="slidenum">
              <a:rPr lang="tr-TR" smtClean="0"/>
              <a:t>‹#›</a:t>
            </a:fld>
            <a:endParaRPr lang="tr-TR"/>
          </a:p>
        </p:txBody>
      </p:sp>
    </p:spTree>
    <p:extLst>
      <p:ext uri="{BB962C8B-B14F-4D97-AF65-F5344CB8AC3E}">
        <p14:creationId xmlns:p14="http://schemas.microsoft.com/office/powerpoint/2010/main" val="18634935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TÜRK DİLİNDE HAL KATEGORİSİ II</a:t>
            </a:r>
            <a:endParaRPr lang="tr-TR" dirty="0"/>
          </a:p>
        </p:txBody>
      </p:sp>
      <p:sp>
        <p:nvSpPr>
          <p:cNvPr id="3" name="İçerik Yer Tutucusu 2"/>
          <p:cNvSpPr>
            <a:spLocks noGrp="1"/>
          </p:cNvSpPr>
          <p:nvPr>
            <p:ph idx="1"/>
          </p:nvPr>
        </p:nvSpPr>
        <p:spPr/>
        <p:txBody>
          <a:bodyPr/>
          <a:lstStyle/>
          <a:p>
            <a:endParaRPr lang="tr-TR"/>
          </a:p>
        </p:txBody>
      </p:sp>
    </p:spTree>
    <p:extLst>
      <p:ext uri="{BB962C8B-B14F-4D97-AF65-F5344CB8AC3E}">
        <p14:creationId xmlns:p14="http://schemas.microsoft.com/office/powerpoint/2010/main" val="3584545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Unvan 1"/>
          <p:cNvSpPr>
            <a:spLocks noGrp="1"/>
          </p:cNvSpPr>
          <p:nvPr>
            <p:ph type="title"/>
          </p:nvPr>
        </p:nvSpPr>
        <p:spPr>
          <a:xfrm>
            <a:off x="539552" y="188640"/>
            <a:ext cx="8229600" cy="1143000"/>
          </a:xfrm>
        </p:spPr>
        <p:txBody>
          <a:bodyPr/>
          <a:lstStyle/>
          <a:p>
            <a:r>
              <a:rPr lang="tr-TR" altLang="tr-TR" dirty="0" smtClean="0"/>
              <a:t>Ana Yardımcı Fiil / Ek fiil</a:t>
            </a:r>
          </a:p>
        </p:txBody>
      </p:sp>
      <p:sp>
        <p:nvSpPr>
          <p:cNvPr id="46083" name="İçerik Yer Tutucusu 2"/>
          <p:cNvSpPr>
            <a:spLocks noGrp="1"/>
          </p:cNvSpPr>
          <p:nvPr>
            <p:ph idx="1"/>
          </p:nvPr>
        </p:nvSpPr>
        <p:spPr/>
        <p:txBody>
          <a:bodyPr/>
          <a:lstStyle/>
          <a:p>
            <a:r>
              <a:rPr lang="tr-TR" altLang="tr-TR" sz="2400" dirty="0" smtClean="0"/>
              <a:t>Adların veya ad türünden söz öbeklerinin cümlede yüklem olarak görevlendirilmesine aracı olan temel yardımcı fiil, ana yardımcı fiil (imek fiili, isim fiili, cevher fiili, cevheri fiil) olarak adlandırılır.</a:t>
            </a:r>
          </a:p>
          <a:p>
            <a:r>
              <a:rPr lang="tr-TR" altLang="tr-TR" sz="2400" dirty="0" smtClean="0"/>
              <a:t>Eski Türkçe metinlerinde «er-» biçiminde olan bu yardımcı fiil tarihi süreç içinde, ses yapısı bakımından er-&gt;ir-&gt;e-/i-&gt;Ø biçiminde gelişme göstermiştir.</a:t>
            </a:r>
          </a:p>
          <a:p>
            <a:r>
              <a:rPr lang="tr-TR" altLang="tr-TR" sz="2400" dirty="0" smtClean="0"/>
              <a:t>i- ana yardımcı fiili geniş zaman, görülen geçmiş zaman, öğrenilen geçmiş zaman ve şart kipinde </a:t>
            </a:r>
            <a:r>
              <a:rPr lang="tr-TR" altLang="tr-TR" sz="2400" dirty="0" err="1" smtClean="0"/>
              <a:t>çekimlenir</a:t>
            </a:r>
            <a:r>
              <a:rPr lang="tr-TR" altLang="tr-TR" sz="2400" dirty="0" smtClean="0"/>
              <a:t>.</a:t>
            </a:r>
          </a:p>
        </p:txBody>
      </p:sp>
    </p:spTree>
    <p:extLst>
      <p:ext uri="{BB962C8B-B14F-4D97-AF65-F5344CB8AC3E}">
        <p14:creationId xmlns:p14="http://schemas.microsoft.com/office/powerpoint/2010/main" val="9093273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endParaRPr lang="tr-TR"/>
          </a:p>
        </p:txBody>
      </p:sp>
      <p:sp>
        <p:nvSpPr>
          <p:cNvPr id="3" name="İçerik Yer Tutucusu 2"/>
          <p:cNvSpPr>
            <a:spLocks noGrp="1"/>
          </p:cNvSpPr>
          <p:nvPr>
            <p:ph sz="half" idx="1"/>
          </p:nvPr>
        </p:nvSpPr>
        <p:spPr>
          <a:xfrm>
            <a:off x="457200" y="1600200"/>
            <a:ext cx="3466728" cy="4525963"/>
          </a:xfrm>
        </p:spPr>
        <p:txBody>
          <a:bodyPr>
            <a:normAutofit lnSpcReduction="10000"/>
          </a:bodyPr>
          <a:lstStyle/>
          <a:p>
            <a:r>
              <a:rPr lang="tr-TR" sz="2400" dirty="0" smtClean="0"/>
              <a:t>Ana yardımcı fiilin geniş zaman çekiminde ana yardımcı fiil ve geniş zaman eki bütünüyle sıfırlanmış, işlevleri öznelik eklerine yüklenmiştir. Böylece geniş zaman çekimindeki öznelik ekleri çok görevli eklere dönüşmüştür ve </a:t>
            </a:r>
            <a:r>
              <a:rPr lang="tr-TR" sz="2400" b="1" i="1" dirty="0" smtClean="0"/>
              <a:t>bildirme ekleri</a:t>
            </a:r>
            <a:r>
              <a:rPr lang="tr-TR" sz="2400" dirty="0" smtClean="0"/>
              <a:t> adıyla adlandırılır olmuştur.</a:t>
            </a:r>
            <a:endParaRPr lang="tr-TR" sz="2400" dirty="0"/>
          </a:p>
        </p:txBody>
      </p:sp>
      <p:graphicFrame>
        <p:nvGraphicFramePr>
          <p:cNvPr id="6" name="İçerik Yer Tutucusu 5"/>
          <p:cNvGraphicFramePr>
            <a:graphicFrameLocks noGrp="1"/>
          </p:cNvGraphicFramePr>
          <p:nvPr>
            <p:ph sz="half" idx="2"/>
            <p:extLst>
              <p:ext uri="{D42A27DB-BD31-4B8C-83A1-F6EECF244321}">
                <p14:modId xmlns:p14="http://schemas.microsoft.com/office/powerpoint/2010/main" val="554333593"/>
              </p:ext>
            </p:extLst>
          </p:nvPr>
        </p:nvGraphicFramePr>
        <p:xfrm>
          <a:off x="4648200" y="1600200"/>
          <a:ext cx="4038600" cy="1483360"/>
        </p:xfrm>
        <a:graphic>
          <a:graphicData uri="http://schemas.openxmlformats.org/drawingml/2006/table">
            <a:tbl>
              <a:tblPr firstRow="1" bandRow="1">
                <a:tableStyleId>{5C22544A-7EE6-4342-B048-85BDC9FD1C3A}</a:tableStyleId>
              </a:tblPr>
              <a:tblGrid>
                <a:gridCol w="499864"/>
                <a:gridCol w="1512168"/>
                <a:gridCol w="2026568"/>
              </a:tblGrid>
              <a:tr h="370840">
                <a:tc>
                  <a:txBody>
                    <a:bodyPr/>
                    <a:lstStyle/>
                    <a:p>
                      <a:r>
                        <a:rPr lang="tr-TR" sz="1200" dirty="0" smtClean="0"/>
                        <a:t>Kişi</a:t>
                      </a:r>
                      <a:endParaRPr lang="tr-TR" sz="1200" dirty="0"/>
                    </a:p>
                  </a:txBody>
                  <a:tcPr/>
                </a:tc>
                <a:tc>
                  <a:txBody>
                    <a:bodyPr/>
                    <a:lstStyle/>
                    <a:p>
                      <a:r>
                        <a:rPr lang="tr-TR" sz="1400" dirty="0" smtClean="0"/>
                        <a:t>Teklik</a:t>
                      </a:r>
                      <a:endParaRPr lang="tr-TR" sz="1400" dirty="0"/>
                    </a:p>
                  </a:txBody>
                  <a:tcPr/>
                </a:tc>
                <a:tc>
                  <a:txBody>
                    <a:bodyPr/>
                    <a:lstStyle/>
                    <a:p>
                      <a:r>
                        <a:rPr lang="tr-TR" sz="1400" dirty="0" smtClean="0"/>
                        <a:t>Çokluk</a:t>
                      </a:r>
                      <a:endParaRPr lang="tr-TR" sz="1400" dirty="0"/>
                    </a:p>
                  </a:txBody>
                  <a:tcPr/>
                </a:tc>
              </a:tr>
              <a:tr h="370840">
                <a:tc>
                  <a:txBody>
                    <a:bodyPr/>
                    <a:lstStyle/>
                    <a:p>
                      <a:r>
                        <a:rPr lang="tr-TR" sz="1200" dirty="0" smtClean="0"/>
                        <a:t>I</a:t>
                      </a:r>
                      <a:endParaRPr lang="tr-TR" sz="1200" dirty="0"/>
                    </a:p>
                  </a:txBody>
                  <a:tcPr/>
                </a:tc>
                <a:tc>
                  <a:txBody>
                    <a:bodyPr/>
                    <a:lstStyle/>
                    <a:p>
                      <a:r>
                        <a:rPr lang="tr-TR" sz="1400" dirty="0" smtClean="0"/>
                        <a:t>-</a:t>
                      </a:r>
                      <a:r>
                        <a:rPr lang="tr-TR" sz="1400" dirty="0" err="1" smtClean="0"/>
                        <a:t>Im</a:t>
                      </a:r>
                      <a:r>
                        <a:rPr lang="tr-TR" sz="1400" dirty="0" smtClean="0"/>
                        <a:t> / insanım</a:t>
                      </a:r>
                      <a:endParaRPr lang="tr-TR" sz="1400" dirty="0"/>
                    </a:p>
                  </a:txBody>
                  <a:tcPr/>
                </a:tc>
                <a:tc>
                  <a:txBody>
                    <a:bodyPr/>
                    <a:lstStyle/>
                    <a:p>
                      <a:r>
                        <a:rPr lang="tr-TR" sz="1400" dirty="0" smtClean="0"/>
                        <a:t>-</a:t>
                      </a:r>
                      <a:r>
                        <a:rPr lang="tr-TR" sz="1400" dirty="0" err="1" smtClean="0"/>
                        <a:t>Iz</a:t>
                      </a:r>
                      <a:r>
                        <a:rPr lang="tr-TR" sz="1400" dirty="0" smtClean="0"/>
                        <a:t> / insanız</a:t>
                      </a:r>
                      <a:endParaRPr lang="tr-TR" sz="1400" dirty="0"/>
                    </a:p>
                  </a:txBody>
                  <a:tcPr/>
                </a:tc>
              </a:tr>
              <a:tr h="370840">
                <a:tc>
                  <a:txBody>
                    <a:bodyPr/>
                    <a:lstStyle/>
                    <a:p>
                      <a:r>
                        <a:rPr lang="tr-TR" sz="1200" dirty="0" smtClean="0"/>
                        <a:t>II</a:t>
                      </a:r>
                      <a:endParaRPr lang="tr-TR" sz="1200" dirty="0"/>
                    </a:p>
                  </a:txBody>
                  <a:tcPr/>
                </a:tc>
                <a:tc>
                  <a:txBody>
                    <a:bodyPr/>
                    <a:lstStyle/>
                    <a:p>
                      <a:r>
                        <a:rPr lang="tr-TR" sz="1400" dirty="0" smtClean="0"/>
                        <a:t>-</a:t>
                      </a:r>
                      <a:r>
                        <a:rPr lang="tr-TR" sz="1400" dirty="0" err="1" smtClean="0"/>
                        <a:t>sIn</a:t>
                      </a:r>
                      <a:r>
                        <a:rPr lang="tr-TR" sz="1400" dirty="0" smtClean="0"/>
                        <a:t> / insansın</a:t>
                      </a:r>
                      <a:endParaRPr lang="tr-TR" sz="1400" dirty="0"/>
                    </a:p>
                  </a:txBody>
                  <a:tcPr/>
                </a:tc>
                <a:tc>
                  <a:txBody>
                    <a:bodyPr/>
                    <a:lstStyle/>
                    <a:p>
                      <a:r>
                        <a:rPr lang="tr-TR" sz="1400" dirty="0" smtClean="0"/>
                        <a:t>-</a:t>
                      </a:r>
                      <a:r>
                        <a:rPr lang="tr-TR" sz="1400" dirty="0" err="1" smtClean="0"/>
                        <a:t>sInIz</a:t>
                      </a:r>
                      <a:r>
                        <a:rPr lang="tr-TR" sz="1400" dirty="0" smtClean="0"/>
                        <a:t> / insansınız</a:t>
                      </a:r>
                      <a:endParaRPr lang="tr-TR" sz="1400" dirty="0"/>
                    </a:p>
                  </a:txBody>
                  <a:tcPr/>
                </a:tc>
              </a:tr>
              <a:tr h="370840">
                <a:tc>
                  <a:txBody>
                    <a:bodyPr/>
                    <a:lstStyle/>
                    <a:p>
                      <a:r>
                        <a:rPr lang="tr-TR" sz="1200" dirty="0" smtClean="0"/>
                        <a:t>III</a:t>
                      </a:r>
                      <a:endParaRPr lang="tr-TR" sz="1200" dirty="0"/>
                    </a:p>
                  </a:txBody>
                  <a:tcPr/>
                </a:tc>
                <a:tc>
                  <a:txBody>
                    <a:bodyPr/>
                    <a:lstStyle/>
                    <a:p>
                      <a:r>
                        <a:rPr lang="tr-TR" sz="1400" dirty="0" smtClean="0"/>
                        <a:t>Ø; -</a:t>
                      </a:r>
                      <a:r>
                        <a:rPr lang="tr-TR" sz="1400" dirty="0" err="1" smtClean="0"/>
                        <a:t>DIr</a:t>
                      </a:r>
                      <a:r>
                        <a:rPr lang="tr-TR" sz="1400" dirty="0" smtClean="0"/>
                        <a:t> / insan(</a:t>
                      </a:r>
                      <a:r>
                        <a:rPr lang="tr-TR" sz="1400" dirty="0" err="1" smtClean="0"/>
                        <a:t>dır</a:t>
                      </a:r>
                      <a:r>
                        <a:rPr lang="tr-TR" sz="1400" dirty="0" smtClean="0"/>
                        <a:t>)</a:t>
                      </a:r>
                      <a:endParaRPr lang="tr-TR" sz="1400" dirty="0"/>
                    </a:p>
                  </a:txBody>
                  <a:tcPr/>
                </a:tc>
                <a:tc>
                  <a:txBody>
                    <a:bodyPr/>
                    <a:lstStyle/>
                    <a:p>
                      <a:r>
                        <a:rPr lang="tr-TR" sz="1400" dirty="0" smtClean="0"/>
                        <a:t>Ø; -</a:t>
                      </a:r>
                      <a:r>
                        <a:rPr lang="tr-TR" sz="1400" dirty="0" err="1" smtClean="0"/>
                        <a:t>DIr</a:t>
                      </a:r>
                      <a:r>
                        <a:rPr lang="tr-TR" sz="1400" dirty="0" smtClean="0"/>
                        <a:t>(</a:t>
                      </a:r>
                      <a:r>
                        <a:rPr lang="tr-TR" sz="1400" dirty="0" err="1" smtClean="0"/>
                        <a:t>lAr</a:t>
                      </a:r>
                      <a:r>
                        <a:rPr lang="tr-TR" sz="1400" dirty="0" smtClean="0"/>
                        <a:t>) / insan(</a:t>
                      </a:r>
                      <a:r>
                        <a:rPr lang="tr-TR" sz="1400" dirty="0" err="1" smtClean="0"/>
                        <a:t>dırlar</a:t>
                      </a:r>
                      <a:r>
                        <a:rPr lang="tr-TR" sz="1400" dirty="0" smtClean="0"/>
                        <a:t>)</a:t>
                      </a:r>
                      <a:endParaRPr lang="tr-TR" sz="1400" dirty="0"/>
                    </a:p>
                  </a:txBody>
                  <a:tcPr/>
                </a:tc>
              </a:tr>
            </a:tbl>
          </a:graphicData>
        </a:graphic>
      </p:graphicFrame>
    </p:spTree>
    <p:extLst>
      <p:ext uri="{BB962C8B-B14F-4D97-AF65-F5344CB8AC3E}">
        <p14:creationId xmlns:p14="http://schemas.microsoft.com/office/powerpoint/2010/main" val="28709355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sz="half" idx="1"/>
          </p:nvPr>
        </p:nvSpPr>
        <p:spPr>
          <a:xfrm>
            <a:off x="457200" y="1600200"/>
            <a:ext cx="3394720" cy="4525963"/>
          </a:xfrm>
        </p:spPr>
        <p:txBody>
          <a:bodyPr>
            <a:normAutofit/>
          </a:bodyPr>
          <a:lstStyle/>
          <a:p>
            <a:r>
              <a:rPr lang="tr-TR" sz="2300" dirty="0" smtClean="0"/>
              <a:t>Öğrenilen geçmiş, görülen geçmiş zaman ve şart çekimlerinde ana yardımcı fiil Türkiye Türkçesinde sıfırlanmış veya «i-» biçiminde kullanılabilmektedir.</a:t>
            </a:r>
          </a:p>
          <a:p>
            <a:r>
              <a:rPr lang="tr-TR" sz="2300" dirty="0" smtClean="0"/>
              <a:t>Olumsuzları «değil» sözüyle yapılır.</a:t>
            </a:r>
          </a:p>
          <a:p>
            <a:endParaRPr lang="tr-TR" sz="2300" dirty="0"/>
          </a:p>
        </p:txBody>
      </p:sp>
      <p:graphicFrame>
        <p:nvGraphicFramePr>
          <p:cNvPr id="6" name="İçerik Yer Tutucusu 5"/>
          <p:cNvGraphicFramePr>
            <a:graphicFrameLocks noGrp="1"/>
          </p:cNvGraphicFramePr>
          <p:nvPr>
            <p:ph sz="half" idx="2"/>
            <p:extLst>
              <p:ext uri="{D42A27DB-BD31-4B8C-83A1-F6EECF244321}">
                <p14:modId xmlns:p14="http://schemas.microsoft.com/office/powerpoint/2010/main" val="1504564286"/>
              </p:ext>
            </p:extLst>
          </p:nvPr>
        </p:nvGraphicFramePr>
        <p:xfrm>
          <a:off x="3995738" y="1600200"/>
          <a:ext cx="4691064" cy="4333240"/>
        </p:xfrm>
        <a:graphic>
          <a:graphicData uri="http://schemas.openxmlformats.org/drawingml/2006/table">
            <a:tbl>
              <a:tblPr firstRow="1" bandRow="1">
                <a:tableStyleId>{5C22544A-7EE6-4342-B048-85BDC9FD1C3A}</a:tableStyleId>
              </a:tblPr>
              <a:tblGrid>
                <a:gridCol w="1172766"/>
                <a:gridCol w="1172766"/>
                <a:gridCol w="1172766"/>
                <a:gridCol w="1172766"/>
              </a:tblGrid>
              <a:tr h="370840">
                <a:tc>
                  <a:txBody>
                    <a:bodyPr/>
                    <a:lstStyle/>
                    <a:p>
                      <a:endParaRPr lang="tr-TR" sz="1400" dirty="0"/>
                    </a:p>
                  </a:txBody>
                  <a:tcPr/>
                </a:tc>
                <a:tc>
                  <a:txBody>
                    <a:bodyPr/>
                    <a:lstStyle/>
                    <a:p>
                      <a:r>
                        <a:rPr lang="tr-TR" sz="1400" dirty="0" smtClean="0"/>
                        <a:t>Gör. Geç. Z.</a:t>
                      </a:r>
                      <a:endParaRPr lang="tr-TR" sz="1400" dirty="0"/>
                    </a:p>
                  </a:txBody>
                  <a:tcPr/>
                </a:tc>
                <a:tc>
                  <a:txBody>
                    <a:bodyPr/>
                    <a:lstStyle/>
                    <a:p>
                      <a:r>
                        <a:rPr lang="tr-TR" sz="1400" dirty="0" err="1" smtClean="0"/>
                        <a:t>Öğr</a:t>
                      </a:r>
                      <a:r>
                        <a:rPr lang="tr-TR" sz="1400" dirty="0" smtClean="0"/>
                        <a:t>. Geç. Z.</a:t>
                      </a:r>
                      <a:endParaRPr lang="tr-TR" sz="1400" dirty="0"/>
                    </a:p>
                  </a:txBody>
                  <a:tcPr/>
                </a:tc>
                <a:tc>
                  <a:txBody>
                    <a:bodyPr/>
                    <a:lstStyle/>
                    <a:p>
                      <a:r>
                        <a:rPr lang="tr-TR" sz="1400" dirty="0" smtClean="0"/>
                        <a:t>Şart</a:t>
                      </a:r>
                      <a:endParaRPr lang="tr-TR" sz="1400" dirty="0"/>
                    </a:p>
                  </a:txBody>
                  <a:tcPr/>
                </a:tc>
              </a:tr>
              <a:tr h="370840">
                <a:tc>
                  <a:txBody>
                    <a:bodyPr/>
                    <a:lstStyle/>
                    <a:p>
                      <a:r>
                        <a:rPr lang="tr-TR" sz="1400" dirty="0" smtClean="0"/>
                        <a:t>Teklik I</a:t>
                      </a:r>
                      <a:endParaRPr lang="tr-TR" sz="1400" dirty="0"/>
                    </a:p>
                  </a:txBody>
                  <a:tcPr/>
                </a:tc>
                <a:tc>
                  <a:txBody>
                    <a:bodyPr/>
                    <a:lstStyle/>
                    <a:p>
                      <a:r>
                        <a:rPr lang="tr-TR" sz="1400" dirty="0" smtClean="0"/>
                        <a:t>İnsan</a:t>
                      </a:r>
                      <a:r>
                        <a:rPr lang="tr-TR" sz="1400" baseline="0" dirty="0" smtClean="0"/>
                        <a:t> idim / insandım</a:t>
                      </a:r>
                      <a:endParaRPr lang="tr-TR" sz="1400" dirty="0"/>
                    </a:p>
                  </a:txBody>
                  <a:tcPr/>
                </a:tc>
                <a:tc>
                  <a:txBody>
                    <a:bodyPr/>
                    <a:lstStyle/>
                    <a:p>
                      <a:r>
                        <a:rPr lang="tr-TR" sz="1400" dirty="0" smtClean="0"/>
                        <a:t>İnsan imişim</a:t>
                      </a:r>
                      <a:r>
                        <a:rPr lang="tr-TR" sz="1400" baseline="0" dirty="0" smtClean="0"/>
                        <a:t> / insanmışım</a:t>
                      </a:r>
                      <a:endParaRPr lang="tr-TR" sz="1400" dirty="0"/>
                    </a:p>
                  </a:txBody>
                  <a:tcPr/>
                </a:tc>
                <a:tc>
                  <a:txBody>
                    <a:bodyPr/>
                    <a:lstStyle/>
                    <a:p>
                      <a:r>
                        <a:rPr lang="tr-TR" sz="1400" dirty="0" smtClean="0"/>
                        <a:t>İnsan isem / insansam</a:t>
                      </a:r>
                      <a:endParaRPr lang="tr-TR" sz="1400" dirty="0"/>
                    </a:p>
                  </a:txBody>
                  <a:tcPr/>
                </a:tc>
              </a:tr>
              <a:tr h="370840">
                <a:tc>
                  <a:txBody>
                    <a:bodyPr/>
                    <a:lstStyle/>
                    <a:p>
                      <a:r>
                        <a:rPr lang="tr-TR" sz="1400" dirty="0" smtClean="0"/>
                        <a:t>Teklik II</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a:t>
                      </a:r>
                      <a:r>
                        <a:rPr lang="tr-TR" sz="1400" baseline="0" dirty="0" smtClean="0"/>
                        <a:t> idin / insandın</a:t>
                      </a:r>
                      <a:endParaRPr lang="tr-TR" sz="1400" dirty="0" smtClean="0"/>
                    </a:p>
                  </a:txBody>
                  <a:tcPr/>
                </a:tc>
                <a:tc>
                  <a:txBody>
                    <a:bodyPr/>
                    <a:lstStyle/>
                    <a:p>
                      <a:r>
                        <a:rPr lang="tr-TR" sz="1400" dirty="0" smtClean="0"/>
                        <a:t>İnsan imişsin</a:t>
                      </a:r>
                      <a:r>
                        <a:rPr lang="tr-TR" sz="1400" baseline="0" dirty="0" smtClean="0"/>
                        <a:t> / insanmışsın</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 isen / insansan</a:t>
                      </a:r>
                    </a:p>
                    <a:p>
                      <a:endParaRPr lang="tr-TR" sz="1400" dirty="0"/>
                    </a:p>
                  </a:txBody>
                  <a:tcPr/>
                </a:tc>
              </a:tr>
              <a:tr h="370840">
                <a:tc>
                  <a:txBody>
                    <a:bodyPr/>
                    <a:lstStyle/>
                    <a:p>
                      <a:r>
                        <a:rPr lang="tr-TR" sz="1400" dirty="0" smtClean="0"/>
                        <a:t>Teklik III</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a:t>
                      </a:r>
                      <a:r>
                        <a:rPr lang="tr-TR" sz="1400" baseline="0" dirty="0" smtClean="0"/>
                        <a:t> idi / insandı</a:t>
                      </a:r>
                      <a:endParaRPr lang="tr-TR" sz="1400" dirty="0" smtClean="0"/>
                    </a:p>
                  </a:txBody>
                  <a:tcPr/>
                </a:tc>
                <a:tc>
                  <a:txBody>
                    <a:bodyPr/>
                    <a:lstStyle/>
                    <a:p>
                      <a:r>
                        <a:rPr lang="tr-TR" sz="1400" dirty="0" smtClean="0"/>
                        <a:t>İnsan imiş</a:t>
                      </a:r>
                      <a:r>
                        <a:rPr lang="tr-TR" sz="1400" baseline="0" dirty="0" smtClean="0"/>
                        <a:t> / insanmış</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 ise / insansa</a:t>
                      </a:r>
                    </a:p>
                    <a:p>
                      <a:endParaRPr lang="tr-TR" sz="1400" dirty="0"/>
                    </a:p>
                  </a:txBody>
                  <a:tcPr/>
                </a:tc>
              </a:tr>
              <a:tr h="370840">
                <a:tc>
                  <a:txBody>
                    <a:bodyPr/>
                    <a:lstStyle/>
                    <a:p>
                      <a:r>
                        <a:rPr lang="tr-TR" sz="1400" dirty="0" smtClean="0"/>
                        <a:t>Çokluk I</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a:t>
                      </a:r>
                      <a:r>
                        <a:rPr lang="tr-TR" sz="1400" baseline="0" dirty="0" smtClean="0"/>
                        <a:t> idik/ insandık</a:t>
                      </a:r>
                      <a:endParaRPr lang="tr-TR" sz="1400" dirty="0" smtClean="0"/>
                    </a:p>
                  </a:txBody>
                  <a:tcPr/>
                </a:tc>
                <a:tc>
                  <a:txBody>
                    <a:bodyPr/>
                    <a:lstStyle/>
                    <a:p>
                      <a:r>
                        <a:rPr lang="tr-TR" sz="1400" dirty="0" smtClean="0"/>
                        <a:t>İnsan imişiz</a:t>
                      </a:r>
                      <a:r>
                        <a:rPr lang="tr-TR" sz="1400" baseline="0" dirty="0" smtClean="0"/>
                        <a:t>/ insanmışız</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 isek / insansak</a:t>
                      </a:r>
                    </a:p>
                    <a:p>
                      <a:endParaRPr lang="tr-TR" sz="1400" dirty="0"/>
                    </a:p>
                  </a:txBody>
                  <a:tcPr/>
                </a:tc>
              </a:tr>
              <a:tr h="370840">
                <a:tc>
                  <a:txBody>
                    <a:bodyPr/>
                    <a:lstStyle/>
                    <a:p>
                      <a:r>
                        <a:rPr lang="tr-TR" sz="1400" dirty="0" smtClean="0"/>
                        <a:t>Çokluk II</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a:t>
                      </a:r>
                      <a:r>
                        <a:rPr lang="tr-TR" sz="1400" baseline="0" dirty="0" smtClean="0"/>
                        <a:t> idiniz / insandınız</a:t>
                      </a:r>
                    </a:p>
                  </a:txBody>
                  <a:tcPr/>
                </a:tc>
                <a:tc>
                  <a:txBody>
                    <a:bodyPr/>
                    <a:lstStyle/>
                    <a:p>
                      <a:r>
                        <a:rPr lang="tr-TR" sz="1400" dirty="0" smtClean="0"/>
                        <a:t>İnsan imişsiniz</a:t>
                      </a:r>
                      <a:r>
                        <a:rPr lang="tr-TR" sz="1400" baseline="0" dirty="0" smtClean="0"/>
                        <a:t>/ insanmışsınız</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 iseniz / insansam</a:t>
                      </a:r>
                    </a:p>
                    <a:p>
                      <a:endParaRPr lang="tr-TR" sz="1400" dirty="0"/>
                    </a:p>
                  </a:txBody>
                  <a:tcPr/>
                </a:tc>
              </a:tr>
              <a:tr h="370840">
                <a:tc>
                  <a:txBody>
                    <a:bodyPr/>
                    <a:lstStyle/>
                    <a:p>
                      <a:r>
                        <a:rPr lang="tr-TR" sz="1400" dirty="0" smtClean="0"/>
                        <a:t>Çokluk III</a:t>
                      </a:r>
                      <a:endParaRPr lang="tr-T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400" dirty="0" smtClean="0"/>
                        <a:t>İnsan</a:t>
                      </a:r>
                      <a:r>
                        <a:rPr lang="tr-TR" sz="1400" baseline="0" dirty="0" smtClean="0"/>
                        <a:t> idi / insandı</a:t>
                      </a:r>
                      <a:endParaRPr lang="tr-TR" sz="1400" dirty="0"/>
                    </a:p>
                  </a:txBody>
                  <a:tcPr/>
                </a:tc>
                <a:tc>
                  <a:txBody>
                    <a:bodyPr/>
                    <a:lstStyle/>
                    <a:p>
                      <a:r>
                        <a:rPr lang="tr-TR" sz="1400" dirty="0" smtClean="0"/>
                        <a:t>İnsan imiş</a:t>
                      </a:r>
                      <a:r>
                        <a:rPr lang="tr-TR" sz="1400" baseline="0" dirty="0" smtClean="0"/>
                        <a:t> / insanmış</a:t>
                      </a:r>
                      <a:endParaRPr lang="tr-TR" sz="1400" dirty="0"/>
                    </a:p>
                  </a:txBody>
                  <a:tcPr/>
                </a:tc>
                <a:tc>
                  <a:txBody>
                    <a:bodyPr/>
                    <a:lstStyle/>
                    <a:p>
                      <a:endParaRPr lang="tr-TR" sz="1400" dirty="0"/>
                    </a:p>
                  </a:txBody>
                  <a:tcPr/>
                </a:tc>
              </a:tr>
            </a:tbl>
          </a:graphicData>
        </a:graphic>
      </p:graphicFrame>
    </p:spTree>
    <p:extLst>
      <p:ext uri="{BB962C8B-B14F-4D97-AF65-F5344CB8AC3E}">
        <p14:creationId xmlns:p14="http://schemas.microsoft.com/office/powerpoint/2010/main" val="291516868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Başlık 5"/>
          <p:cNvSpPr>
            <a:spLocks noGrp="1"/>
          </p:cNvSpPr>
          <p:nvPr>
            <p:ph type="title"/>
          </p:nvPr>
        </p:nvSpPr>
        <p:spPr/>
        <p:txBody>
          <a:bodyPr/>
          <a:lstStyle/>
          <a:p>
            <a:endParaRPr lang="tr-TR"/>
          </a:p>
        </p:txBody>
      </p:sp>
      <p:sp>
        <p:nvSpPr>
          <p:cNvPr id="47107" name="İçerik Yer Tutucusu 2"/>
          <p:cNvSpPr>
            <a:spLocks noGrp="1"/>
          </p:cNvSpPr>
          <p:nvPr>
            <p:ph sz="half" idx="1"/>
          </p:nvPr>
        </p:nvSpPr>
        <p:spPr/>
        <p:txBody>
          <a:bodyPr/>
          <a:lstStyle/>
          <a:p>
            <a:pPr algn="just"/>
            <a:endParaRPr lang="tr-TR" altLang="tr-TR" sz="2400" dirty="0" smtClean="0"/>
          </a:p>
          <a:p>
            <a:pPr algn="just"/>
            <a:r>
              <a:rPr lang="tr-TR" altLang="tr-TR" sz="2400" dirty="0" smtClean="0"/>
              <a:t>Ana yardımcı fiil Türkiye Türkçesinde zarf fiil eklerinden «-</a:t>
            </a:r>
            <a:r>
              <a:rPr lang="tr-TR" altLang="tr-TR" sz="2400" dirty="0" err="1" smtClean="0"/>
              <a:t>ken</a:t>
            </a:r>
            <a:r>
              <a:rPr lang="tr-TR" altLang="tr-TR" sz="2400" dirty="0" smtClean="0"/>
              <a:t>», sıfat fiil eklerinden «-dük» ile de çekime girer.</a:t>
            </a:r>
          </a:p>
        </p:txBody>
      </p:sp>
      <p:graphicFrame>
        <p:nvGraphicFramePr>
          <p:cNvPr id="8" name="İçerik Yer Tutucusu 7"/>
          <p:cNvGraphicFramePr>
            <a:graphicFrameLocks noGrp="1"/>
          </p:cNvGraphicFramePr>
          <p:nvPr>
            <p:ph sz="half" idx="2"/>
            <p:extLst>
              <p:ext uri="{D42A27DB-BD31-4B8C-83A1-F6EECF244321}">
                <p14:modId xmlns:p14="http://schemas.microsoft.com/office/powerpoint/2010/main" val="261752684"/>
              </p:ext>
            </p:extLst>
          </p:nvPr>
        </p:nvGraphicFramePr>
        <p:xfrm>
          <a:off x="4648200" y="1600200"/>
          <a:ext cx="4038600" cy="1651000"/>
        </p:xfrm>
        <a:graphic>
          <a:graphicData uri="http://schemas.openxmlformats.org/drawingml/2006/table">
            <a:tbl>
              <a:tblPr firstRow="1" bandRow="1">
                <a:tableStyleId>{5C22544A-7EE6-4342-B048-85BDC9FD1C3A}</a:tableStyleId>
              </a:tblPr>
              <a:tblGrid>
                <a:gridCol w="1346200"/>
                <a:gridCol w="1346200"/>
                <a:gridCol w="1346200"/>
              </a:tblGrid>
              <a:tr h="370840">
                <a:tc>
                  <a:txBody>
                    <a:bodyPr/>
                    <a:lstStyle/>
                    <a:p>
                      <a:endParaRPr lang="tr-TR" dirty="0"/>
                    </a:p>
                  </a:txBody>
                  <a:tcPr/>
                </a:tc>
                <a:tc>
                  <a:txBody>
                    <a:bodyPr/>
                    <a:lstStyle/>
                    <a:p>
                      <a:endParaRPr lang="tr-TR"/>
                    </a:p>
                  </a:txBody>
                  <a:tcPr/>
                </a:tc>
                <a:tc>
                  <a:txBody>
                    <a:bodyPr/>
                    <a:lstStyle/>
                    <a:p>
                      <a:endParaRPr lang="tr-TR"/>
                    </a:p>
                  </a:txBody>
                  <a:tcPr/>
                </a:tc>
              </a:tr>
              <a:tr h="370840">
                <a:tc>
                  <a:txBody>
                    <a:bodyPr/>
                    <a:lstStyle/>
                    <a:p>
                      <a:r>
                        <a:rPr lang="tr-TR" dirty="0" smtClean="0"/>
                        <a:t>Zarf fiil</a:t>
                      </a:r>
                      <a:endParaRPr lang="tr-TR" dirty="0"/>
                    </a:p>
                  </a:txBody>
                  <a:tcPr/>
                </a:tc>
                <a:tc>
                  <a:txBody>
                    <a:bodyPr/>
                    <a:lstStyle/>
                    <a:p>
                      <a:r>
                        <a:rPr lang="tr-TR" dirty="0" smtClean="0"/>
                        <a:t>Çocuk iken / çocukken</a:t>
                      </a:r>
                      <a:endParaRPr lang="tr-TR" dirty="0"/>
                    </a:p>
                  </a:txBody>
                  <a:tcPr/>
                </a:tc>
                <a:tc>
                  <a:txBody>
                    <a:bodyPr/>
                    <a:lstStyle/>
                    <a:p>
                      <a:endParaRPr lang="tr-TR"/>
                    </a:p>
                  </a:txBody>
                  <a:tcPr/>
                </a:tc>
              </a:tr>
              <a:tr h="370840">
                <a:tc>
                  <a:txBody>
                    <a:bodyPr/>
                    <a:lstStyle/>
                    <a:p>
                      <a:r>
                        <a:rPr lang="tr-TR" dirty="0" smtClean="0"/>
                        <a:t>Sıfat fiil</a:t>
                      </a:r>
                      <a:endParaRPr lang="tr-TR" dirty="0"/>
                    </a:p>
                  </a:txBody>
                  <a:tcPr/>
                </a:tc>
                <a:tc>
                  <a:txBody>
                    <a:bodyPr/>
                    <a:lstStyle/>
                    <a:p>
                      <a:r>
                        <a:rPr lang="tr-TR" dirty="0" smtClean="0"/>
                        <a:t>Ne </a:t>
                      </a:r>
                      <a:r>
                        <a:rPr lang="tr-TR" dirty="0" err="1" smtClean="0"/>
                        <a:t>idüğü</a:t>
                      </a:r>
                      <a:r>
                        <a:rPr lang="tr-TR" dirty="0" smtClean="0"/>
                        <a:t> belirsiz.</a:t>
                      </a:r>
                      <a:endParaRPr lang="tr-TR" dirty="0"/>
                    </a:p>
                  </a:txBody>
                  <a:tcPr/>
                </a:tc>
                <a:tc>
                  <a:txBody>
                    <a:bodyPr/>
                    <a:lstStyle/>
                    <a:p>
                      <a:endParaRPr lang="tr-TR" dirty="0"/>
                    </a:p>
                  </a:txBody>
                  <a:tcPr/>
                </a:tc>
              </a:tr>
            </a:tbl>
          </a:graphicData>
        </a:graphic>
      </p:graphicFrame>
    </p:spTree>
    <p:extLst>
      <p:ext uri="{BB962C8B-B14F-4D97-AF65-F5344CB8AC3E}">
        <p14:creationId xmlns:p14="http://schemas.microsoft.com/office/powerpoint/2010/main" val="370868111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b="1" dirty="0" smtClean="0"/>
              <a:t>Kaynaklar</a:t>
            </a:r>
            <a:endParaRPr lang="tr-TR" dirty="0"/>
          </a:p>
        </p:txBody>
      </p:sp>
      <p:sp>
        <p:nvSpPr>
          <p:cNvPr id="3" name="İçerik Yer Tutucusu 2"/>
          <p:cNvSpPr>
            <a:spLocks noGrp="1"/>
          </p:cNvSpPr>
          <p:nvPr>
            <p:ph idx="1"/>
          </p:nvPr>
        </p:nvSpPr>
        <p:spPr/>
        <p:txBody>
          <a:bodyPr>
            <a:normAutofit fontScale="70000" lnSpcReduction="20000"/>
          </a:bodyPr>
          <a:lstStyle/>
          <a:p>
            <a:pPr marL="0" indent="0">
              <a:buNone/>
            </a:pPr>
            <a:endParaRPr lang="tr-TR" dirty="0"/>
          </a:p>
          <a:p>
            <a:r>
              <a:rPr lang="tr-TR" dirty="0"/>
              <a:t>Ergin M. (1982) Türk Dil Bilgisi, İstanbul: Bayrak.</a:t>
            </a:r>
          </a:p>
          <a:p>
            <a:r>
              <a:rPr lang="tr-TR" dirty="0" err="1"/>
              <a:t>Ahanov</a:t>
            </a:r>
            <a:r>
              <a:rPr lang="tr-TR" dirty="0"/>
              <a:t> K. (2008) Dil </a:t>
            </a:r>
            <a:r>
              <a:rPr lang="tr-TR" dirty="0" err="1"/>
              <a:t>Bilminin</a:t>
            </a:r>
            <a:r>
              <a:rPr lang="tr-TR" dirty="0"/>
              <a:t> Esasları, çev. Murat </a:t>
            </a:r>
            <a:r>
              <a:rPr lang="tr-TR" dirty="0" err="1"/>
              <a:t>Ceritoglu</a:t>
            </a:r>
            <a:r>
              <a:rPr lang="tr-TR" dirty="0"/>
              <a:t>, Ankara: TDK.</a:t>
            </a:r>
          </a:p>
          <a:p>
            <a:r>
              <a:rPr lang="tr-TR" dirty="0"/>
              <a:t>Karaağaç G. (2012) Türkçenin Dil Bilgisi, İstanbul: </a:t>
            </a:r>
            <a:r>
              <a:rPr lang="tr-TR" dirty="0" err="1"/>
              <a:t>Akçağ</a:t>
            </a:r>
            <a:r>
              <a:rPr lang="tr-TR" dirty="0"/>
              <a:t>.</a:t>
            </a:r>
          </a:p>
          <a:p>
            <a:r>
              <a:rPr lang="tr-TR" dirty="0"/>
              <a:t>Vardar B. vd. (1998) Açıklamalı Dilbilim </a:t>
            </a:r>
            <a:r>
              <a:rPr lang="tr-TR" dirty="0" err="1"/>
              <a:t>Yerimleri</a:t>
            </a:r>
            <a:r>
              <a:rPr lang="tr-TR" dirty="0"/>
              <a:t> Sözlüğü, İstanbul: </a:t>
            </a:r>
            <a:r>
              <a:rPr lang="tr-TR" dirty="0" err="1"/>
              <a:t>abc</a:t>
            </a:r>
            <a:r>
              <a:rPr lang="tr-TR" dirty="0"/>
              <a:t>.</a:t>
            </a:r>
          </a:p>
          <a:p>
            <a:r>
              <a:rPr lang="tr-TR" dirty="0"/>
              <a:t>Karaağaç G. (2013) Dil Bilimi Terimleri Sözlüğü, Ankara: TDK.</a:t>
            </a:r>
          </a:p>
          <a:p>
            <a:r>
              <a:rPr lang="tr-TR" dirty="0"/>
              <a:t>Aksan D. (2015) Her Yönüyle Dil (Ana Çizgileriyle Dilbilim), Ankara: TDK.</a:t>
            </a:r>
          </a:p>
          <a:p>
            <a:r>
              <a:rPr lang="tr-TR" dirty="0"/>
              <a:t>Eker S. (2010) Çağdaş Türk Dili, Ankara: Grafiker.</a:t>
            </a:r>
          </a:p>
          <a:p>
            <a:r>
              <a:rPr lang="tr-TR" dirty="0" err="1"/>
              <a:t>Hasenov</a:t>
            </a:r>
            <a:r>
              <a:rPr lang="tr-TR" dirty="0"/>
              <a:t> É. (2003) </a:t>
            </a:r>
            <a:r>
              <a:rPr lang="tr-TR" dirty="0" err="1"/>
              <a:t>Til</a:t>
            </a:r>
            <a:r>
              <a:rPr lang="tr-TR" dirty="0"/>
              <a:t> Bilimi, Almatı: Sanat.</a:t>
            </a:r>
          </a:p>
          <a:p>
            <a:r>
              <a:rPr lang="tr-TR" dirty="0" err="1"/>
              <a:t>Safiyullina</a:t>
            </a:r>
            <a:r>
              <a:rPr lang="tr-TR" dirty="0"/>
              <a:t> F:S. (2001)</a:t>
            </a:r>
            <a:r>
              <a:rPr lang="tr-TR" dirty="0" err="1"/>
              <a:t>Til</a:t>
            </a:r>
            <a:r>
              <a:rPr lang="tr-TR" dirty="0"/>
              <a:t> </a:t>
            </a:r>
            <a:r>
              <a:rPr lang="tr-TR" dirty="0" err="1"/>
              <a:t>Gıylimine</a:t>
            </a:r>
            <a:r>
              <a:rPr lang="tr-TR" dirty="0"/>
              <a:t> Kiriş, Kazan: </a:t>
            </a:r>
            <a:r>
              <a:rPr lang="tr-TR" dirty="0" err="1"/>
              <a:t>TaRİH</a:t>
            </a:r>
            <a:r>
              <a:rPr lang="tr-TR" dirty="0"/>
              <a:t>.</a:t>
            </a:r>
          </a:p>
          <a:p>
            <a:pPr marL="0" indent="0">
              <a:buNone/>
            </a:pPr>
            <a:endParaRPr lang="tr-TR" dirty="0"/>
          </a:p>
        </p:txBody>
      </p:sp>
    </p:spTree>
    <p:extLst>
      <p:ext uri="{BB962C8B-B14F-4D97-AF65-F5344CB8AC3E}">
        <p14:creationId xmlns:p14="http://schemas.microsoft.com/office/powerpoint/2010/main" val="274230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p:cNvSpPr>
            <a:spLocks noGrp="1"/>
          </p:cNvSpPr>
          <p:nvPr>
            <p:ph type="title"/>
          </p:nvPr>
        </p:nvSpPr>
        <p:spPr/>
        <p:txBody>
          <a:bodyPr/>
          <a:lstStyle/>
          <a:p>
            <a:pPr eaLnBrk="1" hangingPunct="1"/>
            <a:r>
              <a:rPr lang="tr-TR" altLang="tr-TR" dirty="0" smtClean="0"/>
              <a:t>VASITA (İNSTRUMENTAL) HALİ</a:t>
            </a:r>
          </a:p>
        </p:txBody>
      </p:sp>
      <p:sp>
        <p:nvSpPr>
          <p:cNvPr id="35843" name="İçerik Yer Tutucusu 2"/>
          <p:cNvSpPr>
            <a:spLocks noGrp="1"/>
          </p:cNvSpPr>
          <p:nvPr>
            <p:ph idx="1"/>
          </p:nvPr>
        </p:nvSpPr>
        <p:spPr/>
        <p:txBody>
          <a:bodyPr>
            <a:normAutofit fontScale="92500"/>
          </a:bodyPr>
          <a:lstStyle/>
          <a:p>
            <a:pPr algn="just"/>
            <a:r>
              <a:rPr lang="tr-TR" altLang="tr-TR" sz="2400" dirty="0" smtClean="0"/>
              <a:t>Kelime guruplarında ve cümlelerde fiilin kendisi vasıtası ile, kendisinin katılımıyla veya kendisinin ifade ettiği zamanla yapıldığını ifade etmek için isim halinde bulunur. Türk dilinde vasıta hali ekleme veya yardımcı söz yöntemleri aracılığıyla ifade edilir.</a:t>
            </a:r>
          </a:p>
          <a:p>
            <a:pPr algn="just" eaLnBrk="1" hangingPunct="1"/>
            <a:r>
              <a:rPr lang="tr-TR" altLang="tr-TR" sz="2400" dirty="0" smtClean="0"/>
              <a:t>Vasıta hali eki ismin ekli bir şekillerinden biridir. Vasıta hali eki, fiilin ne ile nasıl ve ne zaman yapıldığını ifade etmek için isme getirilen ektir. Onun içindir ki, vasıta şekli kelime guruplarında ve cümlede zarf tümleci olarak kullanılır ve vasıta hali eki ismi yalnız fiile bağlar.</a:t>
            </a:r>
          </a:p>
          <a:p>
            <a:pPr algn="just"/>
            <a:r>
              <a:rPr lang="tr-TR" altLang="tr-TR" sz="2400" dirty="0" smtClean="0"/>
              <a:t>Vasıta hali ekinin asıl fonksiyonu vasıta ifade etmektir. Zaman ve tarz ifade etmesi de bu vasıta fonksiyonuna dayanmaktadır.</a:t>
            </a:r>
          </a:p>
          <a:p>
            <a:pPr algn="just"/>
            <a:r>
              <a:rPr lang="tr-TR" altLang="tr-TR" sz="2400" dirty="0" smtClean="0"/>
              <a:t>Vasıta hali ekinin asıl vazifesi fiilin ne ile yapıldığını göstermektir, nasıl ve ne zaman yapıldığını ifade etmesi de bundan çıkmıştır. </a:t>
            </a:r>
          </a:p>
          <a:p>
            <a:pPr algn="just" eaLnBrk="1" hangingPunct="1"/>
            <a:endParaRPr lang="tr-TR" altLang="tr-TR" sz="2400" dirty="0" smtClean="0"/>
          </a:p>
          <a:p>
            <a:pPr algn="just" eaLnBrk="1" hangingPunct="1"/>
            <a:endParaRPr lang="tr-TR" altLang="tr-TR" sz="2400" dirty="0" smtClean="0"/>
          </a:p>
        </p:txBody>
      </p:sp>
    </p:spTree>
    <p:extLst>
      <p:ext uri="{BB962C8B-B14F-4D97-AF65-F5344CB8AC3E}">
        <p14:creationId xmlns:p14="http://schemas.microsoft.com/office/powerpoint/2010/main" val="23988603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395288" y="260350"/>
            <a:ext cx="8229600" cy="1143000"/>
          </a:xfrm>
        </p:spPr>
        <p:txBody>
          <a:bodyPr/>
          <a:lstStyle/>
          <a:p>
            <a:pPr eaLnBrk="1" hangingPunct="1"/>
            <a:endParaRPr lang="tr-TR" altLang="tr-TR" dirty="0" smtClean="0">
              <a:solidFill>
                <a:schemeClr val="bg1"/>
              </a:solidFill>
            </a:endParaRPr>
          </a:p>
        </p:txBody>
      </p:sp>
      <p:sp>
        <p:nvSpPr>
          <p:cNvPr id="37891" name="Rectangle 3"/>
          <p:cNvSpPr>
            <a:spLocks noGrp="1" noChangeArrowheads="1"/>
          </p:cNvSpPr>
          <p:nvPr>
            <p:ph type="body" idx="1"/>
          </p:nvPr>
        </p:nvSpPr>
        <p:spPr/>
        <p:txBody>
          <a:bodyPr>
            <a:normAutofit lnSpcReduction="10000"/>
          </a:bodyPr>
          <a:lstStyle/>
          <a:p>
            <a:pPr algn="just" eaLnBrk="1" hangingPunct="1"/>
            <a:r>
              <a:rPr lang="tr-TR" altLang="tr-TR" sz="2400" dirty="0" smtClean="0"/>
              <a:t>Türk dilinin </a:t>
            </a:r>
            <a:r>
              <a:rPr lang="tr-TR" altLang="tr-TR" sz="2400" dirty="0" err="1" smtClean="0"/>
              <a:t>tarhi</a:t>
            </a:r>
            <a:r>
              <a:rPr lang="tr-TR" altLang="tr-TR" sz="2400" dirty="0" smtClean="0"/>
              <a:t> metinlerinde vasıta hali eki –n’dir. Fakat bu ek zamanla işlekliğini kaybetmiştir. Eski Türkçede işlek bir hal eki olarak bol bol kullanılırdı. Fakat Batı Türkçesine geçince işlekliğini kaybetmiş ve ancak sayılı misallerde klişeleşmiş olarak kalmıştır: yazın, kışın, güzün vb.</a:t>
            </a:r>
          </a:p>
          <a:p>
            <a:pPr algn="just" eaLnBrk="1" hangingPunct="1"/>
            <a:r>
              <a:rPr lang="tr-TR" altLang="tr-TR" sz="2400" dirty="0" smtClean="0"/>
              <a:t>Bu misallerin ise Batı Türkçesinde hem gittikçe sayıları azalmış, hem de sonlarındaki –n büsbütün klişeleşerek cansız bir yapım eki haline gelmiştir. -n vasıta hali ekinin canlılığını kaybederek kelime bünyesi ile kaynaştığını gösteren misaller Türkçede eskiden beri karşımıza çıkar.</a:t>
            </a:r>
          </a:p>
          <a:p>
            <a:pPr algn="just" eaLnBrk="1" hangingPunct="1"/>
            <a:r>
              <a:rPr lang="tr-TR" altLang="tr-TR" sz="2400" dirty="0" smtClean="0"/>
              <a:t>Türkiye Türkçesinde  ekleme yöntemiyle vasıta halini ifade etmek için «-la/-le;-</a:t>
            </a:r>
            <a:r>
              <a:rPr lang="tr-TR" altLang="tr-TR" sz="2400" dirty="0" err="1" smtClean="0"/>
              <a:t>yla</a:t>
            </a:r>
            <a:r>
              <a:rPr lang="tr-TR" altLang="tr-TR" sz="2400" dirty="0" smtClean="0"/>
              <a:t>/</a:t>
            </a:r>
            <a:r>
              <a:rPr lang="tr-TR" altLang="tr-TR" sz="2400" dirty="0"/>
              <a:t>-</a:t>
            </a:r>
            <a:r>
              <a:rPr lang="tr-TR" altLang="tr-TR" sz="2400" dirty="0" err="1" smtClean="0"/>
              <a:t>yle</a:t>
            </a:r>
            <a:r>
              <a:rPr lang="tr-TR" altLang="tr-TR" sz="2400" dirty="0" smtClean="0"/>
              <a:t>» eklerinden </a:t>
            </a:r>
            <a:r>
              <a:rPr lang="tr-TR" altLang="tr-TR" sz="2400" dirty="0" err="1" smtClean="0"/>
              <a:t>yararalanılır</a:t>
            </a:r>
            <a:r>
              <a:rPr lang="tr-TR" altLang="tr-TR" sz="2400" dirty="0" smtClean="0"/>
              <a:t>: </a:t>
            </a:r>
            <a:r>
              <a:rPr lang="tr-TR" altLang="tr-TR" sz="2400" dirty="0" smtClean="0">
                <a:solidFill>
                  <a:srgbClr val="FF0000"/>
                </a:solidFill>
              </a:rPr>
              <a:t>kalemle</a:t>
            </a:r>
            <a:r>
              <a:rPr lang="tr-TR" altLang="tr-TR" sz="2400" dirty="0" smtClean="0"/>
              <a:t> yazdı, </a:t>
            </a:r>
            <a:r>
              <a:rPr lang="tr-TR" altLang="tr-TR" sz="2400" dirty="0" smtClean="0">
                <a:solidFill>
                  <a:srgbClr val="FF0000"/>
                </a:solidFill>
              </a:rPr>
              <a:t>uçakla</a:t>
            </a:r>
            <a:r>
              <a:rPr lang="tr-TR" altLang="tr-TR" sz="2400" dirty="0" smtClean="0"/>
              <a:t> gitti, </a:t>
            </a:r>
            <a:r>
              <a:rPr lang="tr-TR" altLang="tr-TR" sz="2400" dirty="0" smtClean="0">
                <a:solidFill>
                  <a:srgbClr val="FF0000"/>
                </a:solidFill>
              </a:rPr>
              <a:t>ekmekle</a:t>
            </a:r>
            <a:r>
              <a:rPr lang="tr-TR" altLang="tr-TR" sz="2400" dirty="0" smtClean="0"/>
              <a:t> yedi.</a:t>
            </a:r>
          </a:p>
        </p:txBody>
      </p:sp>
    </p:spTree>
    <p:extLst>
      <p:ext uri="{BB962C8B-B14F-4D97-AF65-F5344CB8AC3E}">
        <p14:creationId xmlns:p14="http://schemas.microsoft.com/office/powerpoint/2010/main" val="362506172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endParaRPr lang="tr-TR" altLang="tr-TR" dirty="0" smtClean="0"/>
          </a:p>
        </p:txBody>
      </p:sp>
      <p:sp>
        <p:nvSpPr>
          <p:cNvPr id="38915" name="Rectangle 3"/>
          <p:cNvSpPr>
            <a:spLocks noGrp="1" noChangeArrowheads="1"/>
          </p:cNvSpPr>
          <p:nvPr>
            <p:ph type="body" idx="1"/>
          </p:nvPr>
        </p:nvSpPr>
        <p:spPr/>
        <p:txBody>
          <a:bodyPr>
            <a:normAutofit/>
          </a:bodyPr>
          <a:lstStyle/>
          <a:p>
            <a:pPr eaLnBrk="1" hangingPunct="1"/>
            <a:r>
              <a:rPr lang="tr-TR" altLang="tr-TR" sz="2400" dirty="0" smtClean="0"/>
              <a:t>Türk dilinin tarihi dönemlerinde de çağdaş sahalarında da vasıta halini ifade etmek için yardımcı sözler yönteminden de yaygın biçimde yararlanıldığı görülür.  </a:t>
            </a:r>
          </a:p>
          <a:p>
            <a:pPr eaLnBrk="1" hangingPunct="1"/>
            <a:r>
              <a:rPr lang="tr-TR" altLang="tr-TR" sz="2400" dirty="0" smtClean="0"/>
              <a:t>Bu iş için kullanılan belli başlı yardımcı sözler </a:t>
            </a:r>
            <a:r>
              <a:rPr lang="tr-TR" altLang="tr-TR" sz="2400" i="1" dirty="0" smtClean="0"/>
              <a:t>ile, bilen, birle, </a:t>
            </a:r>
            <a:r>
              <a:rPr lang="tr-TR" altLang="tr-TR" sz="2400" i="1" dirty="0" err="1" smtClean="0"/>
              <a:t>birlen</a:t>
            </a:r>
            <a:r>
              <a:rPr lang="tr-TR" altLang="tr-TR" sz="2400" i="1" dirty="0" smtClean="0"/>
              <a:t>, </a:t>
            </a:r>
            <a:r>
              <a:rPr lang="tr-TR" altLang="tr-TR" sz="2400" i="1" dirty="0" err="1" smtClean="0"/>
              <a:t>birge</a:t>
            </a:r>
            <a:r>
              <a:rPr lang="tr-TR" altLang="tr-TR" sz="2400" dirty="0" smtClean="0"/>
              <a:t> </a:t>
            </a:r>
            <a:r>
              <a:rPr lang="tr-TR" altLang="tr-TR" sz="2400" dirty="0" err="1" smtClean="0"/>
              <a:t>vb’dir</a:t>
            </a:r>
            <a:r>
              <a:rPr lang="tr-TR" altLang="tr-TR" sz="2400" dirty="0" smtClean="0"/>
              <a:t>.</a:t>
            </a:r>
          </a:p>
          <a:p>
            <a:pPr eaLnBrk="1" hangingPunct="1"/>
            <a:r>
              <a:rPr lang="tr-TR" altLang="tr-TR" sz="2400" dirty="0" smtClean="0"/>
              <a:t>Türkiye Türkçesinde vasıta halini ifade etmek için hem ekleme hem de yardımcı söz yöntemi birlikte kullanılır:  Kalem ile yazdı / kalemle yazdı; uçak ile gitti / uçakla gitti; ekmek ile yedi / ekmekle yedi.</a:t>
            </a:r>
          </a:p>
        </p:txBody>
      </p:sp>
    </p:spTree>
    <p:extLst>
      <p:ext uri="{BB962C8B-B14F-4D97-AF65-F5344CB8AC3E}">
        <p14:creationId xmlns:p14="http://schemas.microsoft.com/office/powerpoint/2010/main" val="272198273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pPr eaLnBrk="1" hangingPunct="1"/>
            <a:r>
              <a:rPr lang="tr-TR" altLang="tr-TR" dirty="0" smtClean="0"/>
              <a:t>Eşitlik Hali</a:t>
            </a:r>
          </a:p>
        </p:txBody>
      </p:sp>
      <p:sp>
        <p:nvSpPr>
          <p:cNvPr id="39939" name="Rectangle 3"/>
          <p:cNvSpPr>
            <a:spLocks noGrp="1" noChangeArrowheads="1"/>
          </p:cNvSpPr>
          <p:nvPr>
            <p:ph type="body" idx="1"/>
          </p:nvPr>
        </p:nvSpPr>
        <p:spPr/>
        <p:txBody>
          <a:bodyPr/>
          <a:lstStyle/>
          <a:p>
            <a:pPr algn="just" eaLnBrk="1" hangingPunct="1"/>
            <a:r>
              <a:rPr lang="tr-TR" altLang="tr-TR" sz="2400" dirty="0" smtClean="0"/>
              <a:t>Kelime guruplarında ve cümlede fiilin nasıl ve ne şekilde olduğunu veya yapıldığını, fiilin oluş veya yapılış tarzını ifade etmek için isim eşitlik haline girer. Yani isim, fiilin kendisi gibi, kendisine benzer şekilde gerçekleştiğini göstermek için eşitlik halinde bulunur.</a:t>
            </a:r>
          </a:p>
          <a:p>
            <a:pPr algn="just" eaLnBrk="1" hangingPunct="1"/>
            <a:r>
              <a:rPr lang="tr-TR" altLang="tr-TR" sz="2400" dirty="0" smtClean="0"/>
              <a:t>Eşitlik ekinin esas fonksiyonu </a:t>
            </a:r>
            <a:r>
              <a:rPr lang="tr-TR" altLang="tr-TR" sz="2400" dirty="0" err="1" smtClean="0"/>
              <a:t>gibilik</a:t>
            </a:r>
            <a:r>
              <a:rPr lang="tr-TR" altLang="tr-TR" sz="2400" dirty="0" smtClean="0"/>
              <a:t>, benzerlik ifade ederek ismi fiille ilişkilendirmektir. Fakat görelik, kadarlık gibi haller de ifade ederler.</a:t>
            </a:r>
          </a:p>
          <a:p>
            <a:pPr algn="just"/>
            <a:r>
              <a:rPr lang="tr-TR" altLang="tr-TR" sz="2400" dirty="0" smtClean="0"/>
              <a:t>Türk dilinde eşitlik hali ekleme veya yardımcı söz yöntemleri aracılığıyla ifade edilir.</a:t>
            </a:r>
          </a:p>
        </p:txBody>
      </p:sp>
    </p:spTree>
    <p:extLst>
      <p:ext uri="{BB962C8B-B14F-4D97-AF65-F5344CB8AC3E}">
        <p14:creationId xmlns:p14="http://schemas.microsoft.com/office/powerpoint/2010/main" val="235452991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Başlık 1"/>
          <p:cNvSpPr>
            <a:spLocks noGrp="1"/>
          </p:cNvSpPr>
          <p:nvPr>
            <p:ph type="title"/>
          </p:nvPr>
        </p:nvSpPr>
        <p:spPr/>
        <p:txBody>
          <a:bodyPr/>
          <a:lstStyle/>
          <a:p>
            <a:pPr eaLnBrk="1" hangingPunct="1"/>
            <a:endParaRPr lang="tr-TR" altLang="tr-TR" dirty="0" smtClean="0"/>
          </a:p>
        </p:txBody>
      </p:sp>
      <p:sp>
        <p:nvSpPr>
          <p:cNvPr id="40963" name="İçerik Yer Tutucusu 2"/>
          <p:cNvSpPr>
            <a:spLocks noGrp="1"/>
          </p:cNvSpPr>
          <p:nvPr>
            <p:ph idx="1"/>
          </p:nvPr>
        </p:nvSpPr>
        <p:spPr/>
        <p:txBody>
          <a:bodyPr/>
          <a:lstStyle/>
          <a:p>
            <a:pPr algn="just" eaLnBrk="1" hangingPunct="1"/>
            <a:r>
              <a:rPr lang="tr-TR" altLang="tr-TR" sz="2400" dirty="0" smtClean="0"/>
              <a:t>Ekleme yöntemiyle eşitlik halini ifade etmek için «-çak/çek; -</a:t>
            </a:r>
            <a:r>
              <a:rPr lang="tr-TR" altLang="tr-TR" sz="2400" dirty="0" err="1" smtClean="0"/>
              <a:t>layın</a:t>
            </a:r>
            <a:r>
              <a:rPr lang="tr-TR" altLang="tr-TR" sz="2400" dirty="0" smtClean="0"/>
              <a:t>/-leyin; -</a:t>
            </a:r>
            <a:r>
              <a:rPr lang="tr-TR" altLang="tr-TR" sz="2400" dirty="0" err="1" smtClean="0"/>
              <a:t>ca</a:t>
            </a:r>
            <a:r>
              <a:rPr lang="tr-TR" altLang="tr-TR" sz="2400" dirty="0" smtClean="0"/>
              <a:t>/-ce-</a:t>
            </a:r>
            <a:r>
              <a:rPr lang="tr-TR" altLang="tr-TR" sz="2400" dirty="0" err="1" smtClean="0"/>
              <a:t>ça</a:t>
            </a:r>
            <a:r>
              <a:rPr lang="tr-TR" altLang="tr-TR" sz="2400" dirty="0" smtClean="0"/>
              <a:t>/-çe; -</a:t>
            </a:r>
            <a:r>
              <a:rPr lang="tr-TR" altLang="tr-TR" sz="2400" dirty="0" err="1" smtClean="0"/>
              <a:t>day</a:t>
            </a:r>
            <a:r>
              <a:rPr lang="tr-TR" altLang="tr-TR" sz="2400" dirty="0" smtClean="0"/>
              <a:t>/</a:t>
            </a:r>
            <a:r>
              <a:rPr lang="tr-TR" altLang="tr-TR" sz="2400" dirty="0" err="1" smtClean="0"/>
              <a:t>dey</a:t>
            </a:r>
            <a:r>
              <a:rPr lang="tr-TR" altLang="tr-TR" sz="2400" dirty="0" smtClean="0"/>
              <a:t>; -</a:t>
            </a:r>
            <a:r>
              <a:rPr lang="tr-TR" altLang="tr-TR" sz="2400" dirty="0" err="1" smtClean="0"/>
              <a:t>lay</a:t>
            </a:r>
            <a:r>
              <a:rPr lang="tr-TR" altLang="tr-TR" sz="2400" dirty="0" smtClean="0"/>
              <a:t>/ley» gibi eklerden yararlanılır. </a:t>
            </a:r>
            <a:r>
              <a:rPr lang="tr-TR" altLang="tr-TR" sz="2400" dirty="0" err="1" smtClean="0"/>
              <a:t>Esrüçek</a:t>
            </a:r>
            <a:r>
              <a:rPr lang="tr-TR" altLang="tr-TR" sz="2400" dirty="0" smtClean="0"/>
              <a:t> </a:t>
            </a:r>
            <a:r>
              <a:rPr lang="tr-TR" altLang="tr-TR" sz="2400" dirty="0" err="1" smtClean="0"/>
              <a:t>ayttı</a:t>
            </a:r>
            <a:r>
              <a:rPr lang="tr-TR" altLang="tr-TR" sz="2400" dirty="0" smtClean="0"/>
              <a:t>. Sulayın aktı. İnsanca davrandı.  Dostça seslendi.  </a:t>
            </a:r>
          </a:p>
          <a:p>
            <a:r>
              <a:rPr lang="tr-TR" altLang="tr-TR" sz="2400" dirty="0" smtClean="0"/>
              <a:t>Yardımcı söz yöntemiyle eşitlik halini ifade etmek için günümüzde </a:t>
            </a:r>
            <a:r>
              <a:rPr lang="tr-TR" altLang="tr-TR" sz="2400" b="1" i="1" dirty="0" smtClean="0"/>
              <a:t>gibi</a:t>
            </a:r>
            <a:r>
              <a:rPr lang="tr-TR" altLang="tr-TR" sz="2400" dirty="0" smtClean="0"/>
              <a:t> edatından yararlanılır: İnsan gibi davrandı.  Dost gibi seslendi. Arslan gibi kükredi.</a:t>
            </a:r>
          </a:p>
        </p:txBody>
      </p:sp>
    </p:spTree>
    <p:extLst>
      <p:ext uri="{BB962C8B-B14F-4D97-AF65-F5344CB8AC3E}">
        <p14:creationId xmlns:p14="http://schemas.microsoft.com/office/powerpoint/2010/main" val="28324496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pPr eaLnBrk="1" hangingPunct="1"/>
            <a:r>
              <a:rPr lang="tr-TR" altLang="tr-TR" dirty="0" smtClean="0"/>
              <a:t>Yön Gösterme </a:t>
            </a:r>
            <a:r>
              <a:rPr lang="tr-TR" altLang="tr-TR" dirty="0" err="1" smtClean="0"/>
              <a:t>HAli</a:t>
            </a:r>
            <a:endParaRPr lang="tr-TR" altLang="tr-TR" dirty="0" smtClean="0"/>
          </a:p>
        </p:txBody>
      </p:sp>
      <p:sp>
        <p:nvSpPr>
          <p:cNvPr id="44035" name="Rectangle 3"/>
          <p:cNvSpPr>
            <a:spLocks noGrp="1" noChangeArrowheads="1"/>
          </p:cNvSpPr>
          <p:nvPr>
            <p:ph type="body" idx="1"/>
          </p:nvPr>
        </p:nvSpPr>
        <p:spPr/>
        <p:txBody>
          <a:bodyPr>
            <a:normAutofit/>
          </a:bodyPr>
          <a:lstStyle/>
          <a:p>
            <a:r>
              <a:rPr lang="tr-TR" altLang="tr-TR" sz="2400" dirty="0" smtClean="0"/>
              <a:t>Kelime guruplarında ve cümlede fiilin kendi yönünde yapıldığını göstermek için isim yön gösterme haline girer. Yön gösterme ekleri fiilin gerçekleştiği yönü gösterir. Yön ekleri ismi fiile bağlayan eklerdendir. İsimleri bu hale sokmak için Eski Türkçe metinlerde hem ekleme hem de yardımcı söz yöntemlerinden yararlanılırken çağdaş Türk lehçelerinde daha ziyade yardımcı söz yönteminin kullanıldığı görülür. </a:t>
            </a:r>
          </a:p>
          <a:p>
            <a:r>
              <a:rPr lang="tr-TR" altLang="tr-TR" sz="2400" dirty="0" smtClean="0"/>
              <a:t>Eski Türkçe metinlerde yön gösterme hali eki olarak «–</a:t>
            </a:r>
            <a:r>
              <a:rPr lang="tr-TR" altLang="tr-TR" sz="2400" dirty="0" err="1" smtClean="0"/>
              <a:t>rA</a:t>
            </a:r>
            <a:r>
              <a:rPr lang="tr-TR" altLang="tr-TR" sz="2400" dirty="0" smtClean="0"/>
              <a:t>, -</a:t>
            </a:r>
            <a:r>
              <a:rPr lang="tr-TR" altLang="tr-TR" sz="2400" dirty="0" err="1" smtClean="0"/>
              <a:t>rU</a:t>
            </a:r>
            <a:r>
              <a:rPr lang="tr-TR" altLang="tr-TR" sz="2400" dirty="0" smtClean="0"/>
              <a:t> -</a:t>
            </a:r>
            <a:r>
              <a:rPr lang="tr-TR" altLang="tr-TR" sz="2400" dirty="0" err="1" smtClean="0"/>
              <a:t>GArU</a:t>
            </a:r>
            <a:r>
              <a:rPr lang="tr-TR" altLang="tr-TR" sz="2400" dirty="0" smtClean="0"/>
              <a:t>» ekleri kullanılmıştır. Bu ekler bazı sözler üzerinde kalıplaşmış olarak günümüze ulaşmıştır: dış-arı, iç-eri, taş-</a:t>
            </a:r>
            <a:r>
              <a:rPr lang="tr-TR" altLang="tr-TR" sz="2400" dirty="0" err="1" smtClean="0"/>
              <a:t>ra</a:t>
            </a:r>
            <a:r>
              <a:rPr lang="tr-TR" altLang="tr-TR" sz="2400" dirty="0" smtClean="0"/>
              <a:t>, </a:t>
            </a:r>
            <a:r>
              <a:rPr lang="tr-TR" altLang="tr-TR" sz="2400" dirty="0" err="1" smtClean="0"/>
              <a:t>yuk</a:t>
            </a:r>
            <a:r>
              <a:rPr lang="tr-TR" altLang="tr-TR" sz="2400" dirty="0" smtClean="0"/>
              <a:t>-arı, be-</a:t>
            </a:r>
            <a:r>
              <a:rPr lang="tr-TR" altLang="tr-TR" sz="2400" dirty="0" err="1" smtClean="0"/>
              <a:t>ri</a:t>
            </a:r>
            <a:r>
              <a:rPr lang="tr-TR" altLang="tr-TR" sz="2400" dirty="0" smtClean="0"/>
              <a:t> vb.</a:t>
            </a:r>
          </a:p>
        </p:txBody>
      </p:sp>
    </p:spTree>
    <p:extLst>
      <p:ext uri="{BB962C8B-B14F-4D97-AF65-F5344CB8AC3E}">
        <p14:creationId xmlns:p14="http://schemas.microsoft.com/office/powerpoint/2010/main" val="4124254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Günümüzde ise yön gösterme hali yardımcı sözler yöntemiyle ifade edilmektedir. İsimleri bu duruma sokmak için Türk dilinde «tapa, </a:t>
            </a:r>
            <a:r>
              <a:rPr lang="tr-TR" dirty="0" err="1" smtClean="0"/>
              <a:t>karay</a:t>
            </a:r>
            <a:r>
              <a:rPr lang="tr-TR" dirty="0" smtClean="0"/>
              <a:t>, doğru </a:t>
            </a:r>
            <a:r>
              <a:rPr lang="tr-TR" dirty="0" err="1" smtClean="0"/>
              <a:t>vb</a:t>
            </a:r>
            <a:r>
              <a:rPr lang="tr-TR" dirty="0" smtClean="0"/>
              <a:t>» edatlardan yararlanılır.</a:t>
            </a:r>
          </a:p>
          <a:p>
            <a:r>
              <a:rPr lang="tr-TR" dirty="0" smtClean="0"/>
              <a:t>Örnekler: eve doğru baktı. </a:t>
            </a:r>
            <a:r>
              <a:rPr lang="tr-TR" dirty="0" err="1" smtClean="0"/>
              <a:t>Mektepke</a:t>
            </a:r>
            <a:r>
              <a:rPr lang="tr-TR" dirty="0" smtClean="0"/>
              <a:t> </a:t>
            </a:r>
            <a:r>
              <a:rPr lang="tr-TR" dirty="0" err="1" smtClean="0"/>
              <a:t>karay</a:t>
            </a:r>
            <a:r>
              <a:rPr lang="tr-TR" dirty="0" smtClean="0"/>
              <a:t> ketti. b.</a:t>
            </a:r>
            <a:endParaRPr lang="tr-TR" dirty="0"/>
          </a:p>
        </p:txBody>
      </p:sp>
    </p:spTree>
    <p:extLst>
      <p:ext uri="{BB962C8B-B14F-4D97-AF65-F5344CB8AC3E}">
        <p14:creationId xmlns:p14="http://schemas.microsoft.com/office/powerpoint/2010/main" val="28960594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altLang="tr-TR" dirty="0" smtClean="0"/>
              <a:t>Soru Kategorisi ve Soru eki</a:t>
            </a:r>
          </a:p>
        </p:txBody>
      </p:sp>
      <p:sp>
        <p:nvSpPr>
          <p:cNvPr id="45059" name="Rectangle 3"/>
          <p:cNvSpPr>
            <a:spLocks noGrp="1" noChangeArrowheads="1"/>
          </p:cNvSpPr>
          <p:nvPr>
            <p:ph type="body" idx="1"/>
          </p:nvPr>
        </p:nvSpPr>
        <p:spPr/>
        <p:txBody>
          <a:bodyPr>
            <a:normAutofit fontScale="92500"/>
          </a:bodyPr>
          <a:lstStyle/>
          <a:p>
            <a:pPr eaLnBrk="1" hangingPunct="1"/>
            <a:r>
              <a:rPr lang="tr-TR" altLang="tr-TR" dirty="0" smtClean="0"/>
              <a:t>Soru kategorisi, söz öbeğinde veya cümlede özne, nesne tümleci, yer tümlevi veya zarf tümleci olan isimlerin soru biçiminde yüklemle ilişki içine sokulmasıdır. </a:t>
            </a:r>
          </a:p>
          <a:p>
            <a:pPr eaLnBrk="1" hangingPunct="1"/>
            <a:r>
              <a:rPr lang="tr-TR" altLang="tr-TR" dirty="0" smtClean="0"/>
              <a:t>Türk dilinde soru kategorisi </a:t>
            </a:r>
            <a:r>
              <a:rPr lang="tr-TR" altLang="tr-TR" dirty="0" err="1" smtClean="0"/>
              <a:t>geellikle</a:t>
            </a:r>
            <a:r>
              <a:rPr lang="tr-TR" altLang="tr-TR" dirty="0" smtClean="0"/>
              <a:t> ekleme yöntemiyle gerçekleştirilir. Bu kategorinin eki «-</a:t>
            </a:r>
            <a:r>
              <a:rPr lang="tr-TR" altLang="tr-TR" dirty="0" err="1" smtClean="0"/>
              <a:t>mI</a:t>
            </a:r>
            <a:r>
              <a:rPr lang="tr-TR" altLang="tr-TR" dirty="0" smtClean="0"/>
              <a:t>» veya «-</a:t>
            </a:r>
            <a:r>
              <a:rPr lang="tr-TR" altLang="tr-TR" dirty="0" err="1" smtClean="0"/>
              <a:t>mA</a:t>
            </a:r>
            <a:r>
              <a:rPr lang="tr-TR" altLang="tr-TR" dirty="0" smtClean="0"/>
              <a:t>» biçiminde görülür: </a:t>
            </a:r>
            <a:r>
              <a:rPr lang="tr-TR" altLang="tr-TR" i="1" dirty="0" smtClean="0"/>
              <a:t>Kedi mi geldi. Kedi süt mü içti, Kedi dışarıdan mı geldi?, Kedi odada mı uyudu. Kedi yumakla mı oynadı?</a:t>
            </a:r>
            <a:r>
              <a:rPr lang="tr-TR" altLang="tr-TR" dirty="0" smtClean="0"/>
              <a:t> Vb. </a:t>
            </a:r>
          </a:p>
          <a:p>
            <a:pPr eaLnBrk="1" hangingPunct="1"/>
            <a:endParaRPr lang="tr-TR" altLang="tr-TR" dirty="0" smtClean="0"/>
          </a:p>
        </p:txBody>
      </p:sp>
    </p:spTree>
    <p:extLst>
      <p:ext uri="{BB962C8B-B14F-4D97-AF65-F5344CB8AC3E}">
        <p14:creationId xmlns:p14="http://schemas.microsoft.com/office/powerpoint/2010/main" val="283042930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101</TotalTime>
  <Words>1171</Words>
  <Application>Microsoft Office PowerPoint</Application>
  <PresentationFormat>Ekran Gösterisi (4:3)</PresentationFormat>
  <Paragraphs>88</Paragraphs>
  <Slides>14</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14</vt:i4>
      </vt:variant>
    </vt:vector>
  </HeadingPairs>
  <TitlesOfParts>
    <vt:vector size="17" baseType="lpstr">
      <vt:lpstr>Arial</vt:lpstr>
      <vt:lpstr>Calibri</vt:lpstr>
      <vt:lpstr>Ofis Teması</vt:lpstr>
      <vt:lpstr>TÜRK DİLİNDE HAL KATEGORİSİ II</vt:lpstr>
      <vt:lpstr>VASITA (İNSTRUMENTAL) HALİ</vt:lpstr>
      <vt:lpstr>PowerPoint Sunusu</vt:lpstr>
      <vt:lpstr>PowerPoint Sunusu</vt:lpstr>
      <vt:lpstr>Eşitlik Hali</vt:lpstr>
      <vt:lpstr>PowerPoint Sunusu</vt:lpstr>
      <vt:lpstr>Yön Gösterme HAli</vt:lpstr>
      <vt:lpstr>PowerPoint Sunusu</vt:lpstr>
      <vt:lpstr>Soru Kategorisi ve Soru eki</vt:lpstr>
      <vt:lpstr>Ana Yardımcı Fiil / Ek fiil</vt:lpstr>
      <vt:lpstr>PowerPoint Sunusu</vt:lpstr>
      <vt:lpstr>PowerPoint Sunusu</vt:lpstr>
      <vt:lpstr>PowerPoint Sunusu</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TÜRK DİLİNDE HAL KATEGORİSİ II</dc:title>
  <dc:creator>ceritoglu</dc:creator>
  <cp:lastModifiedBy>kutbilge</cp:lastModifiedBy>
  <cp:revision>14</cp:revision>
  <dcterms:created xsi:type="dcterms:W3CDTF">2018-02-25T15:41:10Z</dcterms:created>
  <dcterms:modified xsi:type="dcterms:W3CDTF">2018-03-08T10:40:41Z</dcterms:modified>
</cp:coreProperties>
</file>