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C8C06-A149-4296-A4D1-2605B54B12CE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D8DF-75AE-4C14-AFEA-418C2797EDC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/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3600" b="1" dirty="0" smtClean="0">
                <a:solidFill>
                  <a:srgbClr val="FF0000"/>
                </a:solidFill>
              </a:rPr>
              <a:t/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3100" b="1" dirty="0" smtClean="0">
                <a:solidFill>
                  <a:srgbClr val="C00000"/>
                </a:solidFill>
              </a:rPr>
              <a:t>Çevresel Mikroorganizmalar ve Önemli Özellikleri</a:t>
            </a:r>
            <a:r>
              <a:rPr lang="tr-TR" sz="3100" dirty="0" smtClean="0">
                <a:solidFill>
                  <a:srgbClr val="C00000"/>
                </a:solidFill>
              </a:rPr>
              <a:t/>
            </a:r>
            <a:br>
              <a:rPr lang="tr-TR" sz="3100" dirty="0" smtClean="0">
                <a:solidFill>
                  <a:srgbClr val="C00000"/>
                </a:solidFill>
              </a:rPr>
            </a:br>
            <a:endParaRPr lang="tr-TR" sz="31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429000"/>
            <a:ext cx="8507288" cy="1800200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Çevresel mikroorganizmalar, çevrede (altlık, toprak, gübre gibi) yani ineklerin yaşam alanlarında bulunan mikroorganizmalardır. 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5804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/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36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Fırsatçı Mikroorganizmalar ve Özellikleri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/>
            </a:r>
            <a:br>
              <a:rPr lang="tr-TR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</a:br>
            <a:endParaRPr lang="tr-TR" dirty="0">
              <a:solidFill>
                <a:schemeClr val="bg2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456384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Bu grupta </a:t>
            </a:r>
            <a:r>
              <a:rPr lang="tr-TR" sz="2800" i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S. </a:t>
            </a:r>
            <a:r>
              <a:rPr lang="tr-TR" sz="2800" i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aureus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dışında 20’den fazla stafilokok türü yer almaktadır. </a:t>
            </a:r>
          </a:p>
          <a:p>
            <a:endParaRPr lang="tr-TR" sz="2800" dirty="0" smtClean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  <a:p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Bu grup stafilokok türleri </a:t>
            </a:r>
            <a:r>
              <a:rPr lang="tr-TR" sz="2800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koagulaz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negatif stafilokoklar (KNS) olarak adlandırılır. </a:t>
            </a:r>
          </a:p>
          <a:p>
            <a:endParaRPr lang="tr-TR" sz="2800" dirty="0" smtClean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Fırsatçı mikroorganizmaların neden olduğu </a:t>
            </a:r>
            <a:r>
              <a:rPr lang="tr-TR" sz="2800" dirty="0" err="1" smtClean="0">
                <a:latin typeface="Gill Sans MT Condensed" pitchFamily="34" charset="0"/>
              </a:rPr>
              <a:t>mastitislerin</a:t>
            </a:r>
            <a:r>
              <a:rPr lang="tr-TR" sz="2800" dirty="0" smtClean="0">
                <a:latin typeface="Gill Sans MT Condensed" pitchFamily="34" charset="0"/>
              </a:rPr>
              <a:t> ciddiyeti ve semptomları değişkendir.</a:t>
            </a:r>
            <a:endParaRPr lang="tr-TR" sz="2800" dirty="0" smtClean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/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36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Mastitise</a:t>
            </a:r>
            <a:r>
              <a:rPr lang="tr-TR" sz="36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Neden Olabilen Diğer Mikroorganizmalar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tr-TR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24336"/>
            <a:ext cx="8219256" cy="305293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400" dirty="0" err="1" smtClean="0">
                <a:latin typeface="Gill Sans MT Condensed" pitchFamily="34" charset="0"/>
              </a:rPr>
              <a:t>Arcanobacterium</a:t>
            </a:r>
            <a:r>
              <a:rPr lang="tr-TR" sz="2400" dirty="0" smtClean="0">
                <a:latin typeface="Gill Sans MT Condensed" pitchFamily="34" charset="0"/>
              </a:rPr>
              <a:t> </a:t>
            </a:r>
            <a:r>
              <a:rPr lang="tr-TR" sz="2400" dirty="0" err="1" smtClean="0">
                <a:latin typeface="Gill Sans MT Condensed" pitchFamily="34" charset="0"/>
              </a:rPr>
              <a:t>pyogenes</a:t>
            </a:r>
            <a:r>
              <a:rPr lang="tr-TR" sz="2400" dirty="0" smtClean="0">
                <a:latin typeface="Gill Sans MT Condensed" pitchFamily="34" charset="0"/>
              </a:rPr>
              <a:t> ve </a:t>
            </a:r>
            <a:r>
              <a:rPr lang="tr-TR" sz="2800" b="1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Mikoplazma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türleri</a:t>
            </a:r>
            <a:r>
              <a:rPr lang="tr-TR" sz="2400" dirty="0" smtClean="0">
                <a:latin typeface="Gill Sans MT Condensed" pitchFamily="34" charset="0"/>
              </a:rPr>
              <a:t>, değişik basiller, 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mayalar</a:t>
            </a:r>
            <a:r>
              <a:rPr lang="tr-TR" sz="2400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,</a:t>
            </a:r>
            <a:r>
              <a:rPr lang="tr-TR" sz="2400" dirty="0" smtClean="0">
                <a:latin typeface="Gill Sans MT Condensed" pitchFamily="34" charset="0"/>
              </a:rPr>
              <a:t> algler ve küfler </a:t>
            </a:r>
            <a:r>
              <a:rPr lang="tr-TR" sz="2400" dirty="0" err="1" smtClean="0">
                <a:latin typeface="Gill Sans MT Condensed" pitchFamily="34" charset="0"/>
              </a:rPr>
              <a:t>mastitise</a:t>
            </a:r>
            <a:r>
              <a:rPr lang="tr-TR" sz="2400" dirty="0" smtClean="0">
                <a:latin typeface="Gill Sans MT Condensed" pitchFamily="34" charset="0"/>
              </a:rPr>
              <a:t> yol açabilmektedir. </a:t>
            </a:r>
          </a:p>
          <a:p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Bu mikroorganizmalar, meme içi antibiyotik verilir iken </a:t>
            </a:r>
            <a:r>
              <a:rPr lang="tr-TR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infüzyon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hatalarına bağlı olarak meme dokusuna bulaşmaktadır. </a:t>
            </a:r>
          </a:p>
          <a:p>
            <a:endParaRPr lang="tr-TR" sz="2800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2376264"/>
          </a:xfrm>
        </p:spPr>
        <p:txBody>
          <a:bodyPr>
            <a:normAutofit/>
          </a:bodyPr>
          <a:lstStyle/>
          <a:p>
            <a:r>
              <a:rPr lang="tr-TR" sz="2600" b="1" dirty="0" smtClean="0"/>
              <a:t>Çevresel bakteriler, </a:t>
            </a:r>
            <a:r>
              <a:rPr lang="tr-TR" sz="2600" b="1" dirty="0" smtClean="0">
                <a:solidFill>
                  <a:srgbClr val="C00000"/>
                </a:solidFill>
              </a:rPr>
              <a:t>çevre</a:t>
            </a:r>
            <a:r>
              <a:rPr lang="tr-TR" sz="2600" dirty="0" smtClean="0"/>
              <a:t> ve </a:t>
            </a:r>
            <a:r>
              <a:rPr lang="tr-TR" sz="2600" b="1" dirty="0" smtClean="0"/>
              <a:t>altlıklarda</a:t>
            </a:r>
            <a:r>
              <a:rPr lang="tr-TR" sz="2600" dirty="0" smtClean="0"/>
              <a:t>, </a:t>
            </a:r>
            <a:r>
              <a:rPr lang="tr-TR" sz="2600" b="1" dirty="0" smtClean="0"/>
              <a:t>hayvan gübresi</a:t>
            </a:r>
            <a:r>
              <a:rPr lang="tr-TR" sz="2600" dirty="0" smtClean="0"/>
              <a:t>, </a:t>
            </a:r>
            <a:r>
              <a:rPr lang="tr-TR" sz="2600" b="1" dirty="0" smtClean="0"/>
              <a:t>çamur</a:t>
            </a:r>
            <a:r>
              <a:rPr lang="tr-TR" sz="2600" dirty="0" smtClean="0"/>
              <a:t> ve ineklerin derisi üzerinde yaşar. </a:t>
            </a:r>
          </a:p>
          <a:p>
            <a:endParaRPr lang="tr-TR" sz="2600" dirty="0" smtClean="0"/>
          </a:p>
          <a:p>
            <a:r>
              <a:rPr lang="tr-TR" sz="2600" dirty="0" smtClean="0"/>
              <a:t>Bu grupta yer alan bakteriler, </a:t>
            </a:r>
            <a:r>
              <a:rPr lang="tr-TR" sz="2600" b="1" dirty="0" smtClean="0"/>
              <a:t>E. </a:t>
            </a:r>
            <a:r>
              <a:rPr lang="tr-TR" sz="2600" b="1" dirty="0" err="1" smtClean="0"/>
              <a:t>coli</a:t>
            </a:r>
            <a:r>
              <a:rPr lang="tr-TR" sz="2600" b="1" dirty="0" smtClean="0"/>
              <a:t>, </a:t>
            </a:r>
            <a:r>
              <a:rPr lang="tr-TR" sz="2600" b="1" dirty="0" err="1" smtClean="0"/>
              <a:t>Klebsiella</a:t>
            </a:r>
            <a:r>
              <a:rPr lang="tr-TR" sz="2600" b="1" dirty="0" smtClean="0"/>
              <a:t> ve S. </a:t>
            </a:r>
            <a:r>
              <a:rPr lang="tr-TR" sz="2600" b="1" dirty="0" err="1" smtClean="0"/>
              <a:t>uberis’tir</a:t>
            </a:r>
            <a:r>
              <a:rPr lang="tr-TR" sz="2600" b="1" dirty="0" smtClean="0"/>
              <a:t>.</a:t>
            </a:r>
            <a:endParaRPr lang="tr-TR" sz="2600" dirty="0" smtClean="0"/>
          </a:p>
          <a:p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  <p:pic>
        <p:nvPicPr>
          <p:cNvPr id="4" name="Picture 2" descr="D:\Meme ile ilgili herşey\Kitap resimler\Çiftlik\P10101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285519" cy="3214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2952328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Bu grup mikroorganizmalar Gram negatif olup, dışkı, altlık ve ıslak-kirli meme bezinde bulunurlar. </a:t>
            </a:r>
          </a:p>
          <a:p>
            <a:endParaRPr lang="tr-TR" sz="2800" dirty="0" smtClean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  <a:p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Çevresel mikroorganizmalar sıklıkla </a:t>
            </a:r>
            <a:r>
              <a:rPr lang="tr-TR" sz="2800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perakut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veya akut </a:t>
            </a:r>
            <a:r>
              <a:rPr lang="tr-TR" sz="2800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mastitislere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neden olurlar ve </a:t>
            </a:r>
            <a:r>
              <a:rPr lang="tr-TR" sz="2800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endotoksin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üretirler.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1985" name="Resim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0042" y="4304945"/>
            <a:ext cx="3375032" cy="248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5804" y="1428736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i="1" dirty="0" smtClean="0">
                <a:latin typeface="Gill Sans MT Condensed" pitchFamily="34" charset="0"/>
              </a:rPr>
              <a:t>E. </a:t>
            </a:r>
            <a:r>
              <a:rPr lang="tr-TR" sz="2800" i="1" dirty="0" err="1" smtClean="0">
                <a:latin typeface="Gill Sans MT Condensed" pitchFamily="34" charset="0"/>
              </a:rPr>
              <a:t>coli</a:t>
            </a:r>
            <a:r>
              <a:rPr lang="tr-TR" sz="2800" dirty="0" smtClean="0">
                <a:latin typeface="Gill Sans MT Condensed" pitchFamily="34" charset="0"/>
              </a:rPr>
              <a:t>, çevresel bir mikroorganizmadır ve dışkı, kirli su veya altlık materyallerinde yaşar.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Altlık materyallerinde bu mikroorganizmaların sayıları soğuk kış aylarında azdır, oysa ılık yaz aylarında yüksektir. </a:t>
            </a:r>
          </a:p>
          <a:p>
            <a:endParaRPr lang="tr-TR" sz="2800" i="1" dirty="0" smtClean="0">
              <a:latin typeface="Gill Sans MT Condensed" pitchFamily="34" charset="0"/>
            </a:endParaRPr>
          </a:p>
          <a:p>
            <a:r>
              <a:rPr lang="tr-TR" sz="2800" i="1" dirty="0" smtClean="0">
                <a:latin typeface="Gill Sans MT Condensed" pitchFamily="34" charset="0"/>
              </a:rPr>
              <a:t>E. </a:t>
            </a:r>
            <a:r>
              <a:rPr lang="tr-TR" sz="2800" i="1" dirty="0" err="1" smtClean="0">
                <a:latin typeface="Gill Sans MT Condensed" pitchFamily="34" charset="0"/>
              </a:rPr>
              <a:t>coli</a:t>
            </a:r>
            <a:r>
              <a:rPr lang="tr-TR" sz="2800" dirty="0" err="1" smtClean="0">
                <a:latin typeface="Gill Sans MT Condensed" pitchFamily="34" charset="0"/>
              </a:rPr>
              <a:t>’nin</a:t>
            </a:r>
            <a:r>
              <a:rPr lang="tr-TR" sz="2800" dirty="0" smtClean="0">
                <a:latin typeface="Gill Sans MT Condensed" pitchFamily="34" charset="0"/>
              </a:rPr>
              <a:t> kontrolünde hijyen çok önemlidir ve bu bakteri antibiyotiklere duyarlı değildir.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7682" y="2468856"/>
            <a:ext cx="8186766" cy="2400304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latin typeface="Gill Sans MT Condensed" pitchFamily="34" charset="0"/>
              </a:rPr>
              <a:t>Koliform</a:t>
            </a:r>
            <a:r>
              <a:rPr lang="tr-TR" sz="2800" dirty="0" smtClean="0">
                <a:latin typeface="Gill Sans MT Condensed" pitchFamily="34" charset="0"/>
              </a:rPr>
              <a:t> ve Gram negatif bakteriler antibiyotik tedavisine olumlu yanıt vermezler.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Hasta inekler klinik semptomlar gösterebilir ve bazen klinik semptomlar ilerleyerek ölümcül </a:t>
            </a:r>
            <a:r>
              <a:rPr lang="tr-TR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perakut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forma dönüşebilir. 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28638" y="571480"/>
            <a:ext cx="8363842" cy="1993424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36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Sonuç olarak 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temiz ve kuru bir çevre, çevresel kaynaklı patojenlere bağlı </a:t>
            </a:r>
            <a:r>
              <a:rPr lang="tr-TR" sz="2800" b="1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mastitis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insidensini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, önemli derecede azaltır.</a:t>
            </a:r>
          </a:p>
          <a:p>
            <a:endParaRPr lang="tr-TR" sz="2800" dirty="0"/>
          </a:p>
        </p:txBody>
      </p:sp>
      <p:pic>
        <p:nvPicPr>
          <p:cNvPr id="4" name="Resim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149080"/>
            <a:ext cx="392905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8507288" cy="3744416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en-US" sz="3000" dirty="0" err="1" smtClean="0">
                <a:latin typeface="Gill Sans MT Condensed" pitchFamily="34" charset="0"/>
              </a:rPr>
              <a:t>Çevresel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streptokoklardan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b="1" dirty="0" err="1" smtClean="0">
                <a:latin typeface="Gill Sans MT Condensed" pitchFamily="34" charset="0"/>
              </a:rPr>
              <a:t>mastitislere</a:t>
            </a:r>
            <a:r>
              <a:rPr lang="en-US" sz="3000" b="1" dirty="0" smtClean="0">
                <a:latin typeface="Gill Sans MT Condensed" pitchFamily="34" charset="0"/>
              </a:rPr>
              <a:t> en </a:t>
            </a:r>
            <a:r>
              <a:rPr lang="en-US" sz="3000" b="1" dirty="0" err="1" smtClean="0">
                <a:latin typeface="Gill Sans MT Condensed" pitchFamily="34" charset="0"/>
              </a:rPr>
              <a:t>sık</a:t>
            </a:r>
            <a:r>
              <a:rPr lang="en-US" sz="3000" b="1" dirty="0" smtClean="0">
                <a:latin typeface="Gill Sans MT Condensed" pitchFamily="34" charset="0"/>
              </a:rPr>
              <a:t> </a:t>
            </a:r>
            <a:r>
              <a:rPr lang="en-US" sz="3000" b="1" dirty="0" err="1" smtClean="0">
                <a:latin typeface="Gill Sans MT Condensed" pitchFamily="34" charset="0"/>
              </a:rPr>
              <a:t>yol</a:t>
            </a:r>
            <a:r>
              <a:rPr lang="en-US" sz="3000" b="1" dirty="0" smtClean="0">
                <a:latin typeface="Gill Sans MT Condensed" pitchFamily="34" charset="0"/>
              </a:rPr>
              <a:t> </a:t>
            </a:r>
            <a:r>
              <a:rPr lang="en-US" sz="3000" b="1" dirty="0" err="1" smtClean="0">
                <a:latin typeface="Gill Sans MT Condensed" pitchFamily="34" charset="0"/>
              </a:rPr>
              <a:t>açan</a:t>
            </a:r>
            <a:r>
              <a:rPr lang="en-US" sz="3000" b="1" dirty="0" smtClean="0">
                <a:latin typeface="Gill Sans MT Condensed" pitchFamily="34" charset="0"/>
              </a:rPr>
              <a:t> </a:t>
            </a:r>
            <a:r>
              <a:rPr lang="en-US" sz="3000" b="1" dirty="0" err="1" smtClean="0">
                <a:latin typeface="Gill Sans MT Condensed" pitchFamily="34" charset="0"/>
              </a:rPr>
              <a:t>bakteriler</a:t>
            </a:r>
            <a:r>
              <a:rPr lang="en-US" sz="3000" dirty="0" smtClean="0">
                <a:latin typeface="Gill Sans MT Condensed" pitchFamily="34" charset="0"/>
              </a:rPr>
              <a:t>, </a:t>
            </a:r>
            <a:endParaRPr lang="tr-TR" sz="3000" dirty="0" smtClean="0">
              <a:latin typeface="Gill Sans MT Condensed" pitchFamily="34" charset="0"/>
            </a:endParaRPr>
          </a:p>
          <a:p>
            <a:pPr>
              <a:buNone/>
            </a:pPr>
            <a:r>
              <a:rPr lang="tr-TR" sz="3000" i="1" dirty="0" smtClean="0">
                <a:latin typeface="Gill Sans MT Condensed" pitchFamily="34" charset="0"/>
              </a:rPr>
              <a:t>   </a:t>
            </a:r>
            <a:r>
              <a:rPr lang="en-US" sz="3000" i="1" dirty="0" smtClean="0">
                <a:latin typeface="Gill Sans MT Condensed" pitchFamily="34" charset="0"/>
              </a:rPr>
              <a:t>S. </a:t>
            </a:r>
            <a:r>
              <a:rPr lang="en-US" sz="3000" i="1" dirty="0" err="1" smtClean="0">
                <a:latin typeface="Gill Sans MT Condensed" pitchFamily="34" charset="0"/>
              </a:rPr>
              <a:t>uberis</a:t>
            </a:r>
            <a:r>
              <a:rPr lang="en-US" sz="3000" i="1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ve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i="1" dirty="0" smtClean="0">
                <a:latin typeface="Gill Sans MT Condensed" pitchFamily="34" charset="0"/>
              </a:rPr>
              <a:t>S. </a:t>
            </a:r>
            <a:r>
              <a:rPr lang="en-US" sz="3000" i="1" dirty="0" err="1" smtClean="0">
                <a:latin typeface="Gill Sans MT Condensed" pitchFamily="34" charset="0"/>
              </a:rPr>
              <a:t>dysgalactia</a:t>
            </a:r>
            <a:r>
              <a:rPr lang="en-US" sz="3000" dirty="0" err="1" smtClean="0">
                <a:latin typeface="Gill Sans MT Condensed" pitchFamily="34" charset="0"/>
              </a:rPr>
              <a:t>’dır</a:t>
            </a:r>
            <a:r>
              <a:rPr lang="en-US" sz="3000" dirty="0" smtClean="0">
                <a:latin typeface="Gill Sans MT Condensed" pitchFamily="34" charset="0"/>
              </a:rPr>
              <a:t>. </a:t>
            </a:r>
            <a:endParaRPr lang="tr-TR" sz="3000" dirty="0" smtClean="0">
              <a:latin typeface="Gill Sans MT Condensed" pitchFamily="34" charset="0"/>
            </a:endParaRPr>
          </a:p>
          <a:p>
            <a:pPr>
              <a:buNone/>
            </a:pPr>
            <a:endParaRPr lang="tr-TR" sz="3000" dirty="0" smtClean="0">
              <a:latin typeface="Gill Sans MT Condensed" pitchFamily="34" charset="0"/>
            </a:endParaRPr>
          </a:p>
          <a:p>
            <a:r>
              <a:rPr lang="en-US" sz="3000" dirty="0" err="1" smtClean="0">
                <a:latin typeface="Gill Sans MT Condensed" pitchFamily="34" charset="0"/>
              </a:rPr>
              <a:t>Çevresel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streptokoklara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bağlı</a:t>
            </a:r>
            <a:r>
              <a:rPr lang="en-US" sz="3000" dirty="0" smtClean="0">
                <a:latin typeface="Gill Sans MT Condensed" pitchFamily="34" charset="0"/>
              </a:rPr>
              <a:t> meme </a:t>
            </a:r>
            <a:r>
              <a:rPr lang="en-US" sz="3000" dirty="0" err="1" smtClean="0">
                <a:latin typeface="Gill Sans MT Condensed" pitchFamily="34" charset="0"/>
              </a:rPr>
              <a:t>içi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enfeksiyonlara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özellikle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doğum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öncesi</a:t>
            </a:r>
            <a:r>
              <a:rPr lang="en-US" sz="3000" dirty="0" smtClean="0">
                <a:latin typeface="Gill Sans MT Condensed" pitchFamily="34" charset="0"/>
              </a:rPr>
              <a:t>, </a:t>
            </a:r>
            <a:r>
              <a:rPr lang="en-US" sz="3000" dirty="0" err="1" smtClean="0">
                <a:latin typeface="Gill Sans MT Condensed" pitchFamily="34" charset="0"/>
              </a:rPr>
              <a:t>laktasyon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döneminin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başında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veya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sonunda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daha</a:t>
            </a:r>
            <a:r>
              <a:rPr lang="en-US" sz="3000" dirty="0" smtClean="0">
                <a:latin typeface="Gill Sans MT Condensed" pitchFamily="34" charset="0"/>
              </a:rPr>
              <a:t>  </a:t>
            </a:r>
            <a:r>
              <a:rPr lang="en-US" sz="3000" dirty="0" err="1" smtClean="0">
                <a:latin typeface="Gill Sans MT Condensed" pitchFamily="34" charset="0"/>
              </a:rPr>
              <a:t>sık</a:t>
            </a:r>
            <a:r>
              <a:rPr lang="en-US" sz="3000" dirty="0" smtClean="0">
                <a:latin typeface="Gill Sans MT Condensed" pitchFamily="34" charset="0"/>
              </a:rPr>
              <a:t> </a:t>
            </a:r>
            <a:r>
              <a:rPr lang="en-US" sz="3000" dirty="0" err="1" smtClean="0">
                <a:latin typeface="Gill Sans MT Condensed" pitchFamily="34" charset="0"/>
              </a:rPr>
              <a:t>rastlanır</a:t>
            </a:r>
            <a:r>
              <a:rPr lang="en-US" sz="3000" dirty="0" smtClean="0">
                <a:latin typeface="Gill Sans MT Condensed" pitchFamily="34" charset="0"/>
              </a:rPr>
              <a:t>.</a:t>
            </a:r>
            <a:endParaRPr lang="tr-TR" sz="3000" dirty="0" smtClean="0">
              <a:latin typeface="Gill Sans MT Condensed" pitchFamily="34" charset="0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2268" y="2536304"/>
            <a:ext cx="8258204" cy="18288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Gill Sans MT Condensed" pitchFamily="34" charset="0"/>
              </a:rPr>
              <a:t>Çevresel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streptokoklar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çevrenin</a:t>
            </a:r>
            <a:r>
              <a:rPr lang="en-US" sz="2800" dirty="0" smtClean="0">
                <a:latin typeface="Gill Sans MT Condensed" pitchFamily="34" charset="0"/>
              </a:rPr>
              <a:t> her </a:t>
            </a:r>
            <a:r>
              <a:rPr lang="en-US" sz="2800" dirty="0" err="1" smtClean="0">
                <a:latin typeface="Gill Sans MT Condensed" pitchFamily="34" charset="0"/>
              </a:rPr>
              <a:t>yerinde</a:t>
            </a:r>
            <a:r>
              <a:rPr lang="tr-TR" sz="2800" dirty="0" smtClean="0">
                <a:latin typeface="Gill Sans MT Condensed" pitchFamily="34" charset="0"/>
              </a:rPr>
              <a:t>,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sıklıkla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tr-TR" sz="2800" dirty="0" smtClean="0">
                <a:latin typeface="Gill Sans MT Condensed" pitchFamily="34" charset="0"/>
              </a:rPr>
              <a:t>ise </a:t>
            </a:r>
            <a:r>
              <a:rPr lang="en-US" sz="2800" dirty="0" err="1" smtClean="0">
                <a:latin typeface="Gill Sans MT Condensed" pitchFamily="34" charset="0"/>
              </a:rPr>
              <a:t>saman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gibi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organik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altlık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materyaller</a:t>
            </a:r>
            <a:r>
              <a:rPr lang="tr-TR" sz="2800" dirty="0" smtClean="0">
                <a:latin typeface="Gill Sans MT Condensed" pitchFamily="34" charset="0"/>
              </a:rPr>
              <a:t>de bulunur</a:t>
            </a:r>
            <a:r>
              <a:rPr lang="en-US" sz="2800" dirty="0" smtClean="0">
                <a:latin typeface="Gill Sans MT Condensed" pitchFamily="34" charset="0"/>
              </a:rPr>
              <a:t>. 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en-US" sz="2800" dirty="0" smtClean="0">
                <a:latin typeface="Gill Sans MT Condensed" pitchFamily="34" charset="0"/>
              </a:rPr>
              <a:t>Bu </a:t>
            </a:r>
            <a:r>
              <a:rPr lang="en-US" sz="2800" dirty="0" err="1" smtClean="0">
                <a:latin typeface="Gill Sans MT Condensed" pitchFamily="34" charset="0"/>
              </a:rPr>
              <a:t>nedenle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altlık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olarak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saman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kullanımı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pek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önerilmez</a:t>
            </a:r>
            <a:r>
              <a:rPr lang="en-US" sz="2800" dirty="0" smtClean="0">
                <a:latin typeface="Gill Sans MT Condensed" pitchFamily="34" charset="0"/>
              </a:rPr>
              <a:t>.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345638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Gill Sans MT Condensed" pitchFamily="34" charset="0"/>
              </a:rPr>
              <a:t>Çevresel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streptokoklara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karşı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gelişecek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mastitislere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karşı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önlem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olarak</a:t>
            </a:r>
            <a:r>
              <a:rPr lang="en-US" sz="2800" b="1" dirty="0" smtClean="0">
                <a:latin typeface="Gill Sans MT Condensed" pitchFamily="34" charset="0"/>
              </a:rPr>
              <a:t>, </a:t>
            </a:r>
            <a:r>
              <a:rPr lang="en-US" b="1" dirty="0" err="1" smtClean="0">
                <a:latin typeface="Gill Sans MT Condensed" pitchFamily="34" charset="0"/>
              </a:rPr>
              <a:t>kum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gibi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inorganik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altlık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materyalleri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tercih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edilmelidir</a:t>
            </a:r>
            <a:r>
              <a:rPr lang="en-US" sz="2800" b="1" dirty="0" smtClean="0">
                <a:latin typeface="Gill Sans MT Condensed" pitchFamily="34" charset="0"/>
              </a:rPr>
              <a:t>. </a:t>
            </a:r>
            <a:endParaRPr lang="tr-TR" sz="2800" b="1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K</a:t>
            </a:r>
            <a:r>
              <a:rPr lang="en-US" sz="2800" dirty="0" err="1" smtClean="0">
                <a:latin typeface="Gill Sans MT Condensed" pitchFamily="34" charset="0"/>
              </a:rPr>
              <a:t>uru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dönemde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bu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grup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bakterilere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bağlı</a:t>
            </a:r>
            <a:r>
              <a:rPr lang="en-US" sz="2800" dirty="0" smtClean="0">
                <a:latin typeface="Gill Sans MT Condensed" pitchFamily="34" charset="0"/>
              </a:rPr>
              <a:t> meme </a:t>
            </a:r>
            <a:r>
              <a:rPr lang="en-US" sz="2800" dirty="0" err="1" smtClean="0">
                <a:latin typeface="Gill Sans MT Condensed" pitchFamily="34" charset="0"/>
              </a:rPr>
              <a:t>içi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enfeksiyon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oranında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önemli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artış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görüldüğünden</a:t>
            </a:r>
            <a:r>
              <a:rPr lang="en-US" sz="2800" dirty="0" smtClean="0">
                <a:latin typeface="Gill Sans MT Condensed" pitchFamily="34" charset="0"/>
              </a:rPr>
              <a:t>, </a:t>
            </a:r>
            <a:r>
              <a:rPr lang="en-US" sz="2800" dirty="0" err="1" smtClean="0">
                <a:latin typeface="Gill Sans MT Condensed" pitchFamily="34" charset="0"/>
              </a:rPr>
              <a:t>kuru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dönem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doğum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ünitelerin</a:t>
            </a:r>
            <a:r>
              <a:rPr lang="tr-TR" sz="2800" dirty="0" smtClean="0">
                <a:latin typeface="Gill Sans MT Condensed" pitchFamily="34" charset="0"/>
              </a:rPr>
              <a:t>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temizlik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dezenfeksiyonuna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dikkat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edilmelidir</a:t>
            </a:r>
            <a:r>
              <a:rPr lang="en-US" sz="2800" dirty="0" smtClean="0">
                <a:latin typeface="Gill Sans MT Condensed" pitchFamily="34" charset="0"/>
              </a:rPr>
              <a:t>.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Ekran Gösterisi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  Çevresel Mikroorganizmalar ve Önemli Özellikleri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 Fırsatçı Mikroorganizmalar ve Özellikleri </vt:lpstr>
      <vt:lpstr> Mastitise Neden Olabilen Diğer Mikroorganizmalar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Çevresel Mikroorganizmalar ve Önemli Özellikleri </dc:title>
  <dc:creator>Ayhan Bastan</dc:creator>
  <cp:lastModifiedBy>Ayhan Bastan</cp:lastModifiedBy>
  <cp:revision>1</cp:revision>
  <dcterms:created xsi:type="dcterms:W3CDTF">2017-10-25T13:34:19Z</dcterms:created>
  <dcterms:modified xsi:type="dcterms:W3CDTF">2017-10-25T13:35:13Z</dcterms:modified>
</cp:coreProperties>
</file>