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376" r:id="rId97"/>
    <p:sldId id="377" r:id="rId98"/>
    <p:sldId id="378" r:id="rId99"/>
    <p:sldId id="379" r:id="rId100"/>
    <p:sldId id="380" r:id="rId101"/>
    <p:sldId id="381" r:id="rId102"/>
    <p:sldId id="382"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66" d="100"/>
          <a:sy n="66" d="100"/>
        </p:scale>
        <p:origin x="131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21.05.2020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102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100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101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5/21/2020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5/21/2020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5/21/2020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5/21/2020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BLM0267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10</a:t>
            </a:r>
            <a:r>
              <a:rPr lang="en-US" dirty="0" smtClean="0"/>
              <a:t>:</a:t>
            </a:r>
            <a:r>
              <a:rPr lang="tr-TR" dirty="0" smtClean="0"/>
              <a:t> Efficient Binary Trees</a:t>
            </a:r>
            <a:endParaRPr lang="en-US" dirty="0" smtClean="0"/>
          </a:p>
          <a:p>
            <a:r>
              <a:rPr lang="en-US" b="1" dirty="0" smtClean="0"/>
              <a:t>Data Structures Using C, </a:t>
            </a:r>
            <a:r>
              <a:rPr lang="tr-TR" b="1" dirty="0" err="1" smtClean="0"/>
              <a:t>Second</a:t>
            </a:r>
            <a:r>
              <a:rPr lang="tr-TR" b="1" dirty="0" smtClean="0"/>
              <a:t> </a:t>
            </a:r>
            <a:r>
              <a:rPr lang="tr-TR" b="1" dirty="0" err="1" smtClean="0"/>
              <a:t>Edition</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24744" cy="685800"/>
          </a:xfrm>
        </p:spPr>
        <p:txBody>
          <a:bodyPr>
            <a:normAutofit fontScale="90000"/>
          </a:bodyPr>
          <a:lstStyle/>
          <a:p>
            <a:r>
              <a:rPr lang="tr-TR" dirty="0" smtClean="0"/>
              <a:t>Searching for a Node in a Binary Search Tree</a:t>
            </a:r>
            <a:endParaRPr lang="en-US" dirty="0" smtClean="0"/>
          </a:p>
        </p:txBody>
      </p:sp>
      <p:sp>
        <p:nvSpPr>
          <p:cNvPr id="3" name="Content Placeholder 2"/>
          <p:cNvSpPr>
            <a:spLocks noGrp="1"/>
          </p:cNvSpPr>
          <p:nvPr>
            <p:ph idx="1"/>
          </p:nvPr>
        </p:nvSpPr>
        <p:spPr>
          <a:xfrm>
            <a:off x="685800" y="3352800"/>
            <a:ext cx="7848600" cy="2895600"/>
          </a:xfrm>
        </p:spPr>
        <p:txBody>
          <a:bodyPr>
            <a:normAutofit fontScale="62500" lnSpcReduction="20000"/>
          </a:bodyPr>
          <a:lstStyle/>
          <a:p>
            <a:r>
              <a:rPr lang="en-US" dirty="0"/>
              <a:t>The search function is used to </a:t>
            </a:r>
            <a:r>
              <a:rPr lang="en-US" dirty="0" smtClean="0"/>
              <a:t>find</a:t>
            </a:r>
            <a:r>
              <a:rPr lang="tr-TR" dirty="0" smtClean="0"/>
              <a:t> </a:t>
            </a:r>
            <a:r>
              <a:rPr lang="en-US" dirty="0" smtClean="0"/>
              <a:t>whether </a:t>
            </a:r>
            <a:r>
              <a:rPr lang="en-US" dirty="0"/>
              <a:t>a given value is present </a:t>
            </a:r>
            <a:r>
              <a:rPr lang="en-US" dirty="0" smtClean="0"/>
              <a:t>in</a:t>
            </a:r>
            <a:r>
              <a:rPr lang="tr-TR" dirty="0" smtClean="0"/>
              <a:t> </a:t>
            </a:r>
            <a:r>
              <a:rPr lang="en-US" dirty="0" smtClean="0"/>
              <a:t>the </a:t>
            </a:r>
            <a:r>
              <a:rPr lang="en-US" dirty="0"/>
              <a:t>tree or not. </a:t>
            </a:r>
            <a:endParaRPr lang="tr-TR" dirty="0" smtClean="0"/>
          </a:p>
          <a:p>
            <a:r>
              <a:rPr lang="en-US" dirty="0" smtClean="0"/>
              <a:t>The </a:t>
            </a:r>
            <a:r>
              <a:rPr lang="en-US" dirty="0"/>
              <a:t>searching process begins at </a:t>
            </a:r>
            <a:r>
              <a:rPr lang="en-US" dirty="0" smtClean="0"/>
              <a:t>the</a:t>
            </a:r>
            <a:r>
              <a:rPr lang="tr-TR" dirty="0" smtClean="0"/>
              <a:t> </a:t>
            </a:r>
            <a:r>
              <a:rPr lang="en-US" dirty="0" smtClean="0"/>
              <a:t>root </a:t>
            </a:r>
            <a:r>
              <a:rPr lang="en-US" dirty="0"/>
              <a:t>node. The function first checks if the </a:t>
            </a:r>
            <a:r>
              <a:rPr lang="en-US" dirty="0" smtClean="0"/>
              <a:t>binary</a:t>
            </a:r>
            <a:r>
              <a:rPr lang="tr-TR" dirty="0" smtClean="0"/>
              <a:t> </a:t>
            </a:r>
            <a:r>
              <a:rPr lang="en-US" dirty="0" smtClean="0"/>
              <a:t>search </a:t>
            </a:r>
            <a:r>
              <a:rPr lang="en-US" dirty="0"/>
              <a:t>tree is empty. If it is empty, then the </a:t>
            </a:r>
            <a:r>
              <a:rPr lang="en-US" dirty="0" smtClean="0"/>
              <a:t>value</a:t>
            </a:r>
            <a:r>
              <a:rPr lang="tr-TR" dirty="0" smtClean="0"/>
              <a:t> </a:t>
            </a:r>
            <a:r>
              <a:rPr lang="en-US" dirty="0" smtClean="0"/>
              <a:t>we are searching for is not present in the tree. </a:t>
            </a:r>
            <a:endParaRPr lang="tr-TR" dirty="0" smtClean="0"/>
          </a:p>
          <a:p>
            <a:r>
              <a:rPr lang="en-US" dirty="0" smtClean="0"/>
              <a:t>So,</a:t>
            </a:r>
            <a:r>
              <a:rPr lang="tr-TR" dirty="0" smtClean="0"/>
              <a:t> </a:t>
            </a:r>
            <a:r>
              <a:rPr lang="en-US" dirty="0" smtClean="0"/>
              <a:t>the </a:t>
            </a:r>
            <a:r>
              <a:rPr lang="en-US" dirty="0"/>
              <a:t>search algorithm terminates by displaying </a:t>
            </a:r>
            <a:r>
              <a:rPr lang="en-US" dirty="0" smtClean="0"/>
              <a:t>an</a:t>
            </a:r>
            <a:r>
              <a:rPr lang="tr-TR" dirty="0" smtClean="0"/>
              <a:t> </a:t>
            </a:r>
            <a:r>
              <a:rPr lang="en-US" dirty="0" smtClean="0"/>
              <a:t>appropriate </a:t>
            </a:r>
            <a:r>
              <a:rPr lang="en-US" dirty="0"/>
              <a:t>message. </a:t>
            </a:r>
            <a:endParaRPr lang="tr-TR" dirty="0" smtClean="0"/>
          </a:p>
          <a:p>
            <a:r>
              <a:rPr lang="en-US" dirty="0" smtClean="0"/>
              <a:t>However</a:t>
            </a:r>
            <a:r>
              <a:rPr lang="en-US" dirty="0"/>
              <a:t>, if there are </a:t>
            </a:r>
            <a:r>
              <a:rPr lang="en-US" dirty="0" smtClean="0"/>
              <a:t>nodes</a:t>
            </a:r>
            <a:r>
              <a:rPr lang="tr-TR" dirty="0" smtClean="0"/>
              <a:t> </a:t>
            </a:r>
            <a:r>
              <a:rPr lang="en-US" dirty="0" smtClean="0"/>
              <a:t>in </a:t>
            </a:r>
            <a:r>
              <a:rPr lang="en-US" dirty="0"/>
              <a:t>the tree, then the search function checks to </a:t>
            </a:r>
            <a:r>
              <a:rPr lang="en-US" dirty="0" smtClean="0"/>
              <a:t>see</a:t>
            </a:r>
            <a:r>
              <a:rPr lang="tr-TR" dirty="0" smtClean="0"/>
              <a:t> </a:t>
            </a:r>
            <a:r>
              <a:rPr lang="en-US" dirty="0" smtClean="0"/>
              <a:t>if </a:t>
            </a:r>
            <a:r>
              <a:rPr lang="en-US" dirty="0"/>
              <a:t>the key value of the current node is equal to </a:t>
            </a:r>
            <a:r>
              <a:rPr lang="en-US" dirty="0" smtClean="0"/>
              <a:t>the</a:t>
            </a:r>
            <a:r>
              <a:rPr lang="tr-TR" dirty="0" smtClean="0"/>
              <a:t> </a:t>
            </a:r>
            <a:r>
              <a:rPr lang="en-US" dirty="0" smtClean="0"/>
              <a:t>value </a:t>
            </a:r>
            <a:r>
              <a:rPr lang="en-US" dirty="0"/>
              <a:t>to be searched. </a:t>
            </a:r>
            <a:endParaRPr lang="tr-TR" dirty="0" smtClean="0"/>
          </a:p>
          <a:p>
            <a:r>
              <a:rPr lang="en-US" dirty="0" smtClean="0"/>
              <a:t>If </a:t>
            </a:r>
            <a:r>
              <a:rPr lang="en-US" dirty="0"/>
              <a:t>not, it checks if the value </a:t>
            </a:r>
            <a:r>
              <a:rPr lang="en-US" dirty="0" smtClean="0"/>
              <a:t>to</a:t>
            </a:r>
            <a:r>
              <a:rPr lang="tr-TR" dirty="0" smtClean="0"/>
              <a:t> </a:t>
            </a:r>
            <a:r>
              <a:rPr lang="en-US" dirty="0" smtClean="0"/>
              <a:t>be </a:t>
            </a:r>
            <a:r>
              <a:rPr lang="en-US" dirty="0"/>
              <a:t>searched for is less than the value of the </a:t>
            </a:r>
            <a:r>
              <a:rPr lang="en-US" dirty="0" smtClean="0"/>
              <a:t>current</a:t>
            </a:r>
            <a:r>
              <a:rPr lang="tr-TR" dirty="0" smtClean="0"/>
              <a:t> </a:t>
            </a:r>
            <a:r>
              <a:rPr lang="en-US" dirty="0" smtClean="0"/>
              <a:t>node</a:t>
            </a:r>
            <a:r>
              <a:rPr lang="en-US" dirty="0"/>
              <a:t>, in which case it should be recursively called </a:t>
            </a:r>
            <a:r>
              <a:rPr lang="en-US" dirty="0" smtClean="0"/>
              <a:t>on</a:t>
            </a:r>
            <a:r>
              <a:rPr lang="tr-TR" dirty="0" smtClean="0"/>
              <a:t> </a:t>
            </a:r>
            <a:r>
              <a:rPr lang="en-US" dirty="0" smtClean="0"/>
              <a:t>the </a:t>
            </a:r>
            <a:r>
              <a:rPr lang="en-US" dirty="0"/>
              <a:t>left child node. </a:t>
            </a:r>
            <a:endParaRPr lang="tr-TR" dirty="0" smtClean="0"/>
          </a:p>
          <a:p>
            <a:r>
              <a:rPr lang="en-US" dirty="0" smtClean="0"/>
              <a:t>In </a:t>
            </a:r>
            <a:r>
              <a:rPr lang="en-US" dirty="0"/>
              <a:t>case the value is greater </a:t>
            </a:r>
            <a:r>
              <a:rPr lang="en-US" dirty="0" smtClean="0"/>
              <a:t>than</a:t>
            </a:r>
            <a:r>
              <a:rPr lang="tr-TR" dirty="0" smtClean="0"/>
              <a:t> </a:t>
            </a:r>
            <a:r>
              <a:rPr lang="en-US" dirty="0" smtClean="0"/>
              <a:t>the </a:t>
            </a:r>
            <a:r>
              <a:rPr lang="en-US" dirty="0"/>
              <a:t>value of the current node, it should be </a:t>
            </a:r>
            <a:r>
              <a:rPr lang="en-US" dirty="0" smtClean="0"/>
              <a:t>recursively</a:t>
            </a:r>
            <a:r>
              <a:rPr lang="tr-TR" dirty="0" smtClean="0"/>
              <a:t> </a:t>
            </a:r>
            <a:r>
              <a:rPr lang="en-US" dirty="0" smtClean="0"/>
              <a:t>called </a:t>
            </a:r>
            <a:r>
              <a:rPr lang="en-US" dirty="0"/>
              <a:t>on the right child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95400"/>
            <a:ext cx="35052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113088"/>
            <a:ext cx="2409825" cy="195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9496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
          </a:xfrm>
        </p:spPr>
        <p:txBody>
          <a:bodyPr>
            <a:normAutofit/>
          </a:bodyPr>
          <a:lstStyle/>
          <a:p>
            <a:r>
              <a:rPr lang="en-US" b="1" i="1" dirty="0" smtClean="0"/>
              <a:t>Deleting a Node from a Splay Tree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2233613" y="1333500"/>
            <a:ext cx="5310187" cy="475862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19200"/>
          </a:xfrm>
        </p:spPr>
        <p:txBody>
          <a:bodyPr>
            <a:normAutofit fontScale="90000"/>
          </a:bodyPr>
          <a:lstStyle/>
          <a:p>
            <a:r>
              <a:rPr lang="tr-TR" dirty="0" err="1" smtClean="0"/>
              <a:t>Advantages</a:t>
            </a:r>
            <a:r>
              <a:rPr lang="tr-TR" dirty="0" smtClean="0"/>
              <a:t> </a:t>
            </a:r>
            <a:r>
              <a:rPr lang="tr-TR" dirty="0" err="1" smtClean="0"/>
              <a:t>and</a:t>
            </a:r>
            <a:r>
              <a:rPr lang="tr-TR" dirty="0" smtClean="0"/>
              <a:t> </a:t>
            </a:r>
            <a:r>
              <a:rPr lang="tr-TR" dirty="0" err="1" smtClean="0"/>
              <a:t>Disadvantages</a:t>
            </a:r>
            <a:r>
              <a:rPr lang="tr-TR" dirty="0" smtClean="0"/>
              <a:t/>
            </a:r>
            <a:br>
              <a:rPr lang="tr-TR" dirty="0" smtClean="0"/>
            </a:br>
            <a:r>
              <a:rPr lang="tr-TR" dirty="0" smtClean="0"/>
              <a:t>of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1295400"/>
            <a:ext cx="8077200" cy="4648200"/>
          </a:xfrm>
        </p:spPr>
        <p:txBody>
          <a:bodyPr>
            <a:normAutofit fontScale="92500" lnSpcReduction="20000"/>
          </a:bodyPr>
          <a:lstStyle/>
          <a:p>
            <a:r>
              <a:rPr lang="en-US" dirty="0" smtClean="0"/>
              <a:t>The advantages of using a splay tree are:</a:t>
            </a:r>
          </a:p>
          <a:p>
            <a:pPr lvl="1"/>
            <a:r>
              <a:rPr lang="en-US" dirty="0" smtClean="0"/>
              <a:t>A splay tree gives good performance for search, insertion, and deletion operations. This advantage </a:t>
            </a:r>
            <a:r>
              <a:rPr lang="en-US" dirty="0" err="1" smtClean="0"/>
              <a:t>centres</a:t>
            </a:r>
            <a:r>
              <a:rPr lang="en-US" dirty="0" smtClean="0"/>
              <a:t> on the fact that the splay tree is a self-balancing and a self-optimizing data structure in which the frequently accessed nodes are moved closer to the root so that they can be accessed quickly. This advantage is particularly useful for implementing caches and garbage collection algorithms.</a:t>
            </a:r>
          </a:p>
          <a:p>
            <a:pPr lvl="1"/>
            <a:r>
              <a:rPr lang="en-US" dirty="0" smtClean="0"/>
              <a:t>Splay trees are considerably simpler to implement than the other self-balancing binary search trees, such as red-black trees or AVL trees, while their </a:t>
            </a:r>
            <a:r>
              <a:rPr lang="en-US" dirty="0" err="1" smtClean="0"/>
              <a:t>averagecase</a:t>
            </a:r>
            <a:r>
              <a:rPr lang="en-US" dirty="0" smtClean="0"/>
              <a:t> performance is just as efficient.</a:t>
            </a:r>
          </a:p>
          <a:p>
            <a:pPr lvl="1"/>
            <a:r>
              <a:rPr lang="en-US" dirty="0" smtClean="0"/>
              <a:t>Splay trees minimize memory requirements as they do not store any book-keeping data.</a:t>
            </a:r>
          </a:p>
          <a:p>
            <a:pPr lvl="1"/>
            <a:r>
              <a:rPr lang="en-US" dirty="0" smtClean="0"/>
              <a:t>Unlike other types of self-balancing trees, splay trees provide good performance (amortized O(log n)) with nodes containing identical keys.</a:t>
            </a:r>
            <a:endParaRPr lang="en-US"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19200"/>
          </a:xfrm>
        </p:spPr>
        <p:txBody>
          <a:bodyPr>
            <a:normAutofit fontScale="90000"/>
          </a:bodyPr>
          <a:lstStyle/>
          <a:p>
            <a:r>
              <a:rPr lang="tr-TR" dirty="0" err="1" smtClean="0"/>
              <a:t>Advantages</a:t>
            </a:r>
            <a:r>
              <a:rPr lang="tr-TR" dirty="0" smtClean="0"/>
              <a:t> </a:t>
            </a:r>
            <a:r>
              <a:rPr lang="tr-TR" dirty="0" err="1" smtClean="0"/>
              <a:t>and</a:t>
            </a:r>
            <a:r>
              <a:rPr lang="tr-TR" dirty="0" smtClean="0"/>
              <a:t> </a:t>
            </a:r>
            <a:r>
              <a:rPr lang="tr-TR" dirty="0" err="1" smtClean="0"/>
              <a:t>Disadvantages</a:t>
            </a:r>
            <a:r>
              <a:rPr lang="tr-TR" dirty="0" smtClean="0"/>
              <a:t/>
            </a:r>
            <a:br>
              <a:rPr lang="tr-TR" dirty="0" smtClean="0"/>
            </a:br>
            <a:r>
              <a:rPr lang="tr-TR" dirty="0" smtClean="0"/>
              <a:t>of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1295400"/>
            <a:ext cx="8077200" cy="4648200"/>
          </a:xfrm>
        </p:spPr>
        <p:txBody>
          <a:bodyPr>
            <a:normAutofit fontScale="92500" lnSpcReduction="10000"/>
          </a:bodyPr>
          <a:lstStyle/>
          <a:p>
            <a:r>
              <a:rPr lang="en-US" dirty="0" smtClean="0"/>
              <a:t>However, the demerits of splay trees include:</a:t>
            </a:r>
          </a:p>
          <a:p>
            <a:pPr lvl="1"/>
            <a:r>
              <a:rPr lang="en-US" dirty="0" smtClean="0"/>
              <a:t>While sequentially accessing all the nodes of a tree in a sorted order, the resultant tree becomes completely unbalanced. This takes n accesses of the tree in which each access takes O(log n) time. For example, re-accessing the first node triggers an operation that in turn takes O(n) operations to rebalance the tree before returning the first node. Although this creates a significant delay for the final operation, the amortized performance over the entire sequence is still O(log n).</a:t>
            </a:r>
          </a:p>
          <a:p>
            <a:pPr lvl="1"/>
            <a:r>
              <a:rPr lang="en-US" dirty="0" smtClean="0"/>
              <a:t>For uniform access, the performance of a splay tree will be considerably worse than a somewhat balanced simple binary search tree. For uniform access, unlike splay trees, these other data structures provide worst-case time guarantees and can be more efficient to use.</a:t>
            </a:r>
            <a:endParaRPr lang="en-US"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Searching for a Node in a Binary Search Tree</a:t>
            </a:r>
            <a:endParaRPr lang="en-US" dirty="0" smtClean="0"/>
          </a:p>
        </p:txBody>
      </p:sp>
      <p:sp>
        <p:nvSpPr>
          <p:cNvPr id="3" name="Content Placeholder 2"/>
          <p:cNvSpPr>
            <a:spLocks noGrp="1"/>
          </p:cNvSpPr>
          <p:nvPr>
            <p:ph idx="1"/>
          </p:nvPr>
        </p:nvSpPr>
        <p:spPr>
          <a:xfrm>
            <a:off x="685800" y="4343400"/>
            <a:ext cx="7848600" cy="1905000"/>
          </a:xfrm>
        </p:spPr>
        <p:txBody>
          <a:bodyPr>
            <a:normAutofit fontScale="85000" lnSpcReduction="10000"/>
          </a:bodyPr>
          <a:lstStyle/>
          <a:p>
            <a:r>
              <a:rPr lang="tr-TR" dirty="0"/>
              <a:t>In Step </a:t>
            </a:r>
            <a:r>
              <a:rPr lang="tr-TR" dirty="0" smtClean="0"/>
              <a:t>1, </a:t>
            </a:r>
            <a:r>
              <a:rPr lang="en-US" dirty="0" smtClean="0"/>
              <a:t>we </a:t>
            </a:r>
            <a:r>
              <a:rPr lang="en-US" dirty="0"/>
              <a:t>check if the value stored at the current node of TREE </a:t>
            </a:r>
            <a:r>
              <a:rPr lang="en-US" dirty="0" smtClean="0"/>
              <a:t>is</a:t>
            </a:r>
            <a:r>
              <a:rPr lang="tr-TR" dirty="0" smtClean="0"/>
              <a:t> </a:t>
            </a:r>
            <a:r>
              <a:rPr lang="en-US" dirty="0" smtClean="0"/>
              <a:t>equal </a:t>
            </a:r>
            <a:r>
              <a:rPr lang="en-US" dirty="0"/>
              <a:t>to VAL or if the current node is NULL, then we </a:t>
            </a:r>
            <a:r>
              <a:rPr lang="en-US" dirty="0" smtClean="0"/>
              <a:t>return</a:t>
            </a:r>
            <a:r>
              <a:rPr lang="tr-TR" dirty="0" smtClean="0"/>
              <a:t> </a:t>
            </a:r>
            <a:r>
              <a:rPr lang="en-US" dirty="0" smtClean="0"/>
              <a:t>the </a:t>
            </a:r>
            <a:r>
              <a:rPr lang="en-US" dirty="0"/>
              <a:t>current node of TREE. </a:t>
            </a:r>
            <a:endParaRPr lang="tr-TR" dirty="0" smtClean="0"/>
          </a:p>
          <a:p>
            <a:r>
              <a:rPr lang="en-US" dirty="0" smtClean="0"/>
              <a:t>Otherwise</a:t>
            </a:r>
            <a:r>
              <a:rPr lang="en-US" dirty="0"/>
              <a:t>, if the value stored </a:t>
            </a:r>
            <a:r>
              <a:rPr lang="en-US" dirty="0" smtClean="0"/>
              <a:t>at</a:t>
            </a:r>
            <a:r>
              <a:rPr lang="tr-TR" dirty="0" smtClean="0"/>
              <a:t> </a:t>
            </a:r>
            <a:r>
              <a:rPr lang="en-US" dirty="0" smtClean="0"/>
              <a:t>the </a:t>
            </a:r>
            <a:r>
              <a:rPr lang="en-US" dirty="0"/>
              <a:t>current node is less than VAL, then the algorithm </a:t>
            </a:r>
            <a:r>
              <a:rPr lang="en-US" dirty="0" smtClean="0"/>
              <a:t>is</a:t>
            </a:r>
            <a:r>
              <a:rPr lang="tr-TR" dirty="0" smtClean="0"/>
              <a:t> </a:t>
            </a:r>
            <a:r>
              <a:rPr lang="en-US" dirty="0" smtClean="0"/>
              <a:t>recursively </a:t>
            </a:r>
            <a:r>
              <a:rPr lang="en-US" dirty="0"/>
              <a:t>called on its right sub-tree, else the </a:t>
            </a:r>
            <a:r>
              <a:rPr lang="en-US" dirty="0" smtClean="0"/>
              <a:t>algorithm</a:t>
            </a:r>
            <a:r>
              <a:rPr lang="tr-TR" dirty="0" smtClean="0"/>
              <a:t> </a:t>
            </a:r>
            <a:r>
              <a:rPr lang="en-US" dirty="0" smtClean="0"/>
              <a:t>is </a:t>
            </a:r>
            <a:r>
              <a:rPr lang="en-US" dirty="0"/>
              <a:t>called on its left sub-tree.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99" y="939860"/>
            <a:ext cx="4876801" cy="331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966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Inserting a New Node in a Binary Search Tree</a:t>
            </a:r>
            <a:endParaRPr lang="en-US" dirty="0" smtClean="0"/>
          </a:p>
        </p:txBody>
      </p:sp>
      <p:sp>
        <p:nvSpPr>
          <p:cNvPr id="3" name="Content Placeholder 2"/>
          <p:cNvSpPr>
            <a:spLocks noGrp="1"/>
          </p:cNvSpPr>
          <p:nvPr>
            <p:ph idx="1"/>
          </p:nvPr>
        </p:nvSpPr>
        <p:spPr>
          <a:xfrm>
            <a:off x="685800" y="3200400"/>
            <a:ext cx="7848600" cy="3048000"/>
          </a:xfrm>
        </p:spPr>
        <p:txBody>
          <a:bodyPr>
            <a:normAutofit fontScale="77500" lnSpcReduction="20000"/>
          </a:bodyPr>
          <a:lstStyle/>
          <a:p>
            <a:r>
              <a:rPr lang="en-US" dirty="0"/>
              <a:t>The insert function is used to add a new node with a </a:t>
            </a:r>
            <a:r>
              <a:rPr lang="en-US" dirty="0" smtClean="0"/>
              <a:t>given</a:t>
            </a:r>
            <a:r>
              <a:rPr lang="tr-TR" dirty="0" smtClean="0"/>
              <a:t> </a:t>
            </a:r>
            <a:r>
              <a:rPr lang="en-US" dirty="0" smtClean="0"/>
              <a:t>value </a:t>
            </a:r>
            <a:r>
              <a:rPr lang="en-US" dirty="0"/>
              <a:t>at the correct position in the binary search tree.</a:t>
            </a:r>
          </a:p>
          <a:p>
            <a:r>
              <a:rPr lang="en-US" dirty="0"/>
              <a:t>Adding the node at the correct position means that the </a:t>
            </a:r>
            <a:r>
              <a:rPr lang="en-US" dirty="0" smtClean="0"/>
              <a:t>new</a:t>
            </a:r>
            <a:r>
              <a:rPr lang="tr-TR" dirty="0" smtClean="0"/>
              <a:t> </a:t>
            </a:r>
            <a:r>
              <a:rPr lang="en-US" dirty="0" smtClean="0"/>
              <a:t>node </a:t>
            </a:r>
            <a:r>
              <a:rPr lang="en-US" dirty="0"/>
              <a:t>should not violate the properties of the binary search tree. </a:t>
            </a:r>
            <a:endParaRPr lang="tr-TR" dirty="0" smtClean="0"/>
          </a:p>
          <a:p>
            <a:r>
              <a:rPr lang="en-US" dirty="0" smtClean="0"/>
              <a:t>The </a:t>
            </a:r>
            <a:r>
              <a:rPr lang="en-US" dirty="0"/>
              <a:t>initial code for the insert function is similar to the search function. This is because we </a:t>
            </a:r>
            <a:r>
              <a:rPr lang="en-US" dirty="0" smtClean="0"/>
              <a:t>first</a:t>
            </a:r>
            <a:r>
              <a:rPr lang="tr-TR" dirty="0" smtClean="0"/>
              <a:t> </a:t>
            </a:r>
            <a:r>
              <a:rPr lang="en-US" dirty="0" smtClean="0"/>
              <a:t>find </a:t>
            </a:r>
            <a:r>
              <a:rPr lang="en-US" dirty="0"/>
              <a:t>the correct position where the insertion has to be done and then add the node at that position.</a:t>
            </a:r>
          </a:p>
          <a:p>
            <a:r>
              <a:rPr lang="en-US" dirty="0"/>
              <a:t>The insertion function changes the structure of the tree. Therefore, when the insert function </a:t>
            </a:r>
            <a:r>
              <a:rPr lang="en-US" dirty="0" smtClean="0"/>
              <a:t>is</a:t>
            </a:r>
            <a:r>
              <a:rPr lang="tr-TR" dirty="0" smtClean="0"/>
              <a:t> </a:t>
            </a:r>
            <a:r>
              <a:rPr lang="en-US" dirty="0" smtClean="0"/>
              <a:t>called </a:t>
            </a:r>
            <a:r>
              <a:rPr lang="en-US" dirty="0"/>
              <a:t>recursively, the function should return the new tree pointer.</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066801"/>
            <a:ext cx="455771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702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Inserting a New Node in a Binary Search Tree</a:t>
            </a:r>
            <a:endParaRPr lang="en-US" dirty="0" smtClean="0"/>
          </a:p>
        </p:txBody>
      </p:sp>
      <p:sp>
        <p:nvSpPr>
          <p:cNvPr id="3" name="Content Placeholder 2"/>
          <p:cNvSpPr>
            <a:spLocks noGrp="1"/>
          </p:cNvSpPr>
          <p:nvPr>
            <p:ph idx="1"/>
          </p:nvPr>
        </p:nvSpPr>
        <p:spPr>
          <a:xfrm>
            <a:off x="685800" y="3276600"/>
            <a:ext cx="7848600" cy="2971800"/>
          </a:xfrm>
        </p:spPr>
        <p:txBody>
          <a:bodyPr>
            <a:normAutofit fontScale="62500" lnSpcReduction="20000"/>
          </a:bodyPr>
          <a:lstStyle/>
          <a:p>
            <a:r>
              <a:rPr lang="en-US" dirty="0"/>
              <a:t>In Step 1 of the algorithm, the insert </a:t>
            </a:r>
            <a:r>
              <a:rPr lang="en-US" dirty="0" smtClean="0"/>
              <a:t>function</a:t>
            </a:r>
            <a:r>
              <a:rPr lang="tr-TR" dirty="0" smtClean="0"/>
              <a:t> </a:t>
            </a:r>
            <a:r>
              <a:rPr lang="en-US" dirty="0" smtClean="0"/>
              <a:t>checks </a:t>
            </a:r>
            <a:r>
              <a:rPr lang="en-US" dirty="0"/>
              <a:t>if the current node of TREE is NULL. If it </a:t>
            </a:r>
            <a:r>
              <a:rPr lang="en-US" dirty="0" smtClean="0"/>
              <a:t>is</a:t>
            </a:r>
            <a:r>
              <a:rPr lang="tr-TR" dirty="0" smtClean="0"/>
              <a:t> </a:t>
            </a:r>
            <a:r>
              <a:rPr lang="en-US" dirty="0" smtClean="0"/>
              <a:t>NULL</a:t>
            </a:r>
            <a:r>
              <a:rPr lang="en-US" dirty="0"/>
              <a:t>, the algorithm simply adds the node, </a:t>
            </a:r>
            <a:r>
              <a:rPr lang="en-US" dirty="0" smtClean="0"/>
              <a:t>else</a:t>
            </a:r>
            <a:r>
              <a:rPr lang="tr-TR" dirty="0" smtClean="0"/>
              <a:t> </a:t>
            </a:r>
            <a:r>
              <a:rPr lang="en-US" dirty="0" smtClean="0"/>
              <a:t>it </a:t>
            </a:r>
            <a:r>
              <a:rPr lang="en-US" dirty="0"/>
              <a:t>looks at the current node’s value and </a:t>
            </a:r>
            <a:r>
              <a:rPr lang="en-US" dirty="0" smtClean="0"/>
              <a:t>then</a:t>
            </a:r>
            <a:r>
              <a:rPr lang="tr-TR" dirty="0" smtClean="0"/>
              <a:t> </a:t>
            </a:r>
            <a:r>
              <a:rPr lang="en-US" dirty="0" smtClean="0"/>
              <a:t>recurs </a:t>
            </a:r>
            <a:r>
              <a:rPr lang="en-US" dirty="0"/>
              <a:t>down the left or right sub-tree.</a:t>
            </a:r>
          </a:p>
          <a:p>
            <a:r>
              <a:rPr lang="en-US" dirty="0"/>
              <a:t>If the current node’s value is less than </a:t>
            </a:r>
            <a:r>
              <a:rPr lang="en-US" dirty="0" smtClean="0"/>
              <a:t>that</a:t>
            </a:r>
            <a:r>
              <a:rPr lang="tr-TR" dirty="0" smtClean="0"/>
              <a:t> </a:t>
            </a:r>
            <a:r>
              <a:rPr lang="en-US" dirty="0" smtClean="0"/>
              <a:t>of </a:t>
            </a:r>
            <a:r>
              <a:rPr lang="en-US" dirty="0"/>
              <a:t>the new node, then the right sub-tree </a:t>
            </a:r>
            <a:r>
              <a:rPr lang="en-US" dirty="0" smtClean="0"/>
              <a:t>is</a:t>
            </a:r>
            <a:r>
              <a:rPr lang="tr-TR" dirty="0" smtClean="0"/>
              <a:t> </a:t>
            </a:r>
            <a:r>
              <a:rPr lang="en-US" dirty="0" smtClean="0"/>
              <a:t>traversed</a:t>
            </a:r>
            <a:r>
              <a:rPr lang="en-US" dirty="0"/>
              <a:t>, else the left sub-tree is traversed.</a:t>
            </a:r>
          </a:p>
          <a:p>
            <a:r>
              <a:rPr lang="en-US" dirty="0"/>
              <a:t>The insert function continues moving </a:t>
            </a:r>
            <a:r>
              <a:rPr lang="en-US" dirty="0" smtClean="0"/>
              <a:t>down</a:t>
            </a:r>
            <a:r>
              <a:rPr lang="tr-TR" dirty="0" smtClean="0"/>
              <a:t> </a:t>
            </a:r>
            <a:r>
              <a:rPr lang="en-US" dirty="0" smtClean="0"/>
              <a:t>the </a:t>
            </a:r>
            <a:r>
              <a:rPr lang="en-US" dirty="0"/>
              <a:t>levels of a binary tree until it reaches </a:t>
            </a:r>
            <a:r>
              <a:rPr lang="en-US" dirty="0" smtClean="0"/>
              <a:t>a</a:t>
            </a:r>
            <a:r>
              <a:rPr lang="tr-TR" dirty="0" smtClean="0"/>
              <a:t> </a:t>
            </a:r>
            <a:r>
              <a:rPr lang="en-US" dirty="0" smtClean="0"/>
              <a:t>leaf </a:t>
            </a:r>
            <a:r>
              <a:rPr lang="en-US" dirty="0"/>
              <a:t>node. The new node is added by </a:t>
            </a:r>
            <a:r>
              <a:rPr lang="en-US" dirty="0" smtClean="0"/>
              <a:t>following</a:t>
            </a:r>
            <a:r>
              <a:rPr lang="tr-TR" dirty="0" smtClean="0"/>
              <a:t> </a:t>
            </a:r>
            <a:r>
              <a:rPr lang="en-US" dirty="0" smtClean="0"/>
              <a:t>the </a:t>
            </a:r>
            <a:r>
              <a:rPr lang="en-US" dirty="0"/>
              <a:t>rules of the binary search trees. </a:t>
            </a:r>
            <a:endParaRPr lang="tr-TR" dirty="0" smtClean="0"/>
          </a:p>
          <a:p>
            <a:r>
              <a:rPr lang="en-US" dirty="0" smtClean="0"/>
              <a:t>That is,</a:t>
            </a:r>
            <a:r>
              <a:rPr lang="tr-TR" dirty="0" smtClean="0"/>
              <a:t> </a:t>
            </a:r>
            <a:r>
              <a:rPr lang="en-US" dirty="0" smtClean="0"/>
              <a:t>if </a:t>
            </a:r>
            <a:r>
              <a:rPr lang="en-US" dirty="0"/>
              <a:t>the new node’s value is greater than </a:t>
            </a:r>
            <a:r>
              <a:rPr lang="en-US" dirty="0" smtClean="0"/>
              <a:t>that</a:t>
            </a:r>
            <a:r>
              <a:rPr lang="tr-TR" dirty="0" smtClean="0"/>
              <a:t> </a:t>
            </a:r>
            <a:r>
              <a:rPr lang="en-US" dirty="0" smtClean="0"/>
              <a:t>of </a:t>
            </a:r>
            <a:r>
              <a:rPr lang="en-US" dirty="0"/>
              <a:t>the parent node, the new node is </a:t>
            </a:r>
            <a:r>
              <a:rPr lang="en-US" dirty="0" smtClean="0"/>
              <a:t>inserted</a:t>
            </a:r>
            <a:r>
              <a:rPr lang="tr-TR" dirty="0" smtClean="0"/>
              <a:t> </a:t>
            </a:r>
            <a:r>
              <a:rPr lang="en-US" dirty="0" smtClean="0"/>
              <a:t>in </a:t>
            </a:r>
            <a:r>
              <a:rPr lang="en-US" dirty="0"/>
              <a:t>the right sub-tree, else it is inserted in </a:t>
            </a:r>
            <a:r>
              <a:rPr lang="en-US" dirty="0" smtClean="0"/>
              <a:t>the</a:t>
            </a:r>
            <a:r>
              <a:rPr lang="tr-TR" dirty="0" smtClean="0"/>
              <a:t> </a:t>
            </a:r>
            <a:r>
              <a:rPr lang="en-US" dirty="0" smtClean="0"/>
              <a:t>left </a:t>
            </a:r>
            <a:r>
              <a:rPr lang="en-US" dirty="0"/>
              <a:t>sub-tree. </a:t>
            </a:r>
            <a:endParaRPr lang="tr-TR" dirty="0" smtClean="0"/>
          </a:p>
          <a:p>
            <a:r>
              <a:rPr lang="en-US" dirty="0" smtClean="0"/>
              <a:t>The </a:t>
            </a:r>
            <a:r>
              <a:rPr lang="en-US" dirty="0"/>
              <a:t>insert function requires </a:t>
            </a:r>
            <a:r>
              <a:rPr lang="en-US" dirty="0" smtClean="0"/>
              <a:t>time</a:t>
            </a:r>
            <a:r>
              <a:rPr lang="tr-TR" dirty="0" smtClean="0"/>
              <a:t> </a:t>
            </a:r>
            <a:r>
              <a:rPr lang="en-US" dirty="0" smtClean="0"/>
              <a:t>proportional </a:t>
            </a:r>
            <a:r>
              <a:rPr lang="en-US" dirty="0"/>
              <a:t>to the height of the tree in </a:t>
            </a:r>
            <a:r>
              <a:rPr lang="en-US" dirty="0" smtClean="0"/>
              <a:t>the</a:t>
            </a:r>
            <a:r>
              <a:rPr lang="tr-TR" dirty="0" smtClean="0"/>
              <a:t> </a:t>
            </a:r>
            <a:r>
              <a:rPr lang="en-US" dirty="0" smtClean="0"/>
              <a:t>worst </a:t>
            </a:r>
            <a:r>
              <a:rPr lang="en-US" dirty="0"/>
              <a:t>case. </a:t>
            </a:r>
            <a:endParaRPr lang="tr-TR" dirty="0" smtClean="0"/>
          </a:p>
          <a:p>
            <a:r>
              <a:rPr lang="en-US" dirty="0" smtClean="0"/>
              <a:t>It </a:t>
            </a:r>
            <a:r>
              <a:rPr lang="en-US" dirty="0"/>
              <a:t>takes O(log n) time to </a:t>
            </a:r>
            <a:r>
              <a:rPr lang="en-US" dirty="0" smtClean="0"/>
              <a:t>execute</a:t>
            </a:r>
            <a:r>
              <a:rPr lang="tr-TR" dirty="0" smtClean="0"/>
              <a:t> </a:t>
            </a:r>
            <a:r>
              <a:rPr lang="en-US" dirty="0" smtClean="0"/>
              <a:t>in </a:t>
            </a:r>
            <a:r>
              <a:rPr lang="en-US" dirty="0"/>
              <a:t>the average case and O(n) time in the </a:t>
            </a:r>
            <a:r>
              <a:rPr lang="en-US" dirty="0" smtClean="0"/>
              <a:t>worst</a:t>
            </a:r>
            <a:r>
              <a:rPr lang="tr-TR" dirty="0" smtClean="0"/>
              <a:t> case</a:t>
            </a:r>
            <a:r>
              <a:rPr lang="tr-TR" dirty="0"/>
              <a:t>.</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990600"/>
            <a:ext cx="4265741" cy="22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776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733800"/>
            <a:ext cx="7848600" cy="2362200"/>
          </a:xfrm>
        </p:spPr>
        <p:txBody>
          <a:bodyPr>
            <a:normAutofit/>
          </a:bodyPr>
          <a:lstStyle/>
          <a:p>
            <a:r>
              <a:rPr lang="en-US" b="1" i="1" dirty="0"/>
              <a:t>Case 1: Deleting a Node that has </a:t>
            </a:r>
            <a:r>
              <a:rPr lang="en-US" b="1" i="1" dirty="0" smtClean="0"/>
              <a:t>No</a:t>
            </a:r>
            <a:r>
              <a:rPr lang="tr-TR" b="1" i="1" dirty="0" smtClean="0"/>
              <a:t> Children</a:t>
            </a:r>
            <a:endParaRPr lang="tr-TR" b="1" i="1" dirty="0"/>
          </a:p>
          <a:p>
            <a:r>
              <a:rPr lang="en-US" dirty="0"/>
              <a:t>Look at the binary search tree given in </a:t>
            </a:r>
            <a:r>
              <a:rPr lang="en-US" dirty="0" smtClean="0"/>
              <a:t>Fig</a:t>
            </a:r>
            <a:r>
              <a:rPr lang="tr-TR" dirty="0" smtClean="0"/>
              <a:t>ure.</a:t>
            </a:r>
          </a:p>
          <a:p>
            <a:r>
              <a:rPr lang="en-US" dirty="0" smtClean="0"/>
              <a:t>If </a:t>
            </a:r>
            <a:r>
              <a:rPr lang="en-US" dirty="0"/>
              <a:t>we have to delete node 78, we </a:t>
            </a:r>
            <a:r>
              <a:rPr lang="en-US" dirty="0" smtClean="0"/>
              <a:t>can</a:t>
            </a:r>
            <a:r>
              <a:rPr lang="tr-TR" dirty="0" smtClean="0"/>
              <a:t> </a:t>
            </a:r>
            <a:r>
              <a:rPr lang="en-US" dirty="0" smtClean="0"/>
              <a:t>simply </a:t>
            </a:r>
            <a:r>
              <a:rPr lang="en-US" dirty="0"/>
              <a:t>remove this node without any issue.</a:t>
            </a:r>
          </a:p>
          <a:p>
            <a:r>
              <a:rPr lang="en-US" dirty="0"/>
              <a:t>This is the simplest case of deletion.</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015908"/>
            <a:ext cx="4843462" cy="2413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770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733800"/>
            <a:ext cx="7848600" cy="2362200"/>
          </a:xfrm>
        </p:spPr>
        <p:txBody>
          <a:bodyPr>
            <a:normAutofit fontScale="70000" lnSpcReduction="20000"/>
          </a:bodyPr>
          <a:lstStyle/>
          <a:p>
            <a:r>
              <a:rPr lang="en-US" b="1" i="1" dirty="0"/>
              <a:t>Case 2: Deleting a Node with One Child</a:t>
            </a:r>
          </a:p>
          <a:p>
            <a:r>
              <a:rPr lang="en-US" dirty="0"/>
              <a:t>To handle this case, the node’s child is </a:t>
            </a:r>
            <a:r>
              <a:rPr lang="en-US" dirty="0" smtClean="0"/>
              <a:t>set</a:t>
            </a:r>
            <a:r>
              <a:rPr lang="tr-TR" dirty="0" smtClean="0"/>
              <a:t> </a:t>
            </a:r>
            <a:r>
              <a:rPr lang="en-US" dirty="0" smtClean="0"/>
              <a:t>as </a:t>
            </a:r>
            <a:r>
              <a:rPr lang="en-US" dirty="0"/>
              <a:t>the child of the node’s parent. In </a:t>
            </a:r>
            <a:r>
              <a:rPr lang="en-US" dirty="0" smtClean="0"/>
              <a:t>other</a:t>
            </a:r>
            <a:r>
              <a:rPr lang="tr-TR" dirty="0" smtClean="0"/>
              <a:t> </a:t>
            </a:r>
            <a:r>
              <a:rPr lang="en-US" dirty="0" smtClean="0"/>
              <a:t>words</a:t>
            </a:r>
            <a:r>
              <a:rPr lang="en-US" dirty="0"/>
              <a:t>, replace the node with its child. </a:t>
            </a:r>
            <a:endParaRPr lang="tr-TR" dirty="0" smtClean="0"/>
          </a:p>
          <a:p>
            <a:r>
              <a:rPr lang="en-US" dirty="0" smtClean="0"/>
              <a:t>Now,</a:t>
            </a:r>
            <a:r>
              <a:rPr lang="tr-TR" dirty="0" smtClean="0"/>
              <a:t> </a:t>
            </a:r>
            <a:r>
              <a:rPr lang="en-US" dirty="0" smtClean="0"/>
              <a:t>if </a:t>
            </a:r>
            <a:r>
              <a:rPr lang="en-US" dirty="0"/>
              <a:t>the node is the left child of its parent, </a:t>
            </a:r>
            <a:r>
              <a:rPr lang="en-US" dirty="0" smtClean="0"/>
              <a:t>the</a:t>
            </a:r>
            <a:r>
              <a:rPr lang="tr-TR" dirty="0" smtClean="0"/>
              <a:t> </a:t>
            </a:r>
            <a:r>
              <a:rPr lang="en-US" dirty="0" smtClean="0"/>
              <a:t>node’s </a:t>
            </a:r>
            <a:r>
              <a:rPr lang="en-US" dirty="0"/>
              <a:t>child becomes the left child of </a:t>
            </a:r>
            <a:r>
              <a:rPr lang="en-US" dirty="0" smtClean="0"/>
              <a:t>the</a:t>
            </a:r>
            <a:r>
              <a:rPr lang="tr-TR" dirty="0" smtClean="0"/>
              <a:t> </a:t>
            </a:r>
            <a:r>
              <a:rPr lang="en-US" dirty="0" smtClean="0"/>
              <a:t>node’s </a:t>
            </a:r>
            <a:r>
              <a:rPr lang="en-US" dirty="0"/>
              <a:t>parent. </a:t>
            </a:r>
            <a:endParaRPr lang="tr-TR" dirty="0" smtClean="0"/>
          </a:p>
          <a:p>
            <a:r>
              <a:rPr lang="en-US" dirty="0" smtClean="0"/>
              <a:t>Correspondingly</a:t>
            </a:r>
            <a:r>
              <a:rPr lang="en-US" dirty="0"/>
              <a:t>, if the </a:t>
            </a:r>
            <a:r>
              <a:rPr lang="en-US" dirty="0" smtClean="0"/>
              <a:t>node</a:t>
            </a:r>
            <a:r>
              <a:rPr lang="tr-TR" dirty="0" smtClean="0"/>
              <a:t> </a:t>
            </a:r>
            <a:r>
              <a:rPr lang="en-US" dirty="0" smtClean="0"/>
              <a:t>is </a:t>
            </a:r>
            <a:r>
              <a:rPr lang="en-US" dirty="0"/>
              <a:t>the right child of its parent, the </a:t>
            </a:r>
            <a:r>
              <a:rPr lang="en-US" dirty="0" smtClean="0"/>
              <a:t>node’s</a:t>
            </a:r>
            <a:r>
              <a:rPr lang="tr-TR" dirty="0" smtClean="0"/>
              <a:t> </a:t>
            </a:r>
            <a:r>
              <a:rPr lang="en-US" dirty="0" smtClean="0"/>
              <a:t>child </a:t>
            </a:r>
            <a:r>
              <a:rPr lang="en-US" dirty="0"/>
              <a:t>becomes the right child of the </a:t>
            </a:r>
            <a:r>
              <a:rPr lang="en-US" dirty="0" smtClean="0"/>
              <a:t>node’s</a:t>
            </a:r>
            <a:r>
              <a:rPr lang="tr-TR" dirty="0" smtClean="0"/>
              <a:t> </a:t>
            </a:r>
            <a:r>
              <a:rPr lang="en-US" dirty="0" smtClean="0"/>
              <a:t>parent</a:t>
            </a:r>
            <a:r>
              <a:rPr lang="en-US" dirty="0"/>
              <a:t>. </a:t>
            </a:r>
            <a:endParaRPr lang="tr-TR" dirty="0" smtClean="0"/>
          </a:p>
          <a:p>
            <a:r>
              <a:rPr lang="en-US" dirty="0" smtClean="0"/>
              <a:t>Look </a:t>
            </a:r>
            <a:r>
              <a:rPr lang="en-US" dirty="0"/>
              <a:t>at the binary search tree </a:t>
            </a:r>
            <a:r>
              <a:rPr lang="en-US" dirty="0" smtClean="0"/>
              <a:t>shown</a:t>
            </a:r>
            <a:r>
              <a:rPr lang="tr-TR" dirty="0" smtClean="0"/>
              <a:t> </a:t>
            </a:r>
            <a:r>
              <a:rPr lang="en-US" dirty="0" smtClean="0"/>
              <a:t>in Fig</a:t>
            </a:r>
            <a:r>
              <a:rPr lang="tr-TR" dirty="0" smtClean="0"/>
              <a:t>ure </a:t>
            </a:r>
            <a:r>
              <a:rPr lang="en-US" dirty="0" smtClean="0"/>
              <a:t>and </a:t>
            </a:r>
            <a:r>
              <a:rPr lang="en-US" dirty="0"/>
              <a:t>see how deletion of </a:t>
            </a:r>
            <a:r>
              <a:rPr lang="en-US" dirty="0" smtClean="0"/>
              <a:t>node</a:t>
            </a:r>
            <a:r>
              <a:rPr lang="tr-TR" dirty="0" smtClean="0"/>
              <a:t> 54 </a:t>
            </a:r>
            <a:r>
              <a:rPr lang="tr-TR" dirty="0"/>
              <a:t>is handled.</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066800"/>
            <a:ext cx="5053011" cy="245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347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733800"/>
            <a:ext cx="7848600" cy="2362200"/>
          </a:xfrm>
        </p:spPr>
        <p:txBody>
          <a:bodyPr>
            <a:normAutofit fontScale="85000" lnSpcReduction="20000"/>
          </a:bodyPr>
          <a:lstStyle/>
          <a:p>
            <a:r>
              <a:rPr lang="en-US" b="1" i="1" dirty="0"/>
              <a:t>Case 3: Deleting a Node with Two Children</a:t>
            </a:r>
          </a:p>
          <a:p>
            <a:r>
              <a:rPr lang="en-US" dirty="0"/>
              <a:t>To handle this case, replace the node’s </a:t>
            </a:r>
            <a:r>
              <a:rPr lang="en-US" dirty="0" smtClean="0"/>
              <a:t>value</a:t>
            </a:r>
            <a:r>
              <a:rPr lang="tr-TR" dirty="0" smtClean="0"/>
              <a:t> </a:t>
            </a:r>
            <a:r>
              <a:rPr lang="en-US" dirty="0" smtClean="0"/>
              <a:t>with </a:t>
            </a:r>
            <a:r>
              <a:rPr lang="en-US" dirty="0"/>
              <a:t>its </a:t>
            </a:r>
            <a:r>
              <a:rPr lang="en-US" i="1" dirty="0"/>
              <a:t>in-order predecessor </a:t>
            </a:r>
            <a:r>
              <a:rPr lang="en-US" dirty="0"/>
              <a:t>(largest </a:t>
            </a:r>
            <a:r>
              <a:rPr lang="en-US" dirty="0" smtClean="0"/>
              <a:t>value</a:t>
            </a:r>
            <a:r>
              <a:rPr lang="tr-TR" dirty="0" smtClean="0"/>
              <a:t> </a:t>
            </a:r>
            <a:r>
              <a:rPr lang="en-US" dirty="0" smtClean="0"/>
              <a:t>in </a:t>
            </a:r>
            <a:r>
              <a:rPr lang="en-US" dirty="0"/>
              <a:t>the left sub-tree) or </a:t>
            </a:r>
            <a:r>
              <a:rPr lang="en-US" i="1" dirty="0"/>
              <a:t>in-order </a:t>
            </a:r>
            <a:r>
              <a:rPr lang="en-US" i="1" dirty="0" smtClean="0"/>
              <a:t>successor</a:t>
            </a:r>
            <a:r>
              <a:rPr lang="tr-TR" i="1" dirty="0" smtClean="0"/>
              <a:t> </a:t>
            </a:r>
            <a:r>
              <a:rPr lang="en-US" dirty="0" smtClean="0"/>
              <a:t>(smallest </a:t>
            </a:r>
            <a:r>
              <a:rPr lang="en-US" dirty="0"/>
              <a:t>value in the right sub-tree). </a:t>
            </a:r>
            <a:endParaRPr lang="tr-TR" dirty="0" smtClean="0"/>
          </a:p>
          <a:p>
            <a:r>
              <a:rPr lang="en-US" dirty="0" smtClean="0"/>
              <a:t>The</a:t>
            </a:r>
            <a:r>
              <a:rPr lang="tr-TR" dirty="0"/>
              <a:t> </a:t>
            </a:r>
            <a:r>
              <a:rPr lang="en-US" dirty="0" smtClean="0"/>
              <a:t>in-order </a:t>
            </a:r>
            <a:r>
              <a:rPr lang="en-US" dirty="0"/>
              <a:t>predecessor or the successor </a:t>
            </a:r>
            <a:r>
              <a:rPr lang="en-US" dirty="0" smtClean="0"/>
              <a:t>can</a:t>
            </a:r>
            <a:r>
              <a:rPr lang="tr-TR" dirty="0" smtClean="0"/>
              <a:t> </a:t>
            </a:r>
            <a:r>
              <a:rPr lang="en-US" dirty="0" smtClean="0"/>
              <a:t>then </a:t>
            </a:r>
            <a:r>
              <a:rPr lang="en-US" dirty="0"/>
              <a:t>be deleted using any of the </a:t>
            </a:r>
            <a:r>
              <a:rPr lang="en-US" dirty="0" smtClean="0"/>
              <a:t>above</a:t>
            </a:r>
            <a:r>
              <a:rPr lang="tr-TR" dirty="0" smtClean="0"/>
              <a:t> </a:t>
            </a:r>
            <a:r>
              <a:rPr lang="en-US" dirty="0" smtClean="0"/>
              <a:t>cases</a:t>
            </a:r>
            <a:r>
              <a:rPr lang="en-US" dirty="0"/>
              <a:t>. </a:t>
            </a:r>
            <a:endParaRPr lang="tr-TR" dirty="0" smtClean="0"/>
          </a:p>
          <a:p>
            <a:r>
              <a:rPr lang="en-US" dirty="0" smtClean="0"/>
              <a:t>Look </a:t>
            </a:r>
            <a:r>
              <a:rPr lang="en-US" dirty="0"/>
              <a:t>at the binary search tree given </a:t>
            </a:r>
            <a:r>
              <a:rPr lang="en-US" dirty="0" smtClean="0"/>
              <a:t>in</a:t>
            </a:r>
            <a:r>
              <a:rPr lang="tr-TR" dirty="0" smtClean="0"/>
              <a:t> </a:t>
            </a:r>
            <a:r>
              <a:rPr lang="en-US" dirty="0" smtClean="0"/>
              <a:t>Fig</a:t>
            </a:r>
            <a:r>
              <a:rPr lang="tr-TR" dirty="0" smtClean="0"/>
              <a:t>. 10.13 </a:t>
            </a:r>
            <a:r>
              <a:rPr lang="en-US" dirty="0" smtClean="0"/>
              <a:t>and </a:t>
            </a:r>
            <a:r>
              <a:rPr lang="en-US" dirty="0"/>
              <a:t>see how deletion of node </a:t>
            </a:r>
            <a:r>
              <a:rPr lang="en-US" dirty="0" smtClean="0"/>
              <a:t>with</a:t>
            </a:r>
            <a:r>
              <a:rPr lang="tr-TR" dirty="0" smtClean="0"/>
              <a:t> value </a:t>
            </a:r>
            <a:r>
              <a:rPr lang="tr-TR" dirty="0"/>
              <a:t>56 is handled.</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43000"/>
            <a:ext cx="4648200" cy="229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068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581400"/>
            <a:ext cx="7848600" cy="2743200"/>
          </a:xfrm>
        </p:spPr>
        <p:txBody>
          <a:bodyPr>
            <a:normAutofit fontScale="77500" lnSpcReduction="20000"/>
          </a:bodyPr>
          <a:lstStyle/>
          <a:p>
            <a:r>
              <a:rPr lang="en-US" b="1" i="1" dirty="0"/>
              <a:t>Case 3: Deleting a Node with Two Children</a:t>
            </a:r>
          </a:p>
          <a:p>
            <a:r>
              <a:rPr lang="en-US" dirty="0"/>
              <a:t>To handle this case, replace the node’s </a:t>
            </a:r>
            <a:r>
              <a:rPr lang="en-US" dirty="0" smtClean="0"/>
              <a:t>value</a:t>
            </a:r>
            <a:r>
              <a:rPr lang="tr-TR" dirty="0" smtClean="0"/>
              <a:t> </a:t>
            </a:r>
            <a:r>
              <a:rPr lang="en-US" dirty="0" smtClean="0"/>
              <a:t>with </a:t>
            </a:r>
            <a:r>
              <a:rPr lang="en-US" dirty="0"/>
              <a:t>its </a:t>
            </a:r>
            <a:r>
              <a:rPr lang="en-US" i="1" dirty="0"/>
              <a:t>in-order predecessor </a:t>
            </a:r>
            <a:r>
              <a:rPr lang="en-US" dirty="0"/>
              <a:t>(largest </a:t>
            </a:r>
            <a:r>
              <a:rPr lang="en-US" dirty="0" smtClean="0"/>
              <a:t>value</a:t>
            </a:r>
            <a:r>
              <a:rPr lang="tr-TR" dirty="0" smtClean="0"/>
              <a:t> </a:t>
            </a:r>
            <a:r>
              <a:rPr lang="en-US" dirty="0" smtClean="0"/>
              <a:t>in </a:t>
            </a:r>
            <a:r>
              <a:rPr lang="en-US" dirty="0"/>
              <a:t>the left sub-tree) or </a:t>
            </a:r>
            <a:r>
              <a:rPr lang="en-US" i="1" dirty="0"/>
              <a:t>in-order </a:t>
            </a:r>
            <a:r>
              <a:rPr lang="en-US" i="1" dirty="0" smtClean="0"/>
              <a:t>successor</a:t>
            </a:r>
            <a:r>
              <a:rPr lang="tr-TR" i="1" dirty="0" smtClean="0"/>
              <a:t> </a:t>
            </a:r>
            <a:r>
              <a:rPr lang="en-US" dirty="0" smtClean="0"/>
              <a:t>(smallest </a:t>
            </a:r>
            <a:r>
              <a:rPr lang="en-US" dirty="0"/>
              <a:t>value in the right sub-tree). </a:t>
            </a:r>
            <a:endParaRPr lang="tr-TR" dirty="0" smtClean="0"/>
          </a:p>
          <a:p>
            <a:r>
              <a:rPr lang="en-US" dirty="0" smtClean="0"/>
              <a:t>The</a:t>
            </a:r>
            <a:r>
              <a:rPr lang="tr-TR" dirty="0"/>
              <a:t> </a:t>
            </a:r>
            <a:r>
              <a:rPr lang="en-US" dirty="0" smtClean="0"/>
              <a:t>in-order </a:t>
            </a:r>
            <a:r>
              <a:rPr lang="en-US" dirty="0"/>
              <a:t>predecessor or the successor </a:t>
            </a:r>
            <a:r>
              <a:rPr lang="en-US" dirty="0" smtClean="0"/>
              <a:t>can</a:t>
            </a:r>
            <a:r>
              <a:rPr lang="tr-TR" dirty="0" smtClean="0"/>
              <a:t> </a:t>
            </a:r>
            <a:r>
              <a:rPr lang="en-US" dirty="0" smtClean="0"/>
              <a:t>then </a:t>
            </a:r>
            <a:r>
              <a:rPr lang="en-US" dirty="0"/>
              <a:t>be deleted using any of the </a:t>
            </a:r>
            <a:r>
              <a:rPr lang="en-US" dirty="0" smtClean="0"/>
              <a:t>above</a:t>
            </a:r>
            <a:r>
              <a:rPr lang="tr-TR" dirty="0" smtClean="0"/>
              <a:t> </a:t>
            </a:r>
            <a:r>
              <a:rPr lang="en-US" dirty="0" smtClean="0"/>
              <a:t>cases</a:t>
            </a:r>
            <a:r>
              <a:rPr lang="en-US" dirty="0"/>
              <a:t>. </a:t>
            </a:r>
            <a:endParaRPr lang="tr-TR" dirty="0" smtClean="0"/>
          </a:p>
          <a:p>
            <a:r>
              <a:rPr lang="en-US" dirty="0" smtClean="0"/>
              <a:t>Look </a:t>
            </a:r>
            <a:r>
              <a:rPr lang="en-US" dirty="0"/>
              <a:t>at the binary search tree given </a:t>
            </a:r>
            <a:r>
              <a:rPr lang="en-US" dirty="0" smtClean="0"/>
              <a:t>in</a:t>
            </a:r>
            <a:r>
              <a:rPr lang="tr-TR" dirty="0" smtClean="0"/>
              <a:t> </a:t>
            </a:r>
            <a:r>
              <a:rPr lang="en-US" dirty="0" smtClean="0"/>
              <a:t>Fig</a:t>
            </a:r>
            <a:r>
              <a:rPr lang="tr-TR" dirty="0" smtClean="0"/>
              <a:t>. 10.13 </a:t>
            </a:r>
            <a:r>
              <a:rPr lang="en-US" dirty="0" smtClean="0"/>
              <a:t>and </a:t>
            </a:r>
            <a:r>
              <a:rPr lang="en-US" dirty="0"/>
              <a:t>see how deletion of node </a:t>
            </a:r>
            <a:r>
              <a:rPr lang="en-US" dirty="0" smtClean="0"/>
              <a:t>with</a:t>
            </a:r>
            <a:r>
              <a:rPr lang="tr-TR" dirty="0" smtClean="0"/>
              <a:t> value </a:t>
            </a:r>
            <a:r>
              <a:rPr lang="tr-TR" dirty="0"/>
              <a:t>56 is handled</a:t>
            </a:r>
            <a:r>
              <a:rPr lang="tr-TR" dirty="0" smtClean="0"/>
              <a:t>.</a:t>
            </a:r>
          </a:p>
          <a:p>
            <a:r>
              <a:rPr lang="en-US" b="1" dirty="0"/>
              <a:t>This deletion could also be handled </a:t>
            </a:r>
            <a:r>
              <a:rPr lang="en-US" b="1" dirty="0" smtClean="0"/>
              <a:t>by</a:t>
            </a:r>
            <a:r>
              <a:rPr lang="tr-TR" b="1" dirty="0" smtClean="0"/>
              <a:t> </a:t>
            </a:r>
            <a:r>
              <a:rPr lang="en-US" b="1" dirty="0" smtClean="0"/>
              <a:t>replacing </a:t>
            </a:r>
            <a:r>
              <a:rPr lang="en-US" b="1" dirty="0"/>
              <a:t>node 56 with its in-order </a:t>
            </a:r>
            <a:r>
              <a:rPr lang="en-US" b="1" dirty="0" smtClean="0"/>
              <a:t>successor,</a:t>
            </a:r>
            <a:r>
              <a:rPr lang="tr-TR" b="1" dirty="0" smtClean="0"/>
              <a:t> </a:t>
            </a:r>
            <a:r>
              <a:rPr lang="en-US" b="1" dirty="0" smtClean="0"/>
              <a:t>as </a:t>
            </a:r>
            <a:r>
              <a:rPr lang="en-US" b="1" dirty="0"/>
              <a:t>shown in Fig. 10.14.</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066800"/>
            <a:ext cx="4772025" cy="235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397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810000"/>
            <a:ext cx="7848600" cy="2743200"/>
          </a:xfrm>
        </p:spPr>
        <p:txBody>
          <a:bodyPr>
            <a:normAutofit fontScale="70000" lnSpcReduction="20000"/>
          </a:bodyPr>
          <a:lstStyle/>
          <a:p>
            <a:r>
              <a:rPr lang="en-US" dirty="0"/>
              <a:t>In Step 1 of the algorithm, we first </a:t>
            </a:r>
            <a:r>
              <a:rPr lang="en-US" dirty="0" smtClean="0"/>
              <a:t>check</a:t>
            </a:r>
            <a:r>
              <a:rPr lang="tr-TR" dirty="0" smtClean="0"/>
              <a:t> </a:t>
            </a:r>
            <a:r>
              <a:rPr lang="en-US" dirty="0" smtClean="0"/>
              <a:t>if </a:t>
            </a:r>
            <a:r>
              <a:rPr lang="en-US" dirty="0"/>
              <a:t>TREE=NULL, because if it is true, then </a:t>
            </a:r>
            <a:r>
              <a:rPr lang="en-US" dirty="0" smtClean="0"/>
              <a:t>the</a:t>
            </a:r>
            <a:r>
              <a:rPr lang="tr-TR" dirty="0" smtClean="0"/>
              <a:t> </a:t>
            </a:r>
            <a:r>
              <a:rPr lang="en-US" dirty="0" smtClean="0"/>
              <a:t>node </a:t>
            </a:r>
            <a:r>
              <a:rPr lang="en-US" dirty="0"/>
              <a:t>to be deleted is not present in the tree.</a:t>
            </a:r>
          </a:p>
          <a:p>
            <a:r>
              <a:rPr lang="en-US" dirty="0"/>
              <a:t>However, if that is not the case, then </a:t>
            </a:r>
            <a:r>
              <a:rPr lang="en-US" dirty="0" smtClean="0"/>
              <a:t>we</a:t>
            </a:r>
            <a:r>
              <a:rPr lang="tr-TR" dirty="0" smtClean="0"/>
              <a:t> </a:t>
            </a:r>
            <a:r>
              <a:rPr lang="en-US" dirty="0" smtClean="0"/>
              <a:t>check </a:t>
            </a:r>
            <a:r>
              <a:rPr lang="en-US" dirty="0"/>
              <a:t>if the value to be deleted is less </a:t>
            </a:r>
            <a:r>
              <a:rPr lang="en-US" dirty="0" smtClean="0"/>
              <a:t>than</a:t>
            </a:r>
            <a:r>
              <a:rPr lang="tr-TR" dirty="0" smtClean="0"/>
              <a:t> </a:t>
            </a:r>
            <a:r>
              <a:rPr lang="en-US" dirty="0" smtClean="0"/>
              <a:t>the </a:t>
            </a:r>
            <a:r>
              <a:rPr lang="en-US" dirty="0"/>
              <a:t>current node’s data. In case the value </a:t>
            </a:r>
            <a:r>
              <a:rPr lang="en-US" dirty="0" smtClean="0"/>
              <a:t>is</a:t>
            </a:r>
            <a:r>
              <a:rPr lang="tr-TR" dirty="0" smtClean="0"/>
              <a:t> </a:t>
            </a:r>
            <a:r>
              <a:rPr lang="en-US" dirty="0" smtClean="0"/>
              <a:t>less</a:t>
            </a:r>
            <a:r>
              <a:rPr lang="en-US" dirty="0"/>
              <a:t>, we call the algorithm recursively on </a:t>
            </a:r>
            <a:r>
              <a:rPr lang="en-US" dirty="0" smtClean="0"/>
              <a:t>the</a:t>
            </a:r>
            <a:r>
              <a:rPr lang="tr-TR" dirty="0" smtClean="0"/>
              <a:t> </a:t>
            </a:r>
            <a:r>
              <a:rPr lang="en-US" dirty="0" smtClean="0"/>
              <a:t>node’s </a:t>
            </a:r>
            <a:r>
              <a:rPr lang="en-US" dirty="0"/>
              <a:t>left sub-tree, otherwise the </a:t>
            </a:r>
            <a:r>
              <a:rPr lang="en-US" dirty="0" smtClean="0"/>
              <a:t>algorithm</a:t>
            </a:r>
            <a:r>
              <a:rPr lang="tr-TR" dirty="0" smtClean="0"/>
              <a:t> </a:t>
            </a:r>
            <a:r>
              <a:rPr lang="en-US" dirty="0"/>
              <a:t>is called recursively on the node’s </a:t>
            </a:r>
            <a:r>
              <a:rPr lang="en-US" dirty="0" smtClean="0"/>
              <a:t>right</a:t>
            </a:r>
            <a:r>
              <a:rPr lang="tr-TR" dirty="0" smtClean="0"/>
              <a:t> sub-tree</a:t>
            </a:r>
            <a:r>
              <a:rPr lang="tr-TR" dirty="0"/>
              <a:t>.</a:t>
            </a:r>
          </a:p>
          <a:p>
            <a:r>
              <a:rPr lang="en-US" dirty="0"/>
              <a:t>Note that if we have found the </a:t>
            </a:r>
            <a:r>
              <a:rPr lang="en-US" dirty="0" smtClean="0"/>
              <a:t>node</a:t>
            </a:r>
            <a:r>
              <a:rPr lang="tr-TR" dirty="0" smtClean="0"/>
              <a:t> </a:t>
            </a:r>
            <a:r>
              <a:rPr lang="en-US" dirty="0" smtClean="0"/>
              <a:t>whose </a:t>
            </a:r>
            <a:r>
              <a:rPr lang="en-US" dirty="0"/>
              <a:t>value is equal to VAL, then we </a:t>
            </a:r>
            <a:r>
              <a:rPr lang="en-US" dirty="0" smtClean="0"/>
              <a:t>check</a:t>
            </a:r>
            <a:r>
              <a:rPr lang="tr-TR" dirty="0" smtClean="0"/>
              <a:t> </a:t>
            </a:r>
            <a:r>
              <a:rPr lang="en-US" dirty="0" smtClean="0"/>
              <a:t>which </a:t>
            </a:r>
            <a:r>
              <a:rPr lang="en-US" dirty="0"/>
              <a:t>case of deletion it is. If the node </a:t>
            </a:r>
            <a:r>
              <a:rPr lang="en-US" dirty="0" smtClean="0"/>
              <a:t>to</a:t>
            </a:r>
            <a:r>
              <a:rPr lang="tr-TR" dirty="0" smtClean="0"/>
              <a:t> </a:t>
            </a:r>
            <a:r>
              <a:rPr lang="en-US" dirty="0" smtClean="0"/>
              <a:t>be </a:t>
            </a:r>
            <a:r>
              <a:rPr lang="en-US" dirty="0"/>
              <a:t>deleted has both left and right </a:t>
            </a:r>
            <a:r>
              <a:rPr lang="en-US" dirty="0" smtClean="0"/>
              <a:t>children,</a:t>
            </a:r>
            <a:r>
              <a:rPr lang="tr-TR" dirty="0" smtClean="0"/>
              <a:t> </a:t>
            </a:r>
            <a:r>
              <a:rPr lang="en-US" dirty="0" smtClean="0"/>
              <a:t>then </a:t>
            </a:r>
            <a:r>
              <a:rPr lang="en-US" dirty="0"/>
              <a:t>we find the in-order predecessor </a:t>
            </a:r>
            <a:r>
              <a:rPr lang="en-US" dirty="0" smtClean="0"/>
              <a:t>of</a:t>
            </a:r>
            <a:r>
              <a:rPr lang="tr-TR" dirty="0" smtClean="0"/>
              <a:t> </a:t>
            </a:r>
            <a:r>
              <a:rPr lang="en-US" dirty="0" smtClean="0"/>
              <a:t>the </a:t>
            </a:r>
            <a:r>
              <a:rPr lang="en-US" dirty="0"/>
              <a:t>node by calling </a:t>
            </a:r>
            <a:r>
              <a:rPr lang="en-US" dirty="0" err="1"/>
              <a:t>findLargestNode</a:t>
            </a:r>
            <a:r>
              <a:rPr lang="en-US" dirty="0"/>
              <a:t>(TREE </a:t>
            </a:r>
            <a:r>
              <a:rPr lang="en-US" dirty="0" smtClean="0"/>
              <a:t>-&gt;</a:t>
            </a:r>
            <a:r>
              <a:rPr lang="tr-TR" dirty="0" smtClean="0"/>
              <a:t> </a:t>
            </a:r>
            <a:r>
              <a:rPr lang="en-US" dirty="0" smtClean="0"/>
              <a:t>LEFT</a:t>
            </a:r>
            <a:r>
              <a:rPr lang="en-US" dirty="0"/>
              <a:t>) and replace the current node’s </a:t>
            </a:r>
            <a:r>
              <a:rPr lang="en-US" dirty="0" smtClean="0"/>
              <a:t>value</a:t>
            </a:r>
            <a:r>
              <a:rPr lang="tr-TR" dirty="0" smtClean="0"/>
              <a:t> </a:t>
            </a:r>
            <a:r>
              <a:rPr lang="en-US" dirty="0" smtClean="0"/>
              <a:t>with </a:t>
            </a:r>
            <a:r>
              <a:rPr lang="en-US" dirty="0"/>
              <a:t>that of its in-order predecessor.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066800"/>
            <a:ext cx="5181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891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810000"/>
            <a:ext cx="7848600" cy="2743200"/>
          </a:xfrm>
        </p:spPr>
        <p:txBody>
          <a:bodyPr>
            <a:normAutofit fontScale="70000" lnSpcReduction="20000"/>
          </a:bodyPr>
          <a:lstStyle/>
          <a:p>
            <a:r>
              <a:rPr lang="en-US" dirty="0" smtClean="0"/>
              <a:t>Then,</a:t>
            </a:r>
            <a:r>
              <a:rPr lang="tr-TR" dirty="0" smtClean="0"/>
              <a:t> </a:t>
            </a:r>
            <a:r>
              <a:rPr lang="en-US" dirty="0" smtClean="0"/>
              <a:t>we </a:t>
            </a:r>
            <a:r>
              <a:rPr lang="en-US" dirty="0"/>
              <a:t>call Delete(TREE -&gt; LEFT, TEMP -&gt; </a:t>
            </a:r>
            <a:r>
              <a:rPr lang="en-US" dirty="0" smtClean="0"/>
              <a:t>DATA)</a:t>
            </a:r>
            <a:r>
              <a:rPr lang="tr-TR" dirty="0" smtClean="0"/>
              <a:t> </a:t>
            </a:r>
            <a:r>
              <a:rPr lang="en-US" dirty="0" smtClean="0"/>
              <a:t>to </a:t>
            </a:r>
            <a:r>
              <a:rPr lang="en-US" dirty="0"/>
              <a:t>delete the initial node of the </a:t>
            </a:r>
            <a:r>
              <a:rPr lang="en-US" dirty="0" smtClean="0"/>
              <a:t>in-order</a:t>
            </a:r>
            <a:r>
              <a:rPr lang="tr-TR" dirty="0" smtClean="0"/>
              <a:t> </a:t>
            </a:r>
            <a:r>
              <a:rPr lang="en-US" dirty="0" smtClean="0"/>
              <a:t>predecessor</a:t>
            </a:r>
            <a:r>
              <a:rPr lang="en-US" dirty="0"/>
              <a:t>. Thus, we reduce the case 3 </a:t>
            </a:r>
            <a:r>
              <a:rPr lang="en-US" dirty="0" smtClean="0"/>
              <a:t>of</a:t>
            </a:r>
            <a:r>
              <a:rPr lang="tr-TR" dirty="0" smtClean="0"/>
              <a:t> </a:t>
            </a:r>
            <a:r>
              <a:rPr lang="en-US" dirty="0" smtClean="0"/>
              <a:t>deletion </a:t>
            </a:r>
            <a:r>
              <a:rPr lang="en-US" dirty="0"/>
              <a:t>into either case 1 or case 2 </a:t>
            </a:r>
            <a:r>
              <a:rPr lang="en-US" dirty="0" smtClean="0"/>
              <a:t>of</a:t>
            </a:r>
            <a:r>
              <a:rPr lang="tr-TR" dirty="0" smtClean="0"/>
              <a:t> deletion</a:t>
            </a:r>
            <a:r>
              <a:rPr lang="tr-TR" dirty="0"/>
              <a:t>.</a:t>
            </a:r>
          </a:p>
          <a:p>
            <a:r>
              <a:rPr lang="en-US" dirty="0"/>
              <a:t>If the node to be deleted does not </a:t>
            </a:r>
            <a:r>
              <a:rPr lang="en-US" dirty="0" smtClean="0"/>
              <a:t>have</a:t>
            </a:r>
            <a:r>
              <a:rPr lang="tr-TR" dirty="0" smtClean="0"/>
              <a:t> </a:t>
            </a:r>
            <a:r>
              <a:rPr lang="en-US" dirty="0" smtClean="0"/>
              <a:t>any </a:t>
            </a:r>
            <a:r>
              <a:rPr lang="en-US" dirty="0"/>
              <a:t>child, then we simply set the node </a:t>
            </a:r>
            <a:r>
              <a:rPr lang="en-US" dirty="0" smtClean="0"/>
              <a:t>to</a:t>
            </a:r>
            <a:r>
              <a:rPr lang="tr-TR" dirty="0" smtClean="0"/>
              <a:t> </a:t>
            </a:r>
            <a:r>
              <a:rPr lang="en-US" dirty="0" smtClean="0"/>
              <a:t>NULL.</a:t>
            </a:r>
            <a:r>
              <a:rPr lang="tr-TR" dirty="0" smtClean="0"/>
              <a:t> </a:t>
            </a:r>
            <a:r>
              <a:rPr lang="en-US" dirty="0" smtClean="0"/>
              <a:t>Last </a:t>
            </a:r>
            <a:r>
              <a:rPr lang="en-US" dirty="0"/>
              <a:t>but not the least, if the node to </a:t>
            </a:r>
            <a:r>
              <a:rPr lang="en-US" dirty="0" smtClean="0"/>
              <a:t>be</a:t>
            </a:r>
            <a:r>
              <a:rPr lang="tr-TR" dirty="0" smtClean="0"/>
              <a:t> </a:t>
            </a:r>
            <a:r>
              <a:rPr lang="en-US" dirty="0" smtClean="0"/>
              <a:t>deleted </a:t>
            </a:r>
            <a:r>
              <a:rPr lang="en-US" dirty="0"/>
              <a:t>has either a left or a right child </a:t>
            </a:r>
            <a:r>
              <a:rPr lang="en-US" dirty="0" smtClean="0"/>
              <a:t>but</a:t>
            </a:r>
            <a:r>
              <a:rPr lang="tr-TR" dirty="0" smtClean="0"/>
              <a:t> </a:t>
            </a:r>
            <a:r>
              <a:rPr lang="en-US" dirty="0" smtClean="0"/>
              <a:t>not </a:t>
            </a:r>
            <a:r>
              <a:rPr lang="en-US" dirty="0"/>
              <a:t>both, then the current node is </a:t>
            </a:r>
            <a:r>
              <a:rPr lang="en-US" dirty="0" smtClean="0"/>
              <a:t>replaced</a:t>
            </a:r>
            <a:r>
              <a:rPr lang="tr-TR" dirty="0" smtClean="0"/>
              <a:t> </a:t>
            </a:r>
            <a:r>
              <a:rPr lang="en-US" dirty="0" smtClean="0"/>
              <a:t>by </a:t>
            </a:r>
            <a:r>
              <a:rPr lang="en-US" dirty="0"/>
              <a:t>its child node and the initial child </a:t>
            </a:r>
            <a:r>
              <a:rPr lang="en-US" dirty="0" smtClean="0"/>
              <a:t>node</a:t>
            </a:r>
            <a:r>
              <a:rPr lang="tr-TR" dirty="0" smtClean="0"/>
              <a:t> </a:t>
            </a:r>
            <a:r>
              <a:rPr lang="en-US" dirty="0" smtClean="0"/>
              <a:t>is </a:t>
            </a:r>
            <a:r>
              <a:rPr lang="en-US" dirty="0"/>
              <a:t>deleted from the tree.</a:t>
            </a:r>
          </a:p>
          <a:p>
            <a:r>
              <a:rPr lang="en-US" dirty="0"/>
              <a:t>The delete function requires </a:t>
            </a:r>
            <a:r>
              <a:rPr lang="en-US" dirty="0" smtClean="0"/>
              <a:t>time</a:t>
            </a:r>
            <a:r>
              <a:rPr lang="tr-TR" dirty="0" smtClean="0"/>
              <a:t> </a:t>
            </a:r>
            <a:r>
              <a:rPr lang="en-US" dirty="0" smtClean="0"/>
              <a:t>proportional </a:t>
            </a:r>
            <a:r>
              <a:rPr lang="en-US" dirty="0"/>
              <a:t>to the height of the tree </a:t>
            </a:r>
            <a:r>
              <a:rPr lang="en-US" dirty="0" smtClean="0"/>
              <a:t>in</a:t>
            </a:r>
            <a:r>
              <a:rPr lang="tr-TR" dirty="0" smtClean="0"/>
              <a:t> </a:t>
            </a:r>
            <a:r>
              <a:rPr lang="en-US" dirty="0" smtClean="0"/>
              <a:t>the </a:t>
            </a:r>
            <a:r>
              <a:rPr lang="en-US" dirty="0"/>
              <a:t>worst case. </a:t>
            </a:r>
            <a:endParaRPr lang="tr-TR" dirty="0" smtClean="0"/>
          </a:p>
          <a:p>
            <a:r>
              <a:rPr lang="en-US" dirty="0" smtClean="0"/>
              <a:t>It </a:t>
            </a:r>
            <a:r>
              <a:rPr lang="en-US" dirty="0"/>
              <a:t>takes O(log n) time </a:t>
            </a:r>
            <a:r>
              <a:rPr lang="en-US" dirty="0" smtClean="0"/>
              <a:t>to</a:t>
            </a:r>
            <a:r>
              <a:rPr lang="tr-TR" dirty="0" smtClean="0"/>
              <a:t> </a:t>
            </a:r>
            <a:r>
              <a:rPr lang="en-US" dirty="0" smtClean="0"/>
              <a:t>execute </a:t>
            </a:r>
            <a:r>
              <a:rPr lang="en-US" dirty="0"/>
              <a:t>in the average case and W(n) </a:t>
            </a:r>
            <a:r>
              <a:rPr lang="en-US" dirty="0" smtClean="0"/>
              <a:t>time</a:t>
            </a:r>
            <a:r>
              <a:rPr lang="tr-TR" dirty="0" smtClean="0"/>
              <a:t> in </a:t>
            </a:r>
            <a:r>
              <a:rPr lang="tr-TR" dirty="0"/>
              <a:t>the worst case.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066800"/>
            <a:ext cx="5181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975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990600"/>
            <a:ext cx="7186108" cy="5105399"/>
          </a:xfrm>
        </p:spPr>
        <p:txBody>
          <a:bodyPr/>
          <a:lstStyle/>
          <a:p>
            <a:r>
              <a:rPr lang="tr-TR" dirty="0" smtClean="0"/>
              <a:t>Binary Search Trees</a:t>
            </a:r>
            <a:endParaRPr lang="en-US" dirty="0" smtClean="0"/>
          </a:p>
          <a:p>
            <a:r>
              <a:rPr lang="tr-TR" dirty="0" smtClean="0"/>
              <a:t>Operations on Binary Search Trees</a:t>
            </a:r>
          </a:p>
          <a:p>
            <a:r>
              <a:rPr lang="tr-TR" dirty="0" smtClean="0"/>
              <a:t>Threaded Binary Trees</a:t>
            </a:r>
          </a:p>
          <a:p>
            <a:r>
              <a:rPr lang="tr-TR" dirty="0" smtClean="0"/>
              <a:t>AVL Trees</a:t>
            </a:r>
          </a:p>
          <a:p>
            <a:r>
              <a:rPr lang="tr-TR" dirty="0" smtClean="0"/>
              <a:t>Red-Black Trees</a:t>
            </a:r>
          </a:p>
          <a:p>
            <a:r>
              <a:rPr lang="tr-TR" dirty="0" smtClean="0"/>
              <a:t>Splay Trees</a:t>
            </a:r>
            <a:endParaRPr lang="en-US" dirty="0" smtClean="0"/>
          </a:p>
          <a:p>
            <a:pPr>
              <a:buNone/>
            </a:pPr>
            <a:endParaRPr lang="tr-TR"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5715000"/>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Height of a</a:t>
            </a:r>
            <a:r>
              <a:rPr lang="tr-TR" dirty="0"/>
              <a:t> Binary Search Tree</a:t>
            </a:r>
          </a:p>
        </p:txBody>
      </p:sp>
      <p:sp>
        <p:nvSpPr>
          <p:cNvPr id="3" name="Content Placeholder 2"/>
          <p:cNvSpPr>
            <a:spLocks noGrp="1"/>
          </p:cNvSpPr>
          <p:nvPr>
            <p:ph idx="1"/>
          </p:nvPr>
        </p:nvSpPr>
        <p:spPr>
          <a:xfrm>
            <a:off x="685800" y="3733800"/>
            <a:ext cx="7848600" cy="2590800"/>
          </a:xfrm>
        </p:spPr>
        <p:txBody>
          <a:bodyPr>
            <a:normAutofit fontScale="55000" lnSpcReduction="20000"/>
          </a:bodyPr>
          <a:lstStyle/>
          <a:p>
            <a:r>
              <a:rPr lang="en-US" dirty="0" smtClean="0"/>
              <a:t>In </a:t>
            </a:r>
            <a:r>
              <a:rPr lang="en-US" dirty="0"/>
              <a:t>order to determine the height of a </a:t>
            </a:r>
            <a:r>
              <a:rPr lang="en-US" dirty="0" smtClean="0"/>
              <a:t>binary</a:t>
            </a:r>
            <a:r>
              <a:rPr lang="tr-TR" dirty="0" smtClean="0"/>
              <a:t> </a:t>
            </a:r>
            <a:r>
              <a:rPr lang="en-US" dirty="0" smtClean="0"/>
              <a:t>search </a:t>
            </a:r>
            <a:r>
              <a:rPr lang="en-US" dirty="0"/>
              <a:t>tree, we calculate the height </a:t>
            </a:r>
            <a:r>
              <a:rPr lang="en-US" dirty="0" smtClean="0"/>
              <a:t>of</a:t>
            </a:r>
            <a:r>
              <a:rPr lang="tr-TR" dirty="0" smtClean="0"/>
              <a:t> </a:t>
            </a:r>
            <a:r>
              <a:rPr lang="en-US" dirty="0" smtClean="0"/>
              <a:t>the </a:t>
            </a:r>
            <a:r>
              <a:rPr lang="en-US" dirty="0"/>
              <a:t>left sub-tree and the right sub-tree.</a:t>
            </a:r>
          </a:p>
          <a:p>
            <a:r>
              <a:rPr lang="en-US" dirty="0"/>
              <a:t>Whichever height is greater, 1 is added to it. For example, if the height of the left sub-tree </a:t>
            </a:r>
            <a:r>
              <a:rPr lang="en-US" dirty="0" smtClean="0"/>
              <a:t>is</a:t>
            </a:r>
            <a:r>
              <a:rPr lang="tr-TR" dirty="0" smtClean="0"/>
              <a:t> </a:t>
            </a:r>
            <a:r>
              <a:rPr lang="en-US" dirty="0" smtClean="0"/>
              <a:t>greater </a:t>
            </a:r>
            <a:r>
              <a:rPr lang="en-US" dirty="0"/>
              <a:t>than that of the right sub-tree, then 1 is added to the left sub-tree, else 1 is added to </a:t>
            </a:r>
            <a:r>
              <a:rPr lang="en-US" dirty="0" smtClean="0"/>
              <a:t>the</a:t>
            </a:r>
            <a:r>
              <a:rPr lang="tr-TR" dirty="0" smtClean="0"/>
              <a:t> right </a:t>
            </a:r>
            <a:r>
              <a:rPr lang="tr-TR" dirty="0"/>
              <a:t>sub-tree.</a:t>
            </a:r>
          </a:p>
          <a:p>
            <a:r>
              <a:rPr lang="en-US" dirty="0"/>
              <a:t>Look at Fig. 10.16. Since the height of the right sub-tree is greater than the height of the </a:t>
            </a:r>
            <a:r>
              <a:rPr lang="en-US" dirty="0" smtClean="0"/>
              <a:t>left</a:t>
            </a:r>
            <a:r>
              <a:rPr lang="tr-TR" dirty="0" smtClean="0"/>
              <a:t> </a:t>
            </a:r>
            <a:r>
              <a:rPr lang="en-US" dirty="0" smtClean="0"/>
              <a:t>sub-tree</a:t>
            </a:r>
            <a:r>
              <a:rPr lang="en-US" dirty="0"/>
              <a:t>, the height of the tree = height (right sub-tree) + 1= 2 + 1 = 3.</a:t>
            </a:r>
          </a:p>
          <a:p>
            <a:r>
              <a:rPr lang="en-US" dirty="0"/>
              <a:t>Figure 10.17 shows a recursive algorithm that determines the height of a binary search </a:t>
            </a:r>
            <a:r>
              <a:rPr lang="en-US" dirty="0" smtClean="0"/>
              <a:t>tree.</a:t>
            </a:r>
            <a:r>
              <a:rPr lang="tr-TR" dirty="0" smtClean="0"/>
              <a:t> </a:t>
            </a:r>
            <a:r>
              <a:rPr lang="en-US" dirty="0" smtClean="0"/>
              <a:t>In </a:t>
            </a:r>
            <a:r>
              <a:rPr lang="en-US" dirty="0"/>
              <a:t>Step 1 of the algorithm, we first check if the current node of the TREE = NULL. If the </a:t>
            </a:r>
            <a:r>
              <a:rPr lang="en-US" dirty="0" smtClean="0"/>
              <a:t>condition</a:t>
            </a:r>
            <a:r>
              <a:rPr lang="tr-TR" dirty="0" smtClean="0"/>
              <a:t> </a:t>
            </a:r>
            <a:r>
              <a:rPr lang="en-US" dirty="0" smtClean="0"/>
              <a:t>is </a:t>
            </a:r>
            <a:r>
              <a:rPr lang="en-US" dirty="0"/>
              <a:t>true, then 0 is returned to the calling code. </a:t>
            </a:r>
            <a:endParaRPr lang="tr-TR" dirty="0" smtClean="0"/>
          </a:p>
          <a:p>
            <a:r>
              <a:rPr lang="en-US" dirty="0" smtClean="0"/>
              <a:t>Otherwise</a:t>
            </a:r>
            <a:r>
              <a:rPr lang="en-US" dirty="0"/>
              <a:t>, for every </a:t>
            </a:r>
            <a:r>
              <a:rPr lang="en-US" dirty="0" smtClean="0"/>
              <a:t>node,</a:t>
            </a:r>
            <a:r>
              <a:rPr lang="tr-TR" dirty="0" smtClean="0"/>
              <a:t> </a:t>
            </a:r>
            <a:r>
              <a:rPr lang="en-US" dirty="0" smtClean="0"/>
              <a:t>we </a:t>
            </a:r>
            <a:r>
              <a:rPr lang="en-US" dirty="0"/>
              <a:t>recursively call the algorithm to calculate the height of its left </a:t>
            </a:r>
            <a:r>
              <a:rPr lang="en-US" dirty="0" smtClean="0"/>
              <a:t>sub-tree</a:t>
            </a:r>
            <a:r>
              <a:rPr lang="tr-TR" dirty="0" smtClean="0"/>
              <a:t> </a:t>
            </a:r>
            <a:r>
              <a:rPr lang="en-US" dirty="0" smtClean="0"/>
              <a:t>as </a:t>
            </a:r>
            <a:r>
              <a:rPr lang="en-US" dirty="0"/>
              <a:t>well as its right sub-tree. </a:t>
            </a:r>
            <a:endParaRPr lang="tr-TR" dirty="0" smtClean="0"/>
          </a:p>
          <a:p>
            <a:r>
              <a:rPr lang="en-US" dirty="0" smtClean="0"/>
              <a:t>The </a:t>
            </a:r>
            <a:r>
              <a:rPr lang="en-US" dirty="0"/>
              <a:t>height of the tree at that node is given </a:t>
            </a:r>
            <a:r>
              <a:rPr lang="en-US" dirty="0" smtClean="0"/>
              <a:t>by</a:t>
            </a:r>
            <a:r>
              <a:rPr lang="tr-TR" dirty="0" smtClean="0"/>
              <a:t> </a:t>
            </a:r>
            <a:r>
              <a:rPr lang="en-US" dirty="0" smtClean="0"/>
              <a:t>adding </a:t>
            </a:r>
            <a:r>
              <a:rPr lang="en-US" dirty="0"/>
              <a:t>1 to the height of the left sub-tree or the height of right </a:t>
            </a:r>
            <a:r>
              <a:rPr lang="en-US" dirty="0" smtClean="0"/>
              <a:t>sub-tree,</a:t>
            </a:r>
            <a:r>
              <a:rPr lang="tr-TR" dirty="0" smtClean="0"/>
              <a:t> whichever </a:t>
            </a:r>
            <a:r>
              <a:rPr lang="tr-TR" dirty="0"/>
              <a:t>is greater</a:t>
            </a:r>
            <a:r>
              <a:rPr lang="tr-TR" b="1" dirty="0"/>
              <a:t>.</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71600"/>
            <a:ext cx="27432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5686" y="1022024"/>
            <a:ext cx="3372464" cy="271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361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Number of Nodes</a:t>
            </a:r>
          </a:p>
        </p:txBody>
      </p:sp>
      <p:sp>
        <p:nvSpPr>
          <p:cNvPr id="3" name="Content Placeholder 2"/>
          <p:cNvSpPr>
            <a:spLocks noGrp="1"/>
          </p:cNvSpPr>
          <p:nvPr>
            <p:ph idx="1"/>
          </p:nvPr>
        </p:nvSpPr>
        <p:spPr>
          <a:xfrm>
            <a:off x="685800" y="3352800"/>
            <a:ext cx="7848600" cy="2895600"/>
          </a:xfrm>
        </p:spPr>
        <p:txBody>
          <a:bodyPr>
            <a:normAutofit fontScale="55000" lnSpcReduction="20000"/>
          </a:bodyPr>
          <a:lstStyle/>
          <a:p>
            <a:r>
              <a:rPr lang="en-US" dirty="0" smtClean="0"/>
              <a:t>Determining </a:t>
            </a:r>
            <a:r>
              <a:rPr lang="en-US" dirty="0"/>
              <a:t>the number of nodes in a binary search tree is similar </a:t>
            </a:r>
            <a:r>
              <a:rPr lang="en-US" dirty="0" smtClean="0"/>
              <a:t>to</a:t>
            </a:r>
            <a:r>
              <a:rPr lang="tr-TR" dirty="0" smtClean="0"/>
              <a:t> </a:t>
            </a:r>
            <a:r>
              <a:rPr lang="en-US" dirty="0" smtClean="0"/>
              <a:t>determining </a:t>
            </a:r>
            <a:r>
              <a:rPr lang="en-US" dirty="0"/>
              <a:t>its height. </a:t>
            </a:r>
            <a:endParaRPr lang="tr-TR" dirty="0" smtClean="0"/>
          </a:p>
          <a:p>
            <a:r>
              <a:rPr lang="en-US" dirty="0" smtClean="0"/>
              <a:t>To </a:t>
            </a:r>
            <a:r>
              <a:rPr lang="en-US" dirty="0"/>
              <a:t>calculate the total number of </a:t>
            </a:r>
            <a:r>
              <a:rPr lang="en-US" dirty="0" smtClean="0"/>
              <a:t>elements/nodes</a:t>
            </a:r>
            <a:r>
              <a:rPr lang="tr-TR" dirty="0" smtClean="0"/>
              <a:t> </a:t>
            </a:r>
            <a:r>
              <a:rPr lang="en-US" dirty="0"/>
              <a:t>in the tree, we count the number of nodes in </a:t>
            </a:r>
            <a:r>
              <a:rPr lang="en-US" dirty="0" smtClean="0"/>
              <a:t>the</a:t>
            </a:r>
            <a:r>
              <a:rPr lang="tr-TR" dirty="0" smtClean="0"/>
              <a:t> </a:t>
            </a:r>
            <a:r>
              <a:rPr lang="en-US" dirty="0" smtClean="0"/>
              <a:t>left </a:t>
            </a:r>
            <a:r>
              <a:rPr lang="en-US" dirty="0"/>
              <a:t>sub-tree and the right sub-tree.</a:t>
            </a:r>
          </a:p>
          <a:p>
            <a:r>
              <a:rPr lang="en-US" dirty="0"/>
              <a:t>Number of nodes = </a:t>
            </a:r>
            <a:r>
              <a:rPr lang="en-US" dirty="0" err="1"/>
              <a:t>totalNodes</a:t>
            </a:r>
            <a:r>
              <a:rPr lang="en-US" dirty="0"/>
              <a:t>(left sub–tree</a:t>
            </a:r>
            <a:r>
              <a:rPr lang="en-US" dirty="0" smtClean="0"/>
              <a:t>)</a:t>
            </a:r>
            <a:r>
              <a:rPr lang="tr-TR" dirty="0" smtClean="0"/>
              <a:t> + </a:t>
            </a:r>
            <a:r>
              <a:rPr lang="tr-TR" dirty="0"/>
              <a:t>totalNodes(right sub–tree) + 1</a:t>
            </a:r>
          </a:p>
          <a:p>
            <a:r>
              <a:rPr lang="en-US" dirty="0"/>
              <a:t>Consider the tree given in Fig. 10.18. The </a:t>
            </a:r>
            <a:r>
              <a:rPr lang="en-US" dirty="0" smtClean="0"/>
              <a:t>total</a:t>
            </a:r>
            <a:r>
              <a:rPr lang="tr-TR" dirty="0" smtClean="0"/>
              <a:t> </a:t>
            </a:r>
            <a:r>
              <a:rPr lang="en-US" dirty="0" smtClean="0"/>
              <a:t>number </a:t>
            </a:r>
            <a:r>
              <a:rPr lang="en-US" dirty="0"/>
              <a:t>of nodes in the tree can be calculated </a:t>
            </a:r>
            <a:r>
              <a:rPr lang="en-US" dirty="0" smtClean="0"/>
              <a:t>as:</a:t>
            </a:r>
            <a:endParaRPr lang="tr-TR" dirty="0" smtClean="0"/>
          </a:p>
          <a:p>
            <a:pPr marL="68580" indent="0">
              <a:buNone/>
            </a:pPr>
            <a:r>
              <a:rPr lang="tr-TR" dirty="0" smtClean="0"/>
              <a:t>	</a:t>
            </a:r>
            <a:r>
              <a:rPr lang="en-US" dirty="0" smtClean="0"/>
              <a:t>Total </a:t>
            </a:r>
            <a:r>
              <a:rPr lang="en-US" dirty="0"/>
              <a:t>nodes of left sub–tree = </a:t>
            </a:r>
            <a:r>
              <a:rPr lang="en-US" dirty="0" smtClean="0"/>
              <a:t>1</a:t>
            </a:r>
            <a:endParaRPr lang="tr-TR" dirty="0" smtClean="0"/>
          </a:p>
          <a:p>
            <a:pPr marL="68580" indent="0">
              <a:buNone/>
            </a:pPr>
            <a:r>
              <a:rPr lang="tr-TR" dirty="0"/>
              <a:t>	</a:t>
            </a:r>
            <a:r>
              <a:rPr lang="en-US" dirty="0" smtClean="0"/>
              <a:t>Total </a:t>
            </a:r>
            <a:r>
              <a:rPr lang="en-US" dirty="0"/>
              <a:t>nodes of left sub–tree = </a:t>
            </a:r>
            <a:r>
              <a:rPr lang="en-US" dirty="0" smtClean="0"/>
              <a:t>5</a:t>
            </a:r>
            <a:endParaRPr lang="tr-TR" dirty="0" smtClean="0"/>
          </a:p>
          <a:p>
            <a:pPr marL="68580" indent="0">
              <a:buNone/>
            </a:pPr>
            <a:r>
              <a:rPr lang="tr-TR" dirty="0"/>
              <a:t>	</a:t>
            </a:r>
            <a:r>
              <a:rPr lang="en-US" dirty="0" smtClean="0"/>
              <a:t>Total </a:t>
            </a:r>
            <a:r>
              <a:rPr lang="en-US" dirty="0"/>
              <a:t>nodes of tree = (1 + 5) + </a:t>
            </a:r>
            <a:r>
              <a:rPr lang="en-US" dirty="0" smtClean="0"/>
              <a:t>1</a:t>
            </a:r>
            <a:endParaRPr lang="tr-TR" dirty="0" smtClean="0"/>
          </a:p>
          <a:p>
            <a:pPr marL="68580" indent="0">
              <a:buNone/>
            </a:pPr>
            <a:r>
              <a:rPr lang="tr-TR" dirty="0"/>
              <a:t>	</a:t>
            </a:r>
            <a:r>
              <a:rPr lang="en-US" dirty="0" smtClean="0"/>
              <a:t>Total </a:t>
            </a:r>
            <a:r>
              <a:rPr lang="en-US" dirty="0"/>
              <a:t>nodes of tree = 7</a:t>
            </a:r>
          </a:p>
          <a:p>
            <a:r>
              <a:rPr lang="en-US" dirty="0"/>
              <a:t>Figure 10.19 shows a recursive algorithm </a:t>
            </a:r>
            <a:r>
              <a:rPr lang="en-US" dirty="0" smtClean="0"/>
              <a:t>to</a:t>
            </a:r>
            <a:r>
              <a:rPr lang="tr-TR" dirty="0" smtClean="0"/>
              <a:t> </a:t>
            </a:r>
            <a:r>
              <a:rPr lang="en-US" dirty="0" smtClean="0"/>
              <a:t>calculate </a:t>
            </a:r>
            <a:r>
              <a:rPr lang="en-US" dirty="0"/>
              <a:t>the number of nodes in a binary </a:t>
            </a:r>
            <a:r>
              <a:rPr lang="en-US" dirty="0" smtClean="0"/>
              <a:t>search</a:t>
            </a:r>
            <a:r>
              <a:rPr lang="tr-TR" dirty="0" smtClean="0"/>
              <a:t> </a:t>
            </a:r>
            <a:r>
              <a:rPr lang="en-US" dirty="0" smtClean="0"/>
              <a:t>tree</a:t>
            </a:r>
            <a:r>
              <a:rPr lang="en-US" dirty="0"/>
              <a:t>. For every node, we recursively call </a:t>
            </a:r>
            <a:r>
              <a:rPr lang="en-US" dirty="0" smtClean="0"/>
              <a:t>the</a:t>
            </a:r>
            <a:r>
              <a:rPr lang="tr-TR" dirty="0" smtClean="0"/>
              <a:t> </a:t>
            </a:r>
            <a:r>
              <a:rPr lang="en-US" dirty="0" smtClean="0"/>
              <a:t>algorithm </a:t>
            </a:r>
            <a:r>
              <a:rPr lang="en-US" dirty="0"/>
              <a:t>on its left sub-tree as well as the </a:t>
            </a:r>
            <a:r>
              <a:rPr lang="en-US" dirty="0" smtClean="0"/>
              <a:t>right</a:t>
            </a:r>
            <a:r>
              <a:rPr lang="tr-TR" dirty="0" smtClean="0"/>
              <a:t> </a:t>
            </a:r>
            <a:r>
              <a:rPr lang="en-US" dirty="0" smtClean="0"/>
              <a:t>sub-tree</a:t>
            </a:r>
            <a:r>
              <a:rPr lang="en-US" dirty="0"/>
              <a:t>. The total number of nodes at a </a:t>
            </a:r>
            <a:r>
              <a:rPr lang="en-US" dirty="0" smtClean="0"/>
              <a:t>given</a:t>
            </a:r>
            <a:r>
              <a:rPr lang="tr-TR" dirty="0" smtClean="0"/>
              <a:t> </a:t>
            </a:r>
            <a:r>
              <a:rPr lang="en-US" dirty="0" smtClean="0"/>
              <a:t>node </a:t>
            </a:r>
            <a:r>
              <a:rPr lang="en-US" dirty="0"/>
              <a:t>is then returned by adding 1 to the </a:t>
            </a:r>
            <a:r>
              <a:rPr lang="en-US" dirty="0" smtClean="0"/>
              <a:t>number</a:t>
            </a:r>
            <a:r>
              <a:rPr lang="tr-TR" dirty="0" smtClean="0"/>
              <a:t> </a:t>
            </a:r>
            <a:r>
              <a:rPr lang="en-US" dirty="0" smtClean="0"/>
              <a:t>of </a:t>
            </a:r>
            <a:r>
              <a:rPr lang="en-US" dirty="0"/>
              <a:t>nodes in its left as well as right sub-tree. However if the tree is </a:t>
            </a:r>
            <a:r>
              <a:rPr lang="en-US" dirty="0" smtClean="0"/>
              <a:t>empty,</a:t>
            </a:r>
            <a:r>
              <a:rPr lang="tr-TR" dirty="0" smtClean="0"/>
              <a:t> </a:t>
            </a:r>
            <a:r>
              <a:rPr lang="en-US" dirty="0" smtClean="0"/>
              <a:t>that </a:t>
            </a:r>
            <a:r>
              <a:rPr lang="en-US" dirty="0"/>
              <a:t>is TREE = NULL, then the number of nodes will be zero.</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2433637" cy="207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990600"/>
            <a:ext cx="402497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526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Number of Internal Nodes</a:t>
            </a:r>
          </a:p>
        </p:txBody>
      </p:sp>
      <p:sp>
        <p:nvSpPr>
          <p:cNvPr id="3" name="Content Placeholder 2"/>
          <p:cNvSpPr>
            <a:spLocks noGrp="1"/>
          </p:cNvSpPr>
          <p:nvPr>
            <p:ph idx="1"/>
          </p:nvPr>
        </p:nvSpPr>
        <p:spPr>
          <a:xfrm>
            <a:off x="533400" y="3200400"/>
            <a:ext cx="8077200" cy="3200400"/>
          </a:xfrm>
        </p:spPr>
        <p:txBody>
          <a:bodyPr>
            <a:normAutofit fontScale="55000" lnSpcReduction="20000"/>
          </a:bodyPr>
          <a:lstStyle/>
          <a:p>
            <a:r>
              <a:rPr lang="en-US" dirty="0" smtClean="0"/>
              <a:t>To </a:t>
            </a:r>
            <a:r>
              <a:rPr lang="en-US" dirty="0"/>
              <a:t>calculate the total number of internal nodes or non-leaf nodes, we </a:t>
            </a:r>
            <a:r>
              <a:rPr lang="en-US" dirty="0" smtClean="0"/>
              <a:t>count</a:t>
            </a:r>
            <a:r>
              <a:rPr lang="tr-TR" dirty="0" smtClean="0"/>
              <a:t> </a:t>
            </a:r>
            <a:r>
              <a:rPr lang="en-US" dirty="0" smtClean="0"/>
              <a:t>the </a:t>
            </a:r>
            <a:r>
              <a:rPr lang="en-US" dirty="0"/>
              <a:t>number of internal nodes in the left sub-tree and the right </a:t>
            </a:r>
            <a:r>
              <a:rPr lang="en-US" dirty="0" smtClean="0"/>
              <a:t>sub-tree</a:t>
            </a:r>
            <a:r>
              <a:rPr lang="tr-TR" dirty="0" smtClean="0"/>
              <a:t> </a:t>
            </a:r>
            <a:r>
              <a:rPr lang="en-US" dirty="0" smtClean="0"/>
              <a:t>and </a:t>
            </a:r>
            <a:r>
              <a:rPr lang="en-US" dirty="0"/>
              <a:t>add 1 to it (1 is added for the root node</a:t>
            </a:r>
            <a:r>
              <a:rPr lang="en-US" dirty="0" smtClean="0"/>
              <a:t>).</a:t>
            </a:r>
            <a:endParaRPr lang="tr-TR" dirty="0" smtClean="0"/>
          </a:p>
          <a:p>
            <a:endParaRPr lang="en-US" dirty="0"/>
          </a:p>
          <a:p>
            <a:pPr marL="68580" indent="0">
              <a:buNone/>
            </a:pPr>
            <a:r>
              <a:rPr lang="pt-BR" dirty="0" smtClean="0"/>
              <a:t>Numberofinternalnodes =</a:t>
            </a:r>
            <a:r>
              <a:rPr lang="tr-TR" dirty="0" smtClean="0"/>
              <a:t> totalInternalNodes(left </a:t>
            </a:r>
            <a:r>
              <a:rPr lang="tr-TR" dirty="0"/>
              <a:t>sub–tree) </a:t>
            </a:r>
            <a:r>
              <a:rPr lang="tr-TR" dirty="0" smtClean="0"/>
              <a:t>+ totalInternalNodes(right </a:t>
            </a:r>
            <a:r>
              <a:rPr lang="tr-TR" dirty="0"/>
              <a:t>sub–tree) + </a:t>
            </a:r>
            <a:r>
              <a:rPr lang="tr-TR" dirty="0" smtClean="0"/>
              <a:t>1</a:t>
            </a:r>
          </a:p>
          <a:p>
            <a:pPr marL="68580" indent="0">
              <a:buNone/>
            </a:pPr>
            <a:endParaRPr lang="tr-TR" dirty="0"/>
          </a:p>
          <a:p>
            <a:r>
              <a:rPr lang="en-US" dirty="0"/>
              <a:t>Consider the tree given in Fig. 10.18. </a:t>
            </a:r>
            <a:r>
              <a:rPr lang="en-US" dirty="0" smtClean="0"/>
              <a:t>The</a:t>
            </a:r>
            <a:r>
              <a:rPr lang="tr-TR" dirty="0" smtClean="0"/>
              <a:t> </a:t>
            </a:r>
            <a:r>
              <a:rPr lang="en-US" dirty="0" smtClean="0"/>
              <a:t>total </a:t>
            </a:r>
            <a:r>
              <a:rPr lang="en-US" dirty="0"/>
              <a:t>number of internal nodes in the tree can</a:t>
            </a:r>
          </a:p>
          <a:p>
            <a:r>
              <a:rPr lang="tr-TR" dirty="0"/>
              <a:t>be calculated as:</a:t>
            </a:r>
          </a:p>
          <a:p>
            <a:pPr marL="68580" indent="0">
              <a:buNone/>
            </a:pPr>
            <a:r>
              <a:rPr lang="tr-TR" dirty="0" smtClean="0"/>
              <a:t>	</a:t>
            </a:r>
            <a:r>
              <a:rPr lang="en-US" dirty="0" smtClean="0"/>
              <a:t>Total </a:t>
            </a:r>
            <a:r>
              <a:rPr lang="en-US" dirty="0"/>
              <a:t>internal nodes of left sub–tree = 0</a:t>
            </a:r>
          </a:p>
          <a:p>
            <a:pPr marL="68580" indent="0">
              <a:buNone/>
            </a:pPr>
            <a:r>
              <a:rPr lang="tr-TR" dirty="0" smtClean="0"/>
              <a:t>	</a:t>
            </a:r>
            <a:r>
              <a:rPr lang="en-US" dirty="0" smtClean="0"/>
              <a:t>Total </a:t>
            </a:r>
            <a:r>
              <a:rPr lang="en-US" dirty="0"/>
              <a:t>internal nodes of right sub–tree = 3</a:t>
            </a:r>
          </a:p>
          <a:p>
            <a:pPr marL="68580" indent="0">
              <a:buNone/>
            </a:pPr>
            <a:r>
              <a:rPr lang="tr-TR" dirty="0" smtClean="0"/>
              <a:t>	</a:t>
            </a:r>
            <a:r>
              <a:rPr lang="en-US" dirty="0" smtClean="0"/>
              <a:t>Total </a:t>
            </a:r>
            <a:r>
              <a:rPr lang="en-US" dirty="0"/>
              <a:t>internal nodes of tree = (0 + 3) + </a:t>
            </a:r>
            <a:r>
              <a:rPr lang="en-US" dirty="0" smtClean="0"/>
              <a:t>1= </a:t>
            </a:r>
            <a:r>
              <a:rPr lang="en-US" dirty="0"/>
              <a:t>4</a:t>
            </a:r>
          </a:p>
          <a:p>
            <a:r>
              <a:rPr lang="en-US" dirty="0"/>
              <a:t>Figure 10.20 shows a recursive </a:t>
            </a:r>
            <a:r>
              <a:rPr lang="en-US" dirty="0" smtClean="0"/>
              <a:t>algorithm</a:t>
            </a:r>
            <a:r>
              <a:rPr lang="tr-TR" dirty="0" smtClean="0"/>
              <a:t> </a:t>
            </a:r>
            <a:r>
              <a:rPr lang="en-US" dirty="0" smtClean="0"/>
              <a:t>to </a:t>
            </a:r>
            <a:r>
              <a:rPr lang="en-US" dirty="0"/>
              <a:t>calculate the total number of internal </a:t>
            </a:r>
            <a:r>
              <a:rPr lang="en-US" dirty="0" smtClean="0"/>
              <a:t>nodes</a:t>
            </a:r>
            <a:r>
              <a:rPr lang="tr-TR" dirty="0" smtClean="0"/>
              <a:t> </a:t>
            </a:r>
            <a:r>
              <a:rPr lang="en-US" dirty="0" smtClean="0"/>
              <a:t>in </a:t>
            </a:r>
            <a:r>
              <a:rPr lang="en-US" dirty="0"/>
              <a:t>a binary search tree. For every node, </a:t>
            </a:r>
            <a:r>
              <a:rPr lang="en-US" dirty="0" smtClean="0"/>
              <a:t>we</a:t>
            </a:r>
            <a:r>
              <a:rPr lang="tr-TR" dirty="0" smtClean="0"/>
              <a:t> </a:t>
            </a:r>
            <a:r>
              <a:rPr lang="en-US" dirty="0" smtClean="0"/>
              <a:t>recursively </a:t>
            </a:r>
            <a:r>
              <a:rPr lang="en-US" dirty="0"/>
              <a:t>call the algorithm on its left </a:t>
            </a:r>
            <a:r>
              <a:rPr lang="en-US" dirty="0" smtClean="0"/>
              <a:t>subtree</a:t>
            </a:r>
            <a:r>
              <a:rPr lang="tr-TR" dirty="0" smtClean="0"/>
              <a:t> </a:t>
            </a:r>
            <a:r>
              <a:rPr lang="en-US" dirty="0" smtClean="0"/>
              <a:t>as </a:t>
            </a:r>
            <a:r>
              <a:rPr lang="en-US" dirty="0"/>
              <a:t>well as the right sub-tree. The </a:t>
            </a:r>
            <a:r>
              <a:rPr lang="en-US" dirty="0" smtClean="0"/>
              <a:t>total</a:t>
            </a:r>
            <a:r>
              <a:rPr lang="tr-TR" dirty="0" smtClean="0"/>
              <a:t> </a:t>
            </a:r>
            <a:r>
              <a:rPr lang="en-US" dirty="0" smtClean="0"/>
              <a:t>number </a:t>
            </a:r>
            <a:r>
              <a:rPr lang="en-US" dirty="0"/>
              <a:t>of internal nodes at a given node </a:t>
            </a:r>
            <a:r>
              <a:rPr lang="en-US" dirty="0" smtClean="0"/>
              <a:t>is</a:t>
            </a:r>
            <a:r>
              <a:rPr lang="tr-TR" dirty="0" smtClean="0"/>
              <a:t> </a:t>
            </a:r>
            <a:r>
              <a:rPr lang="en-US" dirty="0" smtClean="0"/>
              <a:t>then </a:t>
            </a:r>
            <a:r>
              <a:rPr lang="en-US" dirty="0"/>
              <a:t>returned by adding internal nodes in </a:t>
            </a:r>
            <a:r>
              <a:rPr lang="en-US" dirty="0" smtClean="0"/>
              <a:t>its</a:t>
            </a:r>
            <a:r>
              <a:rPr lang="tr-TR" dirty="0" smtClean="0"/>
              <a:t> </a:t>
            </a:r>
            <a:r>
              <a:rPr lang="en-US" dirty="0" smtClean="0"/>
              <a:t>left </a:t>
            </a:r>
            <a:r>
              <a:rPr lang="en-US" dirty="0"/>
              <a:t>as well as right sub-tree. </a:t>
            </a:r>
            <a:endParaRPr lang="tr-TR" dirty="0" smtClean="0"/>
          </a:p>
          <a:p>
            <a:r>
              <a:rPr lang="en-US" dirty="0" smtClean="0"/>
              <a:t>However</a:t>
            </a:r>
            <a:r>
              <a:rPr lang="en-US" dirty="0"/>
              <a:t>, if </a:t>
            </a:r>
            <a:r>
              <a:rPr lang="en-US" dirty="0" smtClean="0"/>
              <a:t>the</a:t>
            </a:r>
            <a:r>
              <a:rPr lang="tr-TR" dirty="0" smtClean="0"/>
              <a:t> </a:t>
            </a:r>
            <a:r>
              <a:rPr lang="en-US" dirty="0" smtClean="0"/>
              <a:t>tree </a:t>
            </a:r>
            <a:r>
              <a:rPr lang="en-US" dirty="0"/>
              <a:t>is empty, that is TREE = NULL, then </a:t>
            </a:r>
            <a:r>
              <a:rPr lang="en-US" dirty="0" smtClean="0"/>
              <a:t>the</a:t>
            </a:r>
            <a:r>
              <a:rPr lang="tr-TR" dirty="0" smtClean="0"/>
              <a:t> </a:t>
            </a:r>
            <a:r>
              <a:rPr lang="en-US" dirty="0" smtClean="0"/>
              <a:t>number </a:t>
            </a:r>
            <a:r>
              <a:rPr lang="en-US" dirty="0"/>
              <a:t>of internal nodes will be zero. </a:t>
            </a:r>
            <a:r>
              <a:rPr lang="en-US" dirty="0" smtClean="0"/>
              <a:t>Also</a:t>
            </a:r>
            <a:r>
              <a:rPr lang="tr-TR" dirty="0" smtClean="0"/>
              <a:t> </a:t>
            </a:r>
            <a:r>
              <a:rPr lang="en-US" dirty="0" smtClean="0"/>
              <a:t>if </a:t>
            </a:r>
            <a:r>
              <a:rPr lang="en-US" dirty="0"/>
              <a:t>there is only one node in the tree, then </a:t>
            </a:r>
            <a:r>
              <a:rPr lang="en-US" dirty="0" smtClean="0"/>
              <a:t>the</a:t>
            </a:r>
            <a:r>
              <a:rPr lang="tr-TR" dirty="0" smtClean="0"/>
              <a:t> </a:t>
            </a:r>
            <a:r>
              <a:rPr lang="en-US" dirty="0" smtClean="0"/>
              <a:t>number </a:t>
            </a:r>
            <a:r>
              <a:rPr lang="en-US" dirty="0"/>
              <a:t>of internal nodes will be zero.</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2433637" cy="207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1945" y="990600"/>
            <a:ext cx="3739055" cy="215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818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Number of </a:t>
            </a:r>
            <a:r>
              <a:rPr lang="tr-TR" dirty="0" smtClean="0"/>
              <a:t>Ex</a:t>
            </a:r>
            <a:r>
              <a:rPr lang="en-US" dirty="0" err="1" smtClean="0"/>
              <a:t>ternal</a:t>
            </a:r>
            <a:r>
              <a:rPr lang="en-US" dirty="0" smtClean="0"/>
              <a:t> </a:t>
            </a:r>
            <a:r>
              <a:rPr lang="en-US" dirty="0"/>
              <a:t>Nodes</a:t>
            </a:r>
          </a:p>
        </p:txBody>
      </p:sp>
      <p:sp>
        <p:nvSpPr>
          <p:cNvPr id="3" name="Content Placeholder 2"/>
          <p:cNvSpPr>
            <a:spLocks noGrp="1"/>
          </p:cNvSpPr>
          <p:nvPr>
            <p:ph idx="1"/>
          </p:nvPr>
        </p:nvSpPr>
        <p:spPr>
          <a:xfrm>
            <a:off x="533400" y="3200400"/>
            <a:ext cx="8077200" cy="3124200"/>
          </a:xfrm>
        </p:spPr>
        <p:txBody>
          <a:bodyPr>
            <a:normAutofit fontScale="47500" lnSpcReduction="20000"/>
          </a:bodyPr>
          <a:lstStyle/>
          <a:p>
            <a:r>
              <a:rPr lang="en-US" dirty="0" smtClean="0"/>
              <a:t>To </a:t>
            </a:r>
            <a:r>
              <a:rPr lang="en-US" dirty="0"/>
              <a:t>calculate the total number of </a:t>
            </a:r>
            <a:r>
              <a:rPr lang="en-US" dirty="0" smtClean="0"/>
              <a:t>external</a:t>
            </a:r>
            <a:r>
              <a:rPr lang="tr-TR" dirty="0" smtClean="0"/>
              <a:t> </a:t>
            </a:r>
            <a:r>
              <a:rPr lang="en-US" dirty="0" smtClean="0"/>
              <a:t>nodes </a:t>
            </a:r>
            <a:r>
              <a:rPr lang="en-US" dirty="0"/>
              <a:t>or leaf nodes, we add the number </a:t>
            </a:r>
            <a:r>
              <a:rPr lang="en-US" dirty="0" smtClean="0"/>
              <a:t>of</a:t>
            </a:r>
            <a:r>
              <a:rPr lang="tr-TR" dirty="0" smtClean="0"/>
              <a:t> </a:t>
            </a:r>
            <a:r>
              <a:rPr lang="en-US" dirty="0"/>
              <a:t>external nodes in the left sub-tree and the right sub-tree. </a:t>
            </a:r>
            <a:endParaRPr lang="tr-TR" dirty="0" smtClean="0"/>
          </a:p>
          <a:p>
            <a:r>
              <a:rPr lang="en-US" dirty="0" smtClean="0"/>
              <a:t>However </a:t>
            </a:r>
            <a:r>
              <a:rPr lang="en-US" dirty="0"/>
              <a:t>if the tree is empty, that is </a:t>
            </a:r>
            <a:r>
              <a:rPr lang="en-US" dirty="0" smtClean="0"/>
              <a:t>TREE</a:t>
            </a:r>
            <a:r>
              <a:rPr lang="tr-TR" dirty="0" smtClean="0"/>
              <a:t> </a:t>
            </a:r>
            <a:r>
              <a:rPr lang="en-US" dirty="0" smtClean="0"/>
              <a:t>= </a:t>
            </a:r>
            <a:r>
              <a:rPr lang="en-US" dirty="0"/>
              <a:t>NULL, then the number of external nodes will be zero. But if there is only one node in the </a:t>
            </a:r>
            <a:r>
              <a:rPr lang="en-US" dirty="0" smtClean="0"/>
              <a:t>tree,</a:t>
            </a:r>
            <a:r>
              <a:rPr lang="tr-TR" dirty="0" smtClean="0"/>
              <a:t> </a:t>
            </a:r>
            <a:r>
              <a:rPr lang="en-US" dirty="0" smtClean="0"/>
              <a:t>then </a:t>
            </a:r>
            <a:r>
              <a:rPr lang="en-US" dirty="0"/>
              <a:t>the number of external nodes will be one.</a:t>
            </a:r>
          </a:p>
          <a:p>
            <a:r>
              <a:rPr lang="en-US" dirty="0"/>
              <a:t>Number of external nodes = </a:t>
            </a:r>
            <a:r>
              <a:rPr lang="en-US" dirty="0" err="1"/>
              <a:t>totalExternalNodes</a:t>
            </a:r>
            <a:r>
              <a:rPr lang="en-US" dirty="0"/>
              <a:t>(left sub–tree) </a:t>
            </a:r>
            <a:r>
              <a:rPr lang="en-US" dirty="0" smtClean="0"/>
              <a:t>+</a:t>
            </a:r>
            <a:r>
              <a:rPr lang="tr-TR" dirty="0" smtClean="0"/>
              <a:t> totalExternalNodes </a:t>
            </a:r>
            <a:r>
              <a:rPr lang="tr-TR" dirty="0"/>
              <a:t>(right sub–tree)</a:t>
            </a:r>
          </a:p>
          <a:p>
            <a:r>
              <a:rPr lang="en-US" dirty="0"/>
              <a:t>Consider the tree given in Fig. 10.18. The total number of external nodes in the given tree </a:t>
            </a:r>
            <a:r>
              <a:rPr lang="en-US" dirty="0" smtClean="0"/>
              <a:t>can</a:t>
            </a:r>
            <a:r>
              <a:rPr lang="tr-TR" dirty="0" smtClean="0"/>
              <a:t> be </a:t>
            </a:r>
            <a:r>
              <a:rPr lang="tr-TR" dirty="0"/>
              <a:t>calculated as</a:t>
            </a:r>
            <a:r>
              <a:rPr lang="tr-TR" dirty="0" smtClean="0"/>
              <a:t>:</a:t>
            </a:r>
          </a:p>
          <a:p>
            <a:pPr marL="68580" indent="0">
              <a:buNone/>
            </a:pPr>
            <a:endParaRPr lang="tr-TR" dirty="0"/>
          </a:p>
          <a:p>
            <a:pPr marL="68580" indent="0">
              <a:buNone/>
            </a:pPr>
            <a:r>
              <a:rPr lang="tr-TR" dirty="0" smtClean="0"/>
              <a:t>	</a:t>
            </a:r>
            <a:r>
              <a:rPr lang="en-US" dirty="0" smtClean="0"/>
              <a:t>Total </a:t>
            </a:r>
            <a:r>
              <a:rPr lang="en-US" dirty="0"/>
              <a:t>external nodes of left sub–tree = </a:t>
            </a:r>
            <a:r>
              <a:rPr lang="en-US" dirty="0" smtClean="0"/>
              <a:t>1</a:t>
            </a:r>
            <a:endParaRPr lang="tr-TR" dirty="0" smtClean="0"/>
          </a:p>
          <a:p>
            <a:pPr marL="68580" indent="0">
              <a:buNone/>
            </a:pPr>
            <a:r>
              <a:rPr lang="tr-TR" dirty="0"/>
              <a:t>	</a:t>
            </a:r>
            <a:r>
              <a:rPr lang="en-US" dirty="0" smtClean="0"/>
              <a:t>Total </a:t>
            </a:r>
            <a:r>
              <a:rPr lang="en-US" dirty="0"/>
              <a:t>external nodes of left sub–tree = </a:t>
            </a:r>
            <a:r>
              <a:rPr lang="en-US" dirty="0" smtClean="0"/>
              <a:t>2</a:t>
            </a:r>
            <a:endParaRPr lang="tr-TR" dirty="0" smtClean="0"/>
          </a:p>
          <a:p>
            <a:pPr marL="68580" indent="0">
              <a:buNone/>
            </a:pPr>
            <a:r>
              <a:rPr lang="tr-TR" dirty="0"/>
              <a:t>	</a:t>
            </a:r>
            <a:r>
              <a:rPr lang="en-US" dirty="0" smtClean="0"/>
              <a:t>Total </a:t>
            </a:r>
            <a:r>
              <a:rPr lang="en-US" dirty="0"/>
              <a:t>external nodes of tree = 1 + </a:t>
            </a:r>
            <a:r>
              <a:rPr lang="en-US" dirty="0" smtClean="0"/>
              <a:t>2</a:t>
            </a:r>
            <a:r>
              <a:rPr lang="tr-TR" dirty="0" smtClean="0"/>
              <a:t> = 3</a:t>
            </a:r>
          </a:p>
          <a:p>
            <a:pPr marL="68580" indent="0">
              <a:buNone/>
            </a:pPr>
            <a:endParaRPr lang="tr-TR" dirty="0"/>
          </a:p>
          <a:p>
            <a:r>
              <a:rPr lang="en-US" dirty="0"/>
              <a:t>Figure 10.21 shows a recursive </a:t>
            </a:r>
            <a:r>
              <a:rPr lang="en-US" dirty="0" smtClean="0"/>
              <a:t>algorithm</a:t>
            </a:r>
            <a:r>
              <a:rPr lang="tr-TR" dirty="0" smtClean="0"/>
              <a:t> </a:t>
            </a:r>
            <a:r>
              <a:rPr lang="en-US" dirty="0" smtClean="0"/>
              <a:t>to </a:t>
            </a:r>
            <a:r>
              <a:rPr lang="en-US" dirty="0"/>
              <a:t>calculate the total number </a:t>
            </a:r>
            <a:r>
              <a:rPr lang="en-US" dirty="0" smtClean="0"/>
              <a:t>of</a:t>
            </a:r>
            <a:r>
              <a:rPr lang="tr-TR" dirty="0" smtClean="0"/>
              <a:t> </a:t>
            </a:r>
            <a:r>
              <a:rPr lang="en-US" dirty="0" smtClean="0"/>
              <a:t>external </a:t>
            </a:r>
            <a:r>
              <a:rPr lang="en-US" dirty="0"/>
              <a:t>nodes in a binary search tree.</a:t>
            </a:r>
          </a:p>
          <a:p>
            <a:r>
              <a:rPr lang="en-US" dirty="0"/>
              <a:t>For every node, we recursively call </a:t>
            </a:r>
            <a:r>
              <a:rPr lang="en-US" dirty="0" smtClean="0"/>
              <a:t>the</a:t>
            </a:r>
            <a:r>
              <a:rPr lang="tr-TR" dirty="0" smtClean="0"/>
              <a:t> </a:t>
            </a:r>
            <a:r>
              <a:rPr lang="en-US" dirty="0" smtClean="0"/>
              <a:t>algorithm </a:t>
            </a:r>
            <a:r>
              <a:rPr lang="en-US" dirty="0"/>
              <a:t>on its left sub-tree as well </a:t>
            </a:r>
            <a:r>
              <a:rPr lang="en-US" dirty="0" smtClean="0"/>
              <a:t>as</a:t>
            </a:r>
            <a:r>
              <a:rPr lang="tr-TR" dirty="0" smtClean="0"/>
              <a:t> </a:t>
            </a:r>
            <a:r>
              <a:rPr lang="en-US" dirty="0" smtClean="0"/>
              <a:t>the </a:t>
            </a:r>
            <a:r>
              <a:rPr lang="en-US" dirty="0"/>
              <a:t>right sub-tree. The total number </a:t>
            </a:r>
            <a:r>
              <a:rPr lang="en-US" dirty="0" smtClean="0"/>
              <a:t>of</a:t>
            </a:r>
            <a:r>
              <a:rPr lang="tr-TR" dirty="0" smtClean="0"/>
              <a:t> </a:t>
            </a:r>
            <a:r>
              <a:rPr lang="en-US" dirty="0" smtClean="0"/>
              <a:t>external </a:t>
            </a:r>
            <a:r>
              <a:rPr lang="en-US" dirty="0"/>
              <a:t>nodes at a given node is </a:t>
            </a:r>
            <a:r>
              <a:rPr lang="en-US" dirty="0" smtClean="0"/>
              <a:t>then</a:t>
            </a:r>
            <a:r>
              <a:rPr lang="tr-TR" dirty="0" smtClean="0"/>
              <a:t> </a:t>
            </a:r>
            <a:r>
              <a:rPr lang="en-US" dirty="0" smtClean="0"/>
              <a:t>returned </a:t>
            </a:r>
            <a:r>
              <a:rPr lang="en-US" dirty="0"/>
              <a:t>by adding the external nodes </a:t>
            </a:r>
            <a:r>
              <a:rPr lang="en-US" dirty="0" smtClean="0"/>
              <a:t>in</a:t>
            </a:r>
            <a:r>
              <a:rPr lang="tr-TR" dirty="0" smtClean="0"/>
              <a:t> </a:t>
            </a:r>
            <a:r>
              <a:rPr lang="en-US" dirty="0" smtClean="0"/>
              <a:t>its </a:t>
            </a:r>
            <a:r>
              <a:rPr lang="en-US" dirty="0"/>
              <a:t>left as well as right sub-tree. </a:t>
            </a:r>
            <a:endParaRPr lang="tr-TR" dirty="0" smtClean="0"/>
          </a:p>
          <a:p>
            <a:r>
              <a:rPr lang="en-US" dirty="0" smtClean="0"/>
              <a:t>However</a:t>
            </a:r>
            <a:r>
              <a:rPr lang="tr-TR" dirty="0"/>
              <a:t> </a:t>
            </a:r>
            <a:r>
              <a:rPr lang="en-US" dirty="0" smtClean="0"/>
              <a:t>if </a:t>
            </a:r>
            <a:r>
              <a:rPr lang="en-US" dirty="0"/>
              <a:t>the tree is empty, that is TREE </a:t>
            </a:r>
            <a:r>
              <a:rPr lang="en-US" dirty="0" smtClean="0"/>
              <a:t>=</a:t>
            </a:r>
            <a:r>
              <a:rPr lang="tr-TR" dirty="0" smtClean="0"/>
              <a:t> </a:t>
            </a:r>
            <a:r>
              <a:rPr lang="en-US" dirty="0" smtClean="0"/>
              <a:t>NULL</a:t>
            </a:r>
            <a:r>
              <a:rPr lang="en-US" dirty="0"/>
              <a:t>, then the number of external </a:t>
            </a:r>
            <a:r>
              <a:rPr lang="en-US" dirty="0" smtClean="0"/>
              <a:t>nodes</a:t>
            </a:r>
            <a:r>
              <a:rPr lang="tr-TR" dirty="0" smtClean="0"/>
              <a:t> </a:t>
            </a:r>
            <a:r>
              <a:rPr lang="en-US" dirty="0" smtClean="0"/>
              <a:t>will </a:t>
            </a:r>
            <a:r>
              <a:rPr lang="en-US" dirty="0"/>
              <a:t>be zero. Also if there is only </a:t>
            </a:r>
            <a:r>
              <a:rPr lang="en-US" dirty="0" smtClean="0"/>
              <a:t>one</a:t>
            </a:r>
            <a:r>
              <a:rPr lang="tr-TR" dirty="0" smtClean="0"/>
              <a:t> </a:t>
            </a:r>
            <a:r>
              <a:rPr lang="en-US" dirty="0" smtClean="0"/>
              <a:t>node </a:t>
            </a:r>
            <a:r>
              <a:rPr lang="en-US" dirty="0"/>
              <a:t>in the tree, then there will be </a:t>
            </a:r>
            <a:r>
              <a:rPr lang="en-US" dirty="0" smtClean="0"/>
              <a:t>only</a:t>
            </a:r>
            <a:r>
              <a:rPr lang="tr-TR" dirty="0" smtClean="0"/>
              <a:t> </a:t>
            </a:r>
            <a:r>
              <a:rPr lang="en-US" dirty="0" smtClean="0"/>
              <a:t>one </a:t>
            </a:r>
            <a:r>
              <a:rPr lang="en-US" dirty="0"/>
              <a:t>external node (that is the root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2433637" cy="207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8211" y="1029768"/>
            <a:ext cx="3689443"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266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Finding the Mirror Image of a Binary Search Tree</a:t>
            </a:r>
          </a:p>
        </p:txBody>
      </p:sp>
      <p:sp>
        <p:nvSpPr>
          <p:cNvPr id="3" name="Content Placeholder 2"/>
          <p:cNvSpPr>
            <a:spLocks noGrp="1"/>
          </p:cNvSpPr>
          <p:nvPr>
            <p:ph idx="1"/>
          </p:nvPr>
        </p:nvSpPr>
        <p:spPr>
          <a:xfrm>
            <a:off x="533400" y="3200400"/>
            <a:ext cx="8077200" cy="3124200"/>
          </a:xfrm>
        </p:spPr>
        <p:txBody>
          <a:bodyPr>
            <a:normAutofit fontScale="85000" lnSpcReduction="20000"/>
          </a:bodyPr>
          <a:lstStyle/>
          <a:p>
            <a:r>
              <a:rPr lang="en-US" dirty="0"/>
              <a:t>Mirror image of a binary search tree is obtained by interchanging the </a:t>
            </a:r>
            <a:r>
              <a:rPr lang="en-US" dirty="0" smtClean="0"/>
              <a:t>left</a:t>
            </a:r>
            <a:r>
              <a:rPr lang="tr-TR" dirty="0" smtClean="0"/>
              <a:t> </a:t>
            </a:r>
            <a:r>
              <a:rPr lang="en-US" dirty="0" smtClean="0"/>
              <a:t>sub-tree </a:t>
            </a:r>
            <a:r>
              <a:rPr lang="en-US" dirty="0"/>
              <a:t>with the right sub-tree at every node of the tree. </a:t>
            </a:r>
            <a:endParaRPr lang="tr-TR" dirty="0" smtClean="0"/>
          </a:p>
          <a:p>
            <a:r>
              <a:rPr lang="en-US" dirty="0" smtClean="0"/>
              <a:t>For example,</a:t>
            </a:r>
            <a:r>
              <a:rPr lang="tr-TR" dirty="0" smtClean="0"/>
              <a:t> </a:t>
            </a:r>
            <a:r>
              <a:rPr lang="en-US" dirty="0" smtClean="0"/>
              <a:t>given </a:t>
            </a:r>
            <a:r>
              <a:rPr lang="en-US" dirty="0"/>
              <a:t>a tree T, the mirror image of T can be obtained as </a:t>
            </a:r>
            <a:r>
              <a:rPr lang="tr-TR" dirty="0" smtClean="0"/>
              <a:t>T`</a:t>
            </a:r>
            <a:r>
              <a:rPr lang="en-US" dirty="0" smtClean="0"/>
              <a:t>. </a:t>
            </a:r>
            <a:r>
              <a:rPr lang="en-US" dirty="0"/>
              <a:t>Consider </a:t>
            </a:r>
            <a:r>
              <a:rPr lang="en-US" dirty="0" smtClean="0"/>
              <a:t>the</a:t>
            </a:r>
            <a:r>
              <a:rPr lang="tr-TR" dirty="0" smtClean="0"/>
              <a:t> </a:t>
            </a:r>
            <a:r>
              <a:rPr lang="en-US" dirty="0" smtClean="0"/>
              <a:t>tree </a:t>
            </a:r>
            <a:r>
              <a:rPr lang="en-US" dirty="0"/>
              <a:t>T given in </a:t>
            </a:r>
            <a:r>
              <a:rPr lang="en-US" dirty="0" smtClean="0"/>
              <a:t>Fig</a:t>
            </a:r>
            <a:r>
              <a:rPr lang="tr-TR" dirty="0" smtClean="0"/>
              <a:t>ure</a:t>
            </a:r>
            <a:r>
              <a:rPr lang="en-US" dirty="0" smtClean="0"/>
              <a:t>.</a:t>
            </a:r>
            <a:endParaRPr lang="en-US" dirty="0"/>
          </a:p>
          <a:p>
            <a:r>
              <a:rPr lang="en-US" dirty="0"/>
              <a:t>Figure 10.23 shows a recursive algorithm to obtain the mirror image of </a:t>
            </a:r>
            <a:r>
              <a:rPr lang="en-US" dirty="0" smtClean="0"/>
              <a:t>a</a:t>
            </a:r>
            <a:r>
              <a:rPr lang="tr-TR" dirty="0" smtClean="0"/>
              <a:t> </a:t>
            </a:r>
            <a:r>
              <a:rPr lang="en-US" dirty="0" smtClean="0"/>
              <a:t>binary </a:t>
            </a:r>
            <a:r>
              <a:rPr lang="en-US" dirty="0"/>
              <a:t>search tree. </a:t>
            </a:r>
            <a:endParaRPr lang="tr-TR" dirty="0" smtClean="0"/>
          </a:p>
          <a:p>
            <a:r>
              <a:rPr lang="en-US" dirty="0" smtClean="0"/>
              <a:t>In </a:t>
            </a:r>
            <a:r>
              <a:rPr lang="en-US" dirty="0"/>
              <a:t>the algorithm, if TREE != NULL, that is if the current </a:t>
            </a:r>
            <a:r>
              <a:rPr lang="en-US" dirty="0" smtClean="0"/>
              <a:t>node</a:t>
            </a:r>
            <a:r>
              <a:rPr lang="tr-TR" dirty="0" smtClean="0"/>
              <a:t> </a:t>
            </a:r>
            <a:r>
              <a:rPr lang="en-US" dirty="0" smtClean="0"/>
              <a:t>in </a:t>
            </a:r>
            <a:r>
              <a:rPr lang="en-US" dirty="0"/>
              <a:t>the tree has one or more nodes, then the algorithm is recursively called </a:t>
            </a:r>
            <a:r>
              <a:rPr lang="en-US" dirty="0" smtClean="0"/>
              <a:t>at</a:t>
            </a:r>
            <a:r>
              <a:rPr lang="tr-TR" dirty="0" smtClean="0"/>
              <a:t> </a:t>
            </a:r>
            <a:r>
              <a:rPr lang="en-US" dirty="0" smtClean="0"/>
              <a:t>every </a:t>
            </a:r>
            <a:r>
              <a:rPr lang="en-US" dirty="0"/>
              <a:t>node in the tree to swap the nodes in its left and right sub-trees.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95400"/>
            <a:ext cx="2405062" cy="1525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952499"/>
            <a:ext cx="3163531" cy="221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021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Deleting a Binary Search Tree</a:t>
            </a:r>
          </a:p>
        </p:txBody>
      </p:sp>
      <p:sp>
        <p:nvSpPr>
          <p:cNvPr id="3" name="Content Placeholder 2"/>
          <p:cNvSpPr>
            <a:spLocks noGrp="1"/>
          </p:cNvSpPr>
          <p:nvPr>
            <p:ph idx="1"/>
          </p:nvPr>
        </p:nvSpPr>
        <p:spPr>
          <a:xfrm>
            <a:off x="533400" y="3200400"/>
            <a:ext cx="8077200" cy="3124200"/>
          </a:xfrm>
        </p:spPr>
        <p:txBody>
          <a:bodyPr>
            <a:normAutofit/>
          </a:bodyPr>
          <a:lstStyle/>
          <a:p>
            <a:r>
              <a:rPr lang="en-US" dirty="0" smtClean="0"/>
              <a:t>To delete/remove an entire binary search tree from the</a:t>
            </a:r>
            <a:r>
              <a:rPr lang="tr-TR" dirty="0" smtClean="0"/>
              <a:t> </a:t>
            </a:r>
            <a:r>
              <a:rPr lang="en-US" dirty="0" smtClean="0"/>
              <a:t>memory, we first delete </a:t>
            </a:r>
            <a:r>
              <a:rPr lang="en-US" dirty="0" err="1" smtClean="0"/>
              <a:t>th</a:t>
            </a:r>
            <a:r>
              <a:rPr lang="tr-TR" dirty="0" smtClean="0"/>
              <a:t>e </a:t>
            </a:r>
            <a:r>
              <a:rPr lang="en-US" dirty="0" smtClean="0"/>
              <a:t>elements/nodes in the left</a:t>
            </a:r>
            <a:r>
              <a:rPr lang="tr-TR" dirty="0" smtClean="0"/>
              <a:t> </a:t>
            </a:r>
            <a:r>
              <a:rPr lang="en-US" dirty="0" smtClean="0"/>
              <a:t>sub-tree and then delete the nodes in the right sub-tree.</a:t>
            </a:r>
          </a:p>
          <a:p>
            <a:r>
              <a:rPr lang="en-US" dirty="0" smtClean="0"/>
              <a:t>The algorithm shown in Fig. 10.24 gives a recursive</a:t>
            </a:r>
            <a:r>
              <a:rPr lang="tr-TR" dirty="0" smtClean="0"/>
              <a:t> </a:t>
            </a:r>
            <a:r>
              <a:rPr lang="en-US" dirty="0" smtClean="0"/>
              <a:t>procedure to remove the binary search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143000"/>
            <a:ext cx="3067050" cy="201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226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Finding the Smallest Node in a </a:t>
            </a:r>
            <a:r>
              <a:rPr lang="en-US" dirty="0" smtClean="0"/>
              <a:t>Binary</a:t>
            </a:r>
            <a:r>
              <a:rPr lang="tr-TR" dirty="0" smtClean="0"/>
              <a:t> </a:t>
            </a:r>
            <a:r>
              <a:rPr lang="tr-TR" dirty="0" err="1" smtClean="0"/>
              <a:t>Search</a:t>
            </a:r>
            <a:r>
              <a:rPr lang="tr-TR" dirty="0" smtClean="0"/>
              <a:t> </a:t>
            </a:r>
            <a:r>
              <a:rPr lang="tr-TR" dirty="0"/>
              <a:t>Tree</a:t>
            </a:r>
            <a:endParaRPr lang="en-US" dirty="0"/>
          </a:p>
        </p:txBody>
      </p:sp>
      <p:sp>
        <p:nvSpPr>
          <p:cNvPr id="3" name="Content Placeholder 2"/>
          <p:cNvSpPr>
            <a:spLocks noGrp="1"/>
          </p:cNvSpPr>
          <p:nvPr>
            <p:ph idx="1"/>
          </p:nvPr>
        </p:nvSpPr>
        <p:spPr>
          <a:xfrm>
            <a:off x="533400" y="3200400"/>
            <a:ext cx="8077200" cy="3124200"/>
          </a:xfrm>
        </p:spPr>
        <p:txBody>
          <a:bodyPr>
            <a:normAutofit fontScale="92500" lnSpcReduction="10000"/>
          </a:bodyPr>
          <a:lstStyle/>
          <a:p>
            <a:r>
              <a:rPr lang="en-US" dirty="0"/>
              <a:t>The very basic property of the binary search tree </a:t>
            </a:r>
            <a:r>
              <a:rPr lang="en-US" dirty="0" smtClean="0"/>
              <a:t>states</a:t>
            </a:r>
            <a:r>
              <a:rPr lang="tr-TR" dirty="0" smtClean="0"/>
              <a:t> </a:t>
            </a:r>
            <a:r>
              <a:rPr lang="en-US" dirty="0" smtClean="0"/>
              <a:t>that </a:t>
            </a:r>
            <a:r>
              <a:rPr lang="en-US" dirty="0"/>
              <a:t>the smaller value will occur in the left sub-tree. </a:t>
            </a:r>
            <a:endParaRPr lang="tr-TR" dirty="0" smtClean="0"/>
          </a:p>
          <a:p>
            <a:r>
              <a:rPr lang="en-US" dirty="0" smtClean="0"/>
              <a:t>If</a:t>
            </a:r>
            <a:r>
              <a:rPr lang="tr-TR" dirty="0" smtClean="0"/>
              <a:t> </a:t>
            </a:r>
            <a:r>
              <a:rPr lang="en-US" dirty="0"/>
              <a:t>the left sub-tree is NULL, then the value of the root node will be smallest as compared to the </a:t>
            </a:r>
            <a:r>
              <a:rPr lang="en-US" dirty="0" smtClean="0"/>
              <a:t>nodes</a:t>
            </a:r>
            <a:r>
              <a:rPr lang="tr-TR" dirty="0" smtClean="0"/>
              <a:t> </a:t>
            </a:r>
            <a:r>
              <a:rPr lang="en-US" dirty="0" smtClean="0"/>
              <a:t>in </a:t>
            </a:r>
            <a:r>
              <a:rPr lang="en-US" dirty="0"/>
              <a:t>the right sub-tree. </a:t>
            </a:r>
            <a:endParaRPr lang="tr-TR" dirty="0" smtClean="0"/>
          </a:p>
          <a:p>
            <a:r>
              <a:rPr lang="en-US" dirty="0" smtClean="0"/>
              <a:t>So</a:t>
            </a:r>
            <a:r>
              <a:rPr lang="en-US" dirty="0"/>
              <a:t>, to find the node with the smallest value, we find the value of the </a:t>
            </a:r>
            <a:r>
              <a:rPr lang="en-US" dirty="0" smtClean="0"/>
              <a:t>leftmost</a:t>
            </a:r>
            <a:r>
              <a:rPr lang="tr-TR" dirty="0" smtClean="0"/>
              <a:t> </a:t>
            </a:r>
            <a:r>
              <a:rPr lang="en-US" dirty="0" smtClean="0"/>
              <a:t>node </a:t>
            </a:r>
            <a:r>
              <a:rPr lang="en-US" dirty="0"/>
              <a:t>of the left sub-tree. </a:t>
            </a:r>
            <a:endParaRPr lang="tr-TR" dirty="0" smtClean="0"/>
          </a:p>
          <a:p>
            <a:r>
              <a:rPr lang="en-US" dirty="0" smtClean="0"/>
              <a:t>The </a:t>
            </a:r>
            <a:r>
              <a:rPr lang="en-US" dirty="0"/>
              <a:t>recursive algorithm to find the smallest node in a binary search </a:t>
            </a:r>
            <a:r>
              <a:rPr lang="en-US" dirty="0" smtClean="0"/>
              <a:t>tree</a:t>
            </a:r>
            <a:r>
              <a:rPr lang="tr-TR" dirty="0" smtClean="0"/>
              <a:t> </a:t>
            </a:r>
            <a:r>
              <a:rPr lang="en-US" dirty="0" smtClean="0"/>
              <a:t>is </a:t>
            </a:r>
            <a:r>
              <a:rPr lang="en-US" dirty="0"/>
              <a:t>shown in Fig. 10.25.</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0"/>
            <a:ext cx="4045560" cy="194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990600"/>
            <a:ext cx="2998042"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21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Finding the </a:t>
            </a:r>
            <a:r>
              <a:rPr lang="tr-TR" dirty="0" smtClean="0"/>
              <a:t>Largest</a:t>
            </a:r>
            <a:r>
              <a:rPr lang="en-US" dirty="0" smtClean="0"/>
              <a:t> </a:t>
            </a:r>
            <a:r>
              <a:rPr lang="en-US" dirty="0"/>
              <a:t>Node in a </a:t>
            </a:r>
            <a:r>
              <a:rPr lang="en-US" dirty="0" smtClean="0"/>
              <a:t>Binary</a:t>
            </a:r>
            <a:r>
              <a:rPr lang="tr-TR" dirty="0" smtClean="0"/>
              <a:t> </a:t>
            </a:r>
            <a:r>
              <a:rPr lang="tr-TR" dirty="0" err="1" smtClean="0"/>
              <a:t>Search</a:t>
            </a:r>
            <a:r>
              <a:rPr lang="tr-TR" dirty="0" smtClean="0"/>
              <a:t> </a:t>
            </a:r>
            <a:r>
              <a:rPr lang="tr-TR" dirty="0"/>
              <a:t>Tree</a:t>
            </a:r>
            <a:endParaRPr lang="en-US" dirty="0"/>
          </a:p>
        </p:txBody>
      </p:sp>
      <p:sp>
        <p:nvSpPr>
          <p:cNvPr id="3" name="Content Placeholder 2"/>
          <p:cNvSpPr>
            <a:spLocks noGrp="1"/>
          </p:cNvSpPr>
          <p:nvPr>
            <p:ph idx="1"/>
          </p:nvPr>
        </p:nvSpPr>
        <p:spPr>
          <a:xfrm>
            <a:off x="533400" y="3200400"/>
            <a:ext cx="8077200" cy="3124200"/>
          </a:xfrm>
        </p:spPr>
        <p:txBody>
          <a:bodyPr>
            <a:normAutofit/>
          </a:bodyPr>
          <a:lstStyle/>
          <a:p>
            <a:r>
              <a:rPr lang="en-US" dirty="0"/>
              <a:t>To find the node with the largest value, we find the value of the rightmost node of the right subtree.</a:t>
            </a:r>
          </a:p>
          <a:p>
            <a:r>
              <a:rPr lang="en-US" dirty="0"/>
              <a:t>However, if the right sub-tree is empty, then the root node will be the largest value in the tree.</a:t>
            </a:r>
          </a:p>
          <a:p>
            <a:r>
              <a:rPr lang="en-US" dirty="0"/>
              <a:t>The recursive algorithm to find the largest node in a binary search tree is shown in Fig. 10.26.</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990600"/>
            <a:ext cx="2998042"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990600"/>
            <a:ext cx="3886200" cy="214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5029200"/>
            <a:ext cx="8077200" cy="1295400"/>
          </a:xfrm>
        </p:spPr>
        <p:txBody>
          <a:bodyPr>
            <a:normAutofit fontScale="92500" lnSpcReduction="20000"/>
          </a:bodyPr>
          <a:lstStyle/>
          <a:p>
            <a:r>
              <a:rPr lang="en-US" dirty="0" smtClean="0"/>
              <a:t>A threaded binary tree is the same as that of a binary tree but with a difference in storing the NULL</a:t>
            </a:r>
            <a:r>
              <a:rPr lang="tr-TR" dirty="0" smtClean="0"/>
              <a:t> </a:t>
            </a:r>
            <a:r>
              <a:rPr lang="en-US" dirty="0" smtClean="0"/>
              <a:t>pointers. Consider the linked representation of a binary tree as given in Fig. 10.2</a:t>
            </a:r>
            <a:r>
              <a:rPr lang="tr-TR" dirty="0" smtClean="0"/>
              <a:t>9</a:t>
            </a:r>
            <a:r>
              <a:rPr lang="en-US" dirty="0" smtClean="0"/>
              <a:t>.</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2481263" y="1079967"/>
            <a:ext cx="3843337" cy="3644433"/>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1143000"/>
            <a:ext cx="8077200" cy="5181600"/>
          </a:xfrm>
        </p:spPr>
        <p:txBody>
          <a:bodyPr>
            <a:normAutofit lnSpcReduction="10000"/>
          </a:bodyPr>
          <a:lstStyle/>
          <a:p>
            <a:r>
              <a:rPr lang="en-US" dirty="0" smtClean="0"/>
              <a:t>In the linked representation, a number of</a:t>
            </a:r>
            <a:r>
              <a:rPr lang="tr-TR" dirty="0" smtClean="0"/>
              <a:t> </a:t>
            </a:r>
            <a:r>
              <a:rPr lang="en-US" dirty="0" smtClean="0"/>
              <a:t>nodes contain a NULL pointer, either in their</a:t>
            </a:r>
            <a:r>
              <a:rPr lang="tr-TR" dirty="0" smtClean="0"/>
              <a:t> </a:t>
            </a:r>
            <a:r>
              <a:rPr lang="en-US" dirty="0" smtClean="0"/>
              <a:t>left or right fields or in both. </a:t>
            </a:r>
            <a:endParaRPr lang="tr-TR" dirty="0" smtClean="0"/>
          </a:p>
          <a:p>
            <a:r>
              <a:rPr lang="en-US" dirty="0" smtClean="0"/>
              <a:t>This space that</a:t>
            </a:r>
            <a:r>
              <a:rPr lang="tr-TR" dirty="0" smtClean="0"/>
              <a:t> </a:t>
            </a:r>
            <a:r>
              <a:rPr lang="en-US" dirty="0" smtClean="0"/>
              <a:t>is wasted in storing a NULL pointer can be</a:t>
            </a:r>
            <a:r>
              <a:rPr lang="tr-TR" dirty="0" smtClean="0"/>
              <a:t> </a:t>
            </a:r>
            <a:r>
              <a:rPr lang="en-US" dirty="0" smtClean="0"/>
              <a:t>efficiently used to store some other useful</a:t>
            </a:r>
            <a:r>
              <a:rPr lang="tr-TR" dirty="0" smtClean="0"/>
              <a:t> </a:t>
            </a:r>
            <a:r>
              <a:rPr lang="en-US" dirty="0" smtClean="0"/>
              <a:t>piece of information. </a:t>
            </a:r>
            <a:endParaRPr lang="tr-TR" dirty="0" smtClean="0"/>
          </a:p>
          <a:p>
            <a:r>
              <a:rPr lang="en-US" dirty="0" smtClean="0"/>
              <a:t>For example, the NULL</a:t>
            </a:r>
            <a:r>
              <a:rPr lang="tr-TR" dirty="0" smtClean="0"/>
              <a:t> </a:t>
            </a:r>
            <a:r>
              <a:rPr lang="en-US" dirty="0" smtClean="0"/>
              <a:t>entries can be replaced to store a pointer to</a:t>
            </a:r>
            <a:r>
              <a:rPr lang="tr-TR" dirty="0" smtClean="0"/>
              <a:t> </a:t>
            </a:r>
            <a:r>
              <a:rPr lang="en-US" dirty="0" smtClean="0"/>
              <a:t>the in-order predecessor or the in-order</a:t>
            </a:r>
            <a:r>
              <a:rPr lang="tr-TR" dirty="0" smtClean="0"/>
              <a:t> </a:t>
            </a:r>
            <a:r>
              <a:rPr lang="en-US" dirty="0" smtClean="0"/>
              <a:t>successor of the node. </a:t>
            </a:r>
            <a:endParaRPr lang="tr-TR" dirty="0" smtClean="0"/>
          </a:p>
          <a:p>
            <a:r>
              <a:rPr lang="en-US" dirty="0" smtClean="0"/>
              <a:t>These special pointers</a:t>
            </a:r>
            <a:r>
              <a:rPr lang="tr-TR" dirty="0" smtClean="0"/>
              <a:t> </a:t>
            </a:r>
            <a:r>
              <a:rPr lang="en-US" dirty="0" smtClean="0"/>
              <a:t>are called </a:t>
            </a:r>
            <a:r>
              <a:rPr lang="en-US" i="1" dirty="0" smtClean="0"/>
              <a:t>threads and binary trees containing</a:t>
            </a:r>
            <a:r>
              <a:rPr lang="tr-TR" i="1" dirty="0" smtClean="0"/>
              <a:t> </a:t>
            </a:r>
            <a:r>
              <a:rPr lang="en-US" dirty="0" smtClean="0"/>
              <a:t>threads are called </a:t>
            </a:r>
            <a:r>
              <a:rPr lang="en-US" i="1" dirty="0" smtClean="0"/>
              <a:t>threaded trees. </a:t>
            </a:r>
            <a:endParaRPr lang="tr-TR" i="1" dirty="0" smtClean="0"/>
          </a:p>
          <a:p>
            <a:r>
              <a:rPr lang="en-US" i="1" dirty="0" smtClean="0"/>
              <a:t>In the</a:t>
            </a:r>
            <a:r>
              <a:rPr lang="tr-TR" i="1" dirty="0" smtClean="0"/>
              <a:t> </a:t>
            </a:r>
            <a:r>
              <a:rPr lang="en-US" dirty="0" smtClean="0"/>
              <a:t>linked representation of a threaded binary</a:t>
            </a:r>
          </a:p>
          <a:p>
            <a:r>
              <a:rPr lang="en-US" dirty="0" smtClean="0"/>
              <a:t>tree, threads will be denoted using arrows.</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990600"/>
            <a:ext cx="7848600" cy="5257800"/>
          </a:xfrm>
        </p:spPr>
        <p:txBody>
          <a:bodyPr>
            <a:normAutofit fontScale="92500" lnSpcReduction="10000"/>
          </a:bodyPr>
          <a:lstStyle/>
          <a:p>
            <a:r>
              <a:rPr lang="en-US" dirty="0" smtClean="0"/>
              <a:t>We </a:t>
            </a:r>
            <a:r>
              <a:rPr lang="en-US" dirty="0"/>
              <a:t>have already discussed binary trees in the previous chapter. </a:t>
            </a:r>
            <a:endParaRPr lang="tr-TR" dirty="0" smtClean="0"/>
          </a:p>
          <a:p>
            <a:r>
              <a:rPr lang="en-US" dirty="0" smtClean="0"/>
              <a:t>A </a:t>
            </a:r>
            <a:r>
              <a:rPr lang="en-US" dirty="0"/>
              <a:t>binary search tree, also </a:t>
            </a:r>
            <a:r>
              <a:rPr lang="en-US" dirty="0" smtClean="0"/>
              <a:t>known</a:t>
            </a:r>
            <a:r>
              <a:rPr lang="tr-TR" dirty="0" smtClean="0"/>
              <a:t> </a:t>
            </a:r>
            <a:r>
              <a:rPr lang="en-US" dirty="0" smtClean="0"/>
              <a:t>as an ordered binary tree, is a variant of binary trees in which the nodes are arranged in an order.</a:t>
            </a:r>
          </a:p>
          <a:p>
            <a:r>
              <a:rPr lang="en-US" b="1" dirty="0" smtClean="0"/>
              <a:t>In </a:t>
            </a:r>
            <a:r>
              <a:rPr lang="en-US" b="1" dirty="0"/>
              <a:t>a binary search tree, all the nodes in the left sub-tree have a value less than that of the </a:t>
            </a:r>
            <a:r>
              <a:rPr lang="en-US" b="1" dirty="0" smtClean="0"/>
              <a:t>root</a:t>
            </a:r>
            <a:r>
              <a:rPr lang="tr-TR" b="1" dirty="0" smtClean="0"/>
              <a:t> </a:t>
            </a:r>
            <a:r>
              <a:rPr lang="en-US" b="1" dirty="0" smtClean="0"/>
              <a:t>node</a:t>
            </a:r>
            <a:r>
              <a:rPr lang="en-US" b="1" dirty="0"/>
              <a:t>. </a:t>
            </a:r>
            <a:endParaRPr lang="tr-TR" b="1" dirty="0" smtClean="0"/>
          </a:p>
          <a:p>
            <a:r>
              <a:rPr lang="en-US" b="1" dirty="0" smtClean="0"/>
              <a:t>Correspondingly</a:t>
            </a:r>
            <a:r>
              <a:rPr lang="en-US" b="1" dirty="0"/>
              <a:t>, all the nodes in the right sub-tree have a value either equal to or </a:t>
            </a:r>
            <a:r>
              <a:rPr lang="en-US" b="1" dirty="0" smtClean="0"/>
              <a:t>greater</a:t>
            </a:r>
            <a:r>
              <a:rPr lang="tr-TR" b="1" dirty="0" smtClean="0"/>
              <a:t> </a:t>
            </a:r>
            <a:r>
              <a:rPr lang="en-US" b="1" dirty="0" smtClean="0"/>
              <a:t>than </a:t>
            </a:r>
            <a:r>
              <a:rPr lang="en-US" b="1" dirty="0"/>
              <a:t>the root node. </a:t>
            </a:r>
            <a:endParaRPr lang="tr-TR" b="1" dirty="0" smtClean="0"/>
          </a:p>
          <a:p>
            <a:r>
              <a:rPr lang="en-US" dirty="0" smtClean="0"/>
              <a:t>The </a:t>
            </a:r>
            <a:r>
              <a:rPr lang="en-US" dirty="0"/>
              <a:t>same rule is applicable to every sub-tree in the tree. </a:t>
            </a:r>
            <a:endParaRPr lang="tr-TR" dirty="0" smtClean="0"/>
          </a:p>
          <a:p>
            <a:r>
              <a:rPr lang="en-US" dirty="0" smtClean="0"/>
              <a:t>(</a:t>
            </a:r>
            <a:r>
              <a:rPr lang="en-US" dirty="0"/>
              <a:t>Note that a </a:t>
            </a:r>
            <a:r>
              <a:rPr lang="en-US" dirty="0" smtClean="0"/>
              <a:t>binary</a:t>
            </a:r>
            <a:r>
              <a:rPr lang="tr-TR" dirty="0" smtClean="0"/>
              <a:t> </a:t>
            </a:r>
            <a:r>
              <a:rPr lang="en-US" dirty="0" smtClean="0"/>
              <a:t>search </a:t>
            </a:r>
            <a:r>
              <a:rPr lang="en-US" dirty="0"/>
              <a:t>tree may or may not contain duplicate values, depending on its implementation.)</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533400"/>
            <a:ext cx="8077200" cy="5867400"/>
          </a:xfrm>
        </p:spPr>
        <p:txBody>
          <a:bodyPr>
            <a:normAutofit fontScale="70000" lnSpcReduction="20000"/>
          </a:bodyPr>
          <a:lstStyle/>
          <a:p>
            <a:r>
              <a:rPr lang="en-US" dirty="0" smtClean="0"/>
              <a:t>There are many ways of threading a binary</a:t>
            </a:r>
            <a:r>
              <a:rPr lang="tr-TR" dirty="0" smtClean="0"/>
              <a:t> </a:t>
            </a:r>
            <a:r>
              <a:rPr lang="en-US" dirty="0" smtClean="0"/>
              <a:t>tree and each type may vary according to</a:t>
            </a:r>
            <a:r>
              <a:rPr lang="tr-TR" dirty="0" smtClean="0"/>
              <a:t> </a:t>
            </a:r>
            <a:r>
              <a:rPr lang="en-US" dirty="0" smtClean="0"/>
              <a:t>the way the tree is traversed. </a:t>
            </a:r>
            <a:endParaRPr lang="tr-TR" dirty="0" smtClean="0"/>
          </a:p>
          <a:p>
            <a:r>
              <a:rPr lang="en-US" dirty="0" smtClean="0"/>
              <a:t>In this book,</a:t>
            </a:r>
            <a:r>
              <a:rPr lang="tr-TR" dirty="0" smtClean="0"/>
              <a:t> </a:t>
            </a:r>
            <a:r>
              <a:rPr lang="en-US" dirty="0" smtClean="0"/>
              <a:t>we will discuss in-order traversal of the tree.</a:t>
            </a:r>
            <a:r>
              <a:rPr lang="tr-TR" dirty="0" smtClean="0"/>
              <a:t> </a:t>
            </a:r>
            <a:r>
              <a:rPr lang="en-US" dirty="0" smtClean="0"/>
              <a:t>Apart from this, a threaded binary tree may</a:t>
            </a:r>
            <a:r>
              <a:rPr lang="tr-TR" dirty="0" smtClean="0"/>
              <a:t> </a:t>
            </a:r>
            <a:r>
              <a:rPr lang="en-US" dirty="0" smtClean="0"/>
              <a:t>correspond to one-way threading or a two</a:t>
            </a:r>
            <a:r>
              <a:rPr lang="tr-TR" dirty="0" smtClean="0"/>
              <a:t> </a:t>
            </a:r>
            <a:r>
              <a:rPr lang="en-US" dirty="0" smtClean="0"/>
              <a:t>way</a:t>
            </a:r>
            <a:r>
              <a:rPr lang="tr-TR" dirty="0" smtClean="0"/>
              <a:t> </a:t>
            </a:r>
            <a:r>
              <a:rPr lang="tr-TR" dirty="0" err="1" smtClean="0"/>
              <a:t>threading</a:t>
            </a:r>
            <a:r>
              <a:rPr lang="tr-TR" dirty="0" smtClean="0"/>
              <a:t>.</a:t>
            </a:r>
          </a:p>
          <a:p>
            <a:r>
              <a:rPr lang="en-US" dirty="0" smtClean="0"/>
              <a:t>In one-way threading, a thread will appear</a:t>
            </a:r>
            <a:r>
              <a:rPr lang="tr-TR" dirty="0" smtClean="0"/>
              <a:t> </a:t>
            </a:r>
            <a:r>
              <a:rPr lang="en-US" dirty="0" smtClean="0"/>
              <a:t>either in the right field or the left field of the</a:t>
            </a:r>
            <a:r>
              <a:rPr lang="tr-TR" dirty="0" smtClean="0"/>
              <a:t> </a:t>
            </a:r>
            <a:r>
              <a:rPr lang="en-US" dirty="0" smtClean="0"/>
              <a:t>node. A one-way threaded tree is also called</a:t>
            </a:r>
            <a:r>
              <a:rPr lang="tr-TR" dirty="0" smtClean="0"/>
              <a:t> </a:t>
            </a:r>
            <a:r>
              <a:rPr lang="en-US" dirty="0" smtClean="0"/>
              <a:t>a single-threaded tree. If the thread appears</a:t>
            </a:r>
            <a:r>
              <a:rPr lang="tr-TR" dirty="0" smtClean="0"/>
              <a:t> </a:t>
            </a:r>
            <a:r>
              <a:rPr lang="en-US" dirty="0" smtClean="0"/>
              <a:t>in the left field, then the left field will be made</a:t>
            </a:r>
            <a:r>
              <a:rPr lang="tr-TR" dirty="0" smtClean="0"/>
              <a:t> </a:t>
            </a:r>
            <a:r>
              <a:rPr lang="en-US" dirty="0" smtClean="0"/>
              <a:t>to point to the in-order predecessor of the</a:t>
            </a:r>
            <a:r>
              <a:rPr lang="tr-TR" dirty="0" smtClean="0"/>
              <a:t> </a:t>
            </a:r>
            <a:r>
              <a:rPr lang="en-US" dirty="0" smtClean="0"/>
              <a:t>node. </a:t>
            </a:r>
            <a:endParaRPr lang="tr-TR" dirty="0" smtClean="0"/>
          </a:p>
          <a:p>
            <a:r>
              <a:rPr lang="en-US" dirty="0" smtClean="0"/>
              <a:t>Such a one-way threaded tree is called</a:t>
            </a:r>
            <a:r>
              <a:rPr lang="tr-TR" dirty="0" smtClean="0"/>
              <a:t> </a:t>
            </a:r>
            <a:r>
              <a:rPr lang="en-US" dirty="0" smtClean="0"/>
              <a:t>a left-threaded binary tree. On the contrary,</a:t>
            </a:r>
            <a:r>
              <a:rPr lang="tr-TR" dirty="0" smtClean="0"/>
              <a:t> </a:t>
            </a:r>
            <a:r>
              <a:rPr lang="en-US" dirty="0" smtClean="0"/>
              <a:t>if the thread appears in the right field, then it</a:t>
            </a:r>
            <a:r>
              <a:rPr lang="tr-TR" dirty="0" smtClean="0"/>
              <a:t> </a:t>
            </a:r>
            <a:r>
              <a:rPr lang="en-US" dirty="0" smtClean="0"/>
              <a:t>will point to the in-order successor of the node. Such a one-way threaded tree is called a right</a:t>
            </a:r>
            <a:r>
              <a:rPr lang="tr-TR" dirty="0" smtClean="0"/>
              <a:t> </a:t>
            </a:r>
            <a:r>
              <a:rPr lang="en-US" dirty="0" smtClean="0"/>
              <a:t>threaded</a:t>
            </a:r>
            <a:r>
              <a:rPr lang="tr-TR" dirty="0" smtClean="0"/>
              <a:t> </a:t>
            </a:r>
            <a:r>
              <a:rPr lang="tr-TR" dirty="0" err="1" smtClean="0"/>
              <a:t>binary</a:t>
            </a:r>
            <a:r>
              <a:rPr lang="tr-TR" dirty="0" smtClean="0"/>
              <a:t> </a:t>
            </a:r>
            <a:r>
              <a:rPr lang="tr-TR" dirty="0" err="1" smtClean="0"/>
              <a:t>tree</a:t>
            </a:r>
            <a:r>
              <a:rPr lang="tr-TR" dirty="0" smtClean="0"/>
              <a:t>.</a:t>
            </a:r>
          </a:p>
          <a:p>
            <a:r>
              <a:rPr lang="en-US" dirty="0" smtClean="0"/>
              <a:t>In a two-way threaded tree, also called a double-threaded tree, threads will appear in both the</a:t>
            </a:r>
            <a:r>
              <a:rPr lang="tr-TR" dirty="0" smtClean="0"/>
              <a:t> </a:t>
            </a:r>
            <a:r>
              <a:rPr lang="en-US" dirty="0" smtClean="0"/>
              <a:t>left and the right field of the node. </a:t>
            </a:r>
            <a:endParaRPr lang="tr-TR" dirty="0" smtClean="0"/>
          </a:p>
          <a:p>
            <a:r>
              <a:rPr lang="en-US" dirty="0" smtClean="0"/>
              <a:t>While the left field will point to the in-order predecessor of the</a:t>
            </a:r>
            <a:r>
              <a:rPr lang="tr-TR" dirty="0" smtClean="0"/>
              <a:t> </a:t>
            </a:r>
            <a:r>
              <a:rPr lang="en-US" dirty="0" smtClean="0"/>
              <a:t>node, the right field will point to its successor. </a:t>
            </a:r>
            <a:endParaRPr lang="tr-TR" dirty="0" smtClean="0"/>
          </a:p>
          <a:p>
            <a:r>
              <a:rPr lang="en-US" dirty="0" smtClean="0"/>
              <a:t>A two-way threaded binary tree is also called a fully</a:t>
            </a:r>
            <a:r>
              <a:rPr lang="tr-TR" dirty="0" smtClean="0"/>
              <a:t> </a:t>
            </a:r>
            <a:r>
              <a:rPr lang="en-US" dirty="0" smtClean="0"/>
              <a:t>threaded binary tree. One-way threading and two-way threading of binary trees are explained below.</a:t>
            </a:r>
          </a:p>
          <a:p>
            <a:r>
              <a:rPr lang="en-US" dirty="0" smtClean="0"/>
              <a:t>Figure 10.29 shows a binary tree without threading and its corresponding linked representation.</a:t>
            </a:r>
          </a:p>
          <a:p>
            <a:r>
              <a:rPr lang="en-US" i="1" dirty="0" smtClean="0"/>
              <a:t>The in-order traversal of the tree is given as 8, 4, 9, 2, 5, 1, 10, 6, 11, 3, 7, 12</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One</a:t>
            </a:r>
            <a:r>
              <a:rPr lang="tr-TR" dirty="0" smtClean="0"/>
              <a:t>-</a:t>
            </a:r>
            <a:r>
              <a:rPr lang="tr-TR" dirty="0" err="1" smtClean="0"/>
              <a:t>way</a:t>
            </a:r>
            <a:r>
              <a:rPr lang="tr-TR" dirty="0" smtClean="0"/>
              <a:t> </a:t>
            </a:r>
            <a:r>
              <a:rPr lang="tr-TR" dirty="0" err="1" smtClean="0"/>
              <a:t>Threading</a:t>
            </a:r>
            <a:endParaRPr lang="en-US" dirty="0"/>
          </a:p>
        </p:txBody>
      </p:sp>
      <p:sp>
        <p:nvSpPr>
          <p:cNvPr id="3" name="Content Placeholder 2"/>
          <p:cNvSpPr>
            <a:spLocks noGrp="1"/>
          </p:cNvSpPr>
          <p:nvPr>
            <p:ph idx="1"/>
          </p:nvPr>
        </p:nvSpPr>
        <p:spPr>
          <a:xfrm>
            <a:off x="533400" y="3429000"/>
            <a:ext cx="8077200" cy="2971800"/>
          </a:xfrm>
        </p:spPr>
        <p:txBody>
          <a:bodyPr>
            <a:normAutofit fontScale="85000" lnSpcReduction="10000"/>
          </a:bodyPr>
          <a:lstStyle/>
          <a:p>
            <a:r>
              <a:rPr lang="en-US" dirty="0" smtClean="0"/>
              <a:t>Figure 10.30 shows a binary tree with one</a:t>
            </a:r>
            <a:r>
              <a:rPr lang="tr-TR" dirty="0" smtClean="0"/>
              <a:t>-</a:t>
            </a:r>
            <a:r>
              <a:rPr lang="en-US" dirty="0" smtClean="0"/>
              <a:t>way</a:t>
            </a:r>
            <a:r>
              <a:rPr lang="tr-TR" dirty="0" smtClean="0"/>
              <a:t> </a:t>
            </a:r>
            <a:r>
              <a:rPr lang="en-US" dirty="0" smtClean="0"/>
              <a:t>threading and its corresponding linked</a:t>
            </a:r>
            <a:r>
              <a:rPr lang="tr-TR" dirty="0" smtClean="0"/>
              <a:t> </a:t>
            </a:r>
            <a:r>
              <a:rPr lang="tr-TR" dirty="0" err="1" smtClean="0"/>
              <a:t>representation</a:t>
            </a:r>
            <a:r>
              <a:rPr lang="tr-TR" dirty="0" smtClean="0"/>
              <a:t>.</a:t>
            </a:r>
          </a:p>
          <a:p>
            <a:r>
              <a:rPr lang="en-US" dirty="0" smtClean="0"/>
              <a:t>Node 5 contains a NULL pointer in its RIGHT</a:t>
            </a:r>
            <a:r>
              <a:rPr lang="tr-TR" dirty="0" smtClean="0"/>
              <a:t> </a:t>
            </a:r>
            <a:r>
              <a:rPr lang="en-US" dirty="0" smtClean="0"/>
              <a:t>field, so it will be replaced to point to node1, which is its in-order successor.</a:t>
            </a:r>
            <a:endParaRPr lang="tr-TR" dirty="0" smtClean="0"/>
          </a:p>
          <a:p>
            <a:r>
              <a:rPr lang="en-US" dirty="0" smtClean="0"/>
              <a:t>Similarly,</a:t>
            </a:r>
            <a:r>
              <a:rPr lang="tr-TR" dirty="0" smtClean="0"/>
              <a:t> </a:t>
            </a:r>
            <a:r>
              <a:rPr lang="en-US" dirty="0" smtClean="0"/>
              <a:t>the RIGHT field of node 8 will point to node 4,</a:t>
            </a:r>
            <a:r>
              <a:rPr lang="tr-TR" dirty="0" smtClean="0"/>
              <a:t> </a:t>
            </a:r>
            <a:r>
              <a:rPr lang="en-US" dirty="0" smtClean="0"/>
              <a:t>the RIGHT field of node 9 will point to node 2,</a:t>
            </a:r>
            <a:r>
              <a:rPr lang="tr-TR" dirty="0" smtClean="0"/>
              <a:t> </a:t>
            </a:r>
            <a:r>
              <a:rPr lang="en-US" dirty="0" smtClean="0"/>
              <a:t>the RIGHT field of node 10 will point to node</a:t>
            </a:r>
            <a:r>
              <a:rPr lang="tr-TR" dirty="0" smtClean="0"/>
              <a:t> </a:t>
            </a:r>
            <a:r>
              <a:rPr lang="en-US" dirty="0" smtClean="0"/>
              <a:t>6, the RIGHT field of node 11 will point to node 3, and the RIGHT field</a:t>
            </a:r>
            <a:r>
              <a:rPr lang="tr-TR" dirty="0" smtClean="0"/>
              <a:t> </a:t>
            </a:r>
            <a:r>
              <a:rPr lang="en-US" dirty="0" smtClean="0"/>
              <a:t>of node 12 will contain NULL because it has no in-order successor.</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1371600"/>
            <a:ext cx="3586162" cy="182634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181600" y="1066800"/>
            <a:ext cx="2424112" cy="216932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Two</a:t>
            </a:r>
            <a:r>
              <a:rPr lang="tr-TR" dirty="0" smtClean="0"/>
              <a:t>-</a:t>
            </a:r>
            <a:r>
              <a:rPr lang="tr-TR" dirty="0" err="1" smtClean="0"/>
              <a:t>way</a:t>
            </a:r>
            <a:r>
              <a:rPr lang="tr-TR" dirty="0" smtClean="0"/>
              <a:t> </a:t>
            </a:r>
            <a:r>
              <a:rPr lang="tr-TR" dirty="0" err="1" smtClean="0"/>
              <a:t>Threading</a:t>
            </a:r>
            <a:endParaRPr lang="en-US" dirty="0"/>
          </a:p>
        </p:txBody>
      </p:sp>
      <p:sp>
        <p:nvSpPr>
          <p:cNvPr id="3" name="Content Placeholder 2"/>
          <p:cNvSpPr>
            <a:spLocks noGrp="1"/>
          </p:cNvSpPr>
          <p:nvPr>
            <p:ph idx="1"/>
          </p:nvPr>
        </p:nvSpPr>
        <p:spPr>
          <a:xfrm>
            <a:off x="533400" y="3429000"/>
            <a:ext cx="8077200" cy="2971800"/>
          </a:xfrm>
        </p:spPr>
        <p:txBody>
          <a:bodyPr>
            <a:normAutofit fontScale="85000" lnSpcReduction="10000"/>
          </a:bodyPr>
          <a:lstStyle/>
          <a:p>
            <a:r>
              <a:rPr lang="en-US" dirty="0" smtClean="0"/>
              <a:t>Figure 10.31 shows a binary tree with two-way threading and its</a:t>
            </a:r>
            <a:r>
              <a:rPr lang="tr-TR" dirty="0" smtClean="0"/>
              <a:t> </a:t>
            </a:r>
            <a:r>
              <a:rPr lang="tr-TR" dirty="0" err="1" smtClean="0"/>
              <a:t>corresponding</a:t>
            </a:r>
            <a:r>
              <a:rPr lang="tr-TR" dirty="0" smtClean="0"/>
              <a:t> </a:t>
            </a:r>
            <a:r>
              <a:rPr lang="tr-TR" dirty="0" err="1" smtClean="0"/>
              <a:t>linked</a:t>
            </a:r>
            <a:r>
              <a:rPr lang="tr-TR" dirty="0" smtClean="0"/>
              <a:t> </a:t>
            </a:r>
            <a:r>
              <a:rPr lang="tr-TR" dirty="0" err="1" smtClean="0"/>
              <a:t>representation</a:t>
            </a:r>
            <a:r>
              <a:rPr lang="tr-TR" dirty="0" smtClean="0"/>
              <a:t>.</a:t>
            </a:r>
          </a:p>
          <a:p>
            <a:r>
              <a:rPr lang="en-US" dirty="0" smtClean="0"/>
              <a:t>Node 5 contains a NULL pointer in its LEFT field, so it will be replaced</a:t>
            </a:r>
            <a:r>
              <a:rPr lang="tr-TR" dirty="0" smtClean="0"/>
              <a:t> </a:t>
            </a:r>
            <a:r>
              <a:rPr lang="en-US" dirty="0" smtClean="0"/>
              <a:t>to point to node 2, which is its in-order predecessor.</a:t>
            </a:r>
            <a:endParaRPr lang="tr-TR" dirty="0" smtClean="0"/>
          </a:p>
          <a:p>
            <a:r>
              <a:rPr lang="en-US" dirty="0" smtClean="0"/>
              <a:t>Similarly, the LEFT</a:t>
            </a:r>
            <a:r>
              <a:rPr lang="tr-TR" dirty="0" smtClean="0"/>
              <a:t> </a:t>
            </a:r>
            <a:r>
              <a:rPr lang="en-US" dirty="0" smtClean="0"/>
              <a:t>field of node 8 will contain NULL because it has no in-order predecessor,</a:t>
            </a:r>
            <a:r>
              <a:rPr lang="tr-TR" dirty="0" smtClean="0"/>
              <a:t> </a:t>
            </a:r>
            <a:r>
              <a:rPr lang="en-US" dirty="0" smtClean="0"/>
              <a:t>the LEFT field of node 7 will point to node 3, the LEFT field of node 9</a:t>
            </a:r>
            <a:r>
              <a:rPr lang="tr-TR" dirty="0" smtClean="0"/>
              <a:t> </a:t>
            </a:r>
            <a:r>
              <a:rPr lang="en-US" dirty="0" smtClean="0"/>
              <a:t>will point to node 4, the LEFT field of node 10 will point to node 1, the</a:t>
            </a:r>
            <a:r>
              <a:rPr lang="tr-TR" dirty="0" smtClean="0"/>
              <a:t> </a:t>
            </a:r>
            <a:r>
              <a:rPr lang="en-US" dirty="0" smtClean="0"/>
              <a:t>LEFT field of node 11 will contain 6, and the LEFT field of node 12 will point to node 7.</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990600" y="1143000"/>
            <a:ext cx="7272783" cy="200977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1285962" y="1066800"/>
            <a:ext cx="6486438" cy="459105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620000" cy="685800"/>
          </a:xfrm>
        </p:spPr>
        <p:txBody>
          <a:bodyPr>
            <a:normAutofit fontScale="90000"/>
          </a:bodyPr>
          <a:lstStyle/>
          <a:p>
            <a:r>
              <a:rPr lang="en-US" dirty="0" smtClean="0"/>
              <a:t>Traversing a Threaded Binary Tree</a:t>
            </a:r>
            <a:endParaRPr lang="en-US" dirty="0"/>
          </a:p>
        </p:txBody>
      </p:sp>
      <p:sp>
        <p:nvSpPr>
          <p:cNvPr id="3" name="Content Placeholder 2"/>
          <p:cNvSpPr>
            <a:spLocks noGrp="1"/>
          </p:cNvSpPr>
          <p:nvPr>
            <p:ph idx="1"/>
          </p:nvPr>
        </p:nvSpPr>
        <p:spPr>
          <a:xfrm>
            <a:off x="533400" y="533400"/>
            <a:ext cx="8077200" cy="2286000"/>
          </a:xfrm>
        </p:spPr>
        <p:txBody>
          <a:bodyPr>
            <a:normAutofit fontScale="85000" lnSpcReduction="20000"/>
          </a:bodyPr>
          <a:lstStyle/>
          <a:p>
            <a:r>
              <a:rPr lang="en-US" dirty="0" smtClean="0"/>
              <a:t>For every node, visit the left sub-tree first, provided if one exists and has not been visited earlier.</a:t>
            </a:r>
          </a:p>
          <a:p>
            <a:r>
              <a:rPr lang="en-US" dirty="0" smtClean="0"/>
              <a:t>Then the node (root) itself is followed by visiting its right sub-tree (if one exists). </a:t>
            </a:r>
            <a:endParaRPr lang="tr-TR" dirty="0" smtClean="0"/>
          </a:p>
          <a:p>
            <a:r>
              <a:rPr lang="en-US" dirty="0" smtClean="0"/>
              <a:t>In case there</a:t>
            </a:r>
            <a:r>
              <a:rPr lang="tr-TR" dirty="0" smtClean="0"/>
              <a:t> </a:t>
            </a:r>
            <a:r>
              <a:rPr lang="en-US" dirty="0" smtClean="0"/>
              <a:t>is no right sub-tree, check for the threaded link and make the threaded node the current node in</a:t>
            </a:r>
            <a:r>
              <a:rPr lang="tr-TR" dirty="0" smtClean="0"/>
              <a:t> </a:t>
            </a:r>
            <a:r>
              <a:rPr lang="en-US" dirty="0" smtClean="0"/>
              <a:t>consideration. The algorithm for in-order traversal of a threaded binary tree is given in Fig. 10.33.</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121110" y="2971800"/>
            <a:ext cx="7184690" cy="2995612"/>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620000" cy="685800"/>
          </a:xfrm>
        </p:spPr>
        <p:txBody>
          <a:bodyPr>
            <a:normAutofit fontScale="90000"/>
          </a:bodyPr>
          <a:lstStyle/>
          <a:p>
            <a:r>
              <a:rPr lang="en-US" dirty="0" smtClean="0"/>
              <a:t>Traversing a Threaded Binary Tree</a:t>
            </a:r>
            <a:endParaRPr lang="en-US" dirty="0"/>
          </a:p>
        </p:txBody>
      </p:sp>
      <p:sp>
        <p:nvSpPr>
          <p:cNvPr id="3" name="Content Placeholder 2"/>
          <p:cNvSpPr>
            <a:spLocks noGrp="1"/>
          </p:cNvSpPr>
          <p:nvPr>
            <p:ph idx="1"/>
          </p:nvPr>
        </p:nvSpPr>
        <p:spPr>
          <a:xfrm>
            <a:off x="533400" y="685800"/>
            <a:ext cx="8077200" cy="4267200"/>
          </a:xfrm>
        </p:spPr>
        <p:txBody>
          <a:bodyPr>
            <a:normAutofit fontScale="62500" lnSpcReduction="20000"/>
          </a:bodyPr>
          <a:lstStyle/>
          <a:p>
            <a:r>
              <a:rPr lang="en-US" dirty="0" smtClean="0"/>
              <a:t>Let’s consider the threaded binary tree given in Fig. 10.34 and traverse</a:t>
            </a:r>
            <a:r>
              <a:rPr lang="tr-TR" dirty="0" smtClean="0"/>
              <a:t> it </a:t>
            </a:r>
            <a:r>
              <a:rPr lang="tr-TR" dirty="0" err="1" smtClean="0"/>
              <a:t>using</a:t>
            </a:r>
            <a:r>
              <a:rPr lang="tr-TR" dirty="0" smtClean="0"/>
              <a:t> </a:t>
            </a:r>
            <a:r>
              <a:rPr lang="tr-TR" dirty="0" err="1" smtClean="0"/>
              <a:t>the</a:t>
            </a:r>
            <a:r>
              <a:rPr lang="tr-TR" dirty="0" smtClean="0"/>
              <a:t> </a:t>
            </a:r>
            <a:r>
              <a:rPr lang="tr-TR" dirty="0" err="1" smtClean="0"/>
              <a:t>algorithm</a:t>
            </a:r>
            <a:r>
              <a:rPr lang="tr-TR" dirty="0" smtClean="0"/>
              <a:t>.</a:t>
            </a:r>
          </a:p>
          <a:p>
            <a:r>
              <a:rPr lang="en-US" dirty="0" smtClean="0"/>
              <a:t>1. Node 1 has a left child i.e., 2 which has not been visited. So, add 2 in</a:t>
            </a:r>
            <a:r>
              <a:rPr lang="tr-TR" dirty="0" smtClean="0"/>
              <a:t> </a:t>
            </a:r>
            <a:r>
              <a:rPr lang="en-US" dirty="0" smtClean="0"/>
              <a:t>the list of visited nodes, make it as the current node.</a:t>
            </a:r>
            <a:endParaRPr lang="tr-TR" dirty="0" smtClean="0"/>
          </a:p>
          <a:p>
            <a:r>
              <a:rPr lang="en-US" dirty="0" smtClean="0"/>
              <a:t>2. Node 2 has a left child i.e., 4 which has not been visited. So, add 4 in</a:t>
            </a:r>
            <a:r>
              <a:rPr lang="tr-TR" dirty="0" smtClean="0"/>
              <a:t> </a:t>
            </a:r>
            <a:r>
              <a:rPr lang="en-US" dirty="0" smtClean="0"/>
              <a:t>the list of visited nodes, make it as the current node.</a:t>
            </a:r>
          </a:p>
          <a:p>
            <a:r>
              <a:rPr lang="en-US" dirty="0" smtClean="0"/>
              <a:t>3. Node 4 does not have any left or right child, so print 4 and check for</a:t>
            </a:r>
            <a:r>
              <a:rPr lang="tr-TR" dirty="0" smtClean="0"/>
              <a:t> </a:t>
            </a:r>
            <a:r>
              <a:rPr lang="en-US" dirty="0" smtClean="0"/>
              <a:t>its threaded link. It has a threaded link to node 2, so make node 2 the</a:t>
            </a:r>
            <a:r>
              <a:rPr lang="tr-TR" dirty="0" smtClean="0"/>
              <a:t> </a:t>
            </a:r>
            <a:r>
              <a:rPr lang="tr-TR" dirty="0" err="1" smtClean="0"/>
              <a:t>current</a:t>
            </a:r>
            <a:r>
              <a:rPr lang="tr-TR" dirty="0" smtClean="0"/>
              <a:t> </a:t>
            </a:r>
            <a:r>
              <a:rPr lang="tr-TR" dirty="0" err="1" smtClean="0"/>
              <a:t>node</a:t>
            </a:r>
            <a:r>
              <a:rPr lang="tr-TR" dirty="0" smtClean="0"/>
              <a:t>.</a:t>
            </a:r>
          </a:p>
          <a:p>
            <a:r>
              <a:rPr lang="en-US" dirty="0" smtClean="0"/>
              <a:t>4. Node 2 has a left child which has already been visited. However, it does not have a right</a:t>
            </a:r>
            <a:r>
              <a:rPr lang="tr-TR" dirty="0" smtClean="0"/>
              <a:t> </a:t>
            </a:r>
            <a:r>
              <a:rPr lang="en-US" dirty="0" smtClean="0"/>
              <a:t>child. Now, print 2 and follow its threaded link to node 1. Make node 1 the current node.</a:t>
            </a:r>
          </a:p>
          <a:p>
            <a:r>
              <a:rPr lang="en-US" dirty="0" smtClean="0"/>
              <a:t>5. Node 1 has a left child that has been already visited. So print 1. Node 1 has a right child 3</a:t>
            </a:r>
            <a:r>
              <a:rPr lang="tr-TR" dirty="0" smtClean="0"/>
              <a:t> </a:t>
            </a:r>
            <a:r>
              <a:rPr lang="en-US" dirty="0" smtClean="0"/>
              <a:t>which has not yet been visited, so make it the current node.</a:t>
            </a:r>
          </a:p>
          <a:p>
            <a:r>
              <a:rPr lang="en-US" dirty="0" smtClean="0"/>
              <a:t>6. Node 3 has a left child (node 5) which has not been visited, so make it the current node.</a:t>
            </a:r>
          </a:p>
          <a:p>
            <a:r>
              <a:rPr lang="en-US" dirty="0" smtClean="0"/>
              <a:t>7. Node 5 does not have any left or right child. So print 5. However, it does have a threaded</a:t>
            </a:r>
            <a:r>
              <a:rPr lang="tr-TR" dirty="0" smtClean="0"/>
              <a:t> </a:t>
            </a:r>
            <a:r>
              <a:rPr lang="en-US" dirty="0" smtClean="0"/>
              <a:t>link which points to node 3. Make node 3 the current node.</a:t>
            </a:r>
          </a:p>
          <a:p>
            <a:r>
              <a:rPr lang="en-US" dirty="0" smtClean="0"/>
              <a:t>8. Node 3 has a left child which has already been visited. So print 3.</a:t>
            </a:r>
          </a:p>
          <a:p>
            <a:r>
              <a:rPr lang="en-US" dirty="0" smtClean="0"/>
              <a:t>9. Now there are no nodes left, so we end here. The sequence of nodes printed is—4 2 1 5 3.</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990600" y="4953000"/>
            <a:ext cx="1752600" cy="15240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Advantages of Threaded Binary Tree</a:t>
            </a:r>
            <a:endParaRPr lang="en-US" dirty="0"/>
          </a:p>
        </p:txBody>
      </p:sp>
      <p:sp>
        <p:nvSpPr>
          <p:cNvPr id="3" name="Content Placeholder 2"/>
          <p:cNvSpPr>
            <a:spLocks noGrp="1"/>
          </p:cNvSpPr>
          <p:nvPr>
            <p:ph idx="1"/>
          </p:nvPr>
        </p:nvSpPr>
        <p:spPr>
          <a:xfrm>
            <a:off x="533400" y="1371600"/>
            <a:ext cx="8077200" cy="4572000"/>
          </a:xfrm>
        </p:spPr>
        <p:txBody>
          <a:bodyPr>
            <a:normAutofit fontScale="92500" lnSpcReduction="20000"/>
          </a:bodyPr>
          <a:lstStyle/>
          <a:p>
            <a:r>
              <a:rPr lang="en-US" dirty="0" smtClean="0"/>
              <a:t>It enables linear traversal of elements in the tree.</a:t>
            </a:r>
          </a:p>
          <a:p>
            <a:r>
              <a:rPr lang="en-US" dirty="0" smtClean="0"/>
              <a:t>Linear traversal eliminates the use of stacks which in turn consume a lot of memory space</a:t>
            </a:r>
            <a:r>
              <a:rPr lang="tr-TR" dirty="0" smtClean="0"/>
              <a:t> </a:t>
            </a:r>
            <a:r>
              <a:rPr lang="tr-TR" dirty="0" err="1" smtClean="0"/>
              <a:t>and</a:t>
            </a:r>
            <a:r>
              <a:rPr lang="tr-TR" dirty="0" smtClean="0"/>
              <a:t> </a:t>
            </a:r>
            <a:r>
              <a:rPr lang="tr-TR" dirty="0" err="1" smtClean="0"/>
              <a:t>computer</a:t>
            </a:r>
            <a:r>
              <a:rPr lang="tr-TR" dirty="0" smtClean="0"/>
              <a:t> time.</a:t>
            </a:r>
          </a:p>
          <a:p>
            <a:r>
              <a:rPr lang="en-US" dirty="0" smtClean="0"/>
              <a:t>It enables to find the parent of a given element without explicit use of parent pointers.</a:t>
            </a:r>
          </a:p>
          <a:p>
            <a:r>
              <a:rPr lang="en-US" dirty="0" smtClean="0"/>
              <a:t>Since nodes contain pointers to in-order predecessor and successor, the threaded tree enables</a:t>
            </a:r>
            <a:r>
              <a:rPr lang="tr-TR" dirty="0" smtClean="0"/>
              <a:t> </a:t>
            </a:r>
            <a:r>
              <a:rPr lang="en-US" dirty="0" smtClean="0"/>
              <a:t>forward and backward traversal of the nodes as given by in-order fashion.</a:t>
            </a:r>
          </a:p>
          <a:p>
            <a:r>
              <a:rPr lang="en-US" dirty="0" smtClean="0"/>
              <a:t>Thus, we see the basic difference between a binary tree and a threaded binary tree is that in binary</a:t>
            </a:r>
            <a:r>
              <a:rPr lang="tr-TR" dirty="0" smtClean="0"/>
              <a:t> </a:t>
            </a:r>
            <a:r>
              <a:rPr lang="en-US" dirty="0" smtClean="0"/>
              <a:t>trees a node stores a NULL pointer if it has no child and so there is no way to traverse back.</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1371600"/>
            <a:ext cx="8077200" cy="4876800"/>
          </a:xfrm>
        </p:spPr>
        <p:txBody>
          <a:bodyPr>
            <a:normAutofit lnSpcReduction="10000"/>
          </a:bodyPr>
          <a:lstStyle/>
          <a:p>
            <a:r>
              <a:rPr lang="en-US" dirty="0" smtClean="0"/>
              <a:t>AVL tree is a self-balancing binary search tree invented by G.M. </a:t>
            </a:r>
            <a:r>
              <a:rPr lang="en-US" dirty="0" err="1" smtClean="0"/>
              <a:t>Adelson-Velsky</a:t>
            </a:r>
            <a:r>
              <a:rPr lang="en-US" dirty="0" smtClean="0"/>
              <a:t> and E.M. Landis</a:t>
            </a:r>
            <a:r>
              <a:rPr lang="tr-TR" dirty="0" smtClean="0"/>
              <a:t> </a:t>
            </a:r>
            <a:r>
              <a:rPr lang="en-US" dirty="0" smtClean="0"/>
              <a:t>in 1962. </a:t>
            </a:r>
            <a:endParaRPr lang="tr-TR" dirty="0" smtClean="0"/>
          </a:p>
          <a:p>
            <a:r>
              <a:rPr lang="en-US" dirty="0" smtClean="0"/>
              <a:t>The tree is named AVL in </a:t>
            </a:r>
            <a:r>
              <a:rPr lang="en-US" dirty="0" err="1" smtClean="0"/>
              <a:t>honour</a:t>
            </a:r>
            <a:r>
              <a:rPr lang="en-US" dirty="0" smtClean="0"/>
              <a:t> of its inventors. </a:t>
            </a:r>
            <a:endParaRPr lang="tr-TR" dirty="0" smtClean="0"/>
          </a:p>
          <a:p>
            <a:r>
              <a:rPr lang="en-US" dirty="0" smtClean="0"/>
              <a:t>In an AVL tree, the heights of the two</a:t>
            </a:r>
            <a:r>
              <a:rPr lang="tr-TR" dirty="0" smtClean="0"/>
              <a:t> </a:t>
            </a:r>
            <a:r>
              <a:rPr lang="en-US" dirty="0" smtClean="0"/>
              <a:t>sub-trees of a node may differ by at most one. </a:t>
            </a:r>
            <a:endParaRPr lang="tr-TR" dirty="0" smtClean="0"/>
          </a:p>
          <a:p>
            <a:r>
              <a:rPr lang="en-US" dirty="0" smtClean="0"/>
              <a:t>Due to this property, the AVL tree is also known</a:t>
            </a:r>
            <a:r>
              <a:rPr lang="tr-TR" dirty="0" smtClean="0"/>
              <a:t> </a:t>
            </a:r>
            <a:r>
              <a:rPr lang="en-US" dirty="0" smtClean="0"/>
              <a:t>as a height-balanced tree. </a:t>
            </a:r>
            <a:endParaRPr lang="tr-TR" dirty="0" smtClean="0"/>
          </a:p>
          <a:p>
            <a:r>
              <a:rPr lang="en-US" dirty="0" smtClean="0"/>
              <a:t>The key advantage of using an AVL tree is that it takes O(log n) time to</a:t>
            </a:r>
            <a:r>
              <a:rPr lang="tr-TR" dirty="0" smtClean="0"/>
              <a:t> </a:t>
            </a:r>
            <a:r>
              <a:rPr lang="en-US" dirty="0" smtClean="0"/>
              <a:t>perform search, insert, and delete operations in an average case as well as the worst case because</a:t>
            </a:r>
            <a:r>
              <a:rPr lang="tr-TR" dirty="0" smtClean="0"/>
              <a:t> </a:t>
            </a:r>
            <a:r>
              <a:rPr lang="en-US" dirty="0" smtClean="0"/>
              <a:t>the height of the tree is limited to O(log n).</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1371600"/>
            <a:ext cx="8077200" cy="4953000"/>
          </a:xfrm>
        </p:spPr>
        <p:txBody>
          <a:bodyPr>
            <a:normAutofit fontScale="92500" lnSpcReduction="10000"/>
          </a:bodyPr>
          <a:lstStyle/>
          <a:p>
            <a:r>
              <a:rPr lang="en-US" dirty="0" smtClean="0"/>
              <a:t>The structure of an AVL tree is the same as that of a binary search tree but with a little difference.</a:t>
            </a:r>
          </a:p>
          <a:p>
            <a:r>
              <a:rPr lang="en-US" dirty="0" smtClean="0"/>
              <a:t>In its structure, it stores an additional variable called the </a:t>
            </a:r>
            <a:r>
              <a:rPr lang="en-US" dirty="0" err="1" smtClean="0"/>
              <a:t>BalanceFactor</a:t>
            </a:r>
            <a:r>
              <a:rPr lang="en-US" dirty="0" smtClean="0"/>
              <a:t>. Thus, every node has a</a:t>
            </a:r>
            <a:r>
              <a:rPr lang="tr-TR" dirty="0" smtClean="0"/>
              <a:t> </a:t>
            </a:r>
            <a:r>
              <a:rPr lang="en-US" dirty="0" smtClean="0"/>
              <a:t>balance factor associated with it. </a:t>
            </a:r>
            <a:endParaRPr lang="tr-TR" dirty="0" smtClean="0"/>
          </a:p>
          <a:p>
            <a:r>
              <a:rPr lang="en-US" dirty="0" smtClean="0"/>
              <a:t>The balance factor of a node is calculated by subtracting the</a:t>
            </a:r>
            <a:r>
              <a:rPr lang="tr-TR" dirty="0" smtClean="0"/>
              <a:t> </a:t>
            </a:r>
            <a:r>
              <a:rPr lang="en-US" dirty="0" smtClean="0"/>
              <a:t>height of its right sub-tree from the height of its left sub-tree. </a:t>
            </a:r>
            <a:endParaRPr lang="tr-TR" dirty="0" smtClean="0"/>
          </a:p>
          <a:p>
            <a:r>
              <a:rPr lang="en-US" dirty="0" smtClean="0"/>
              <a:t>A binary search tree in which every</a:t>
            </a:r>
            <a:r>
              <a:rPr lang="tr-TR" dirty="0" smtClean="0"/>
              <a:t> </a:t>
            </a:r>
            <a:r>
              <a:rPr lang="en-US" dirty="0" smtClean="0"/>
              <a:t>node has a balance factor of –1, 0, or 1 is said to be height balanced. </a:t>
            </a:r>
            <a:endParaRPr lang="tr-TR" dirty="0" smtClean="0"/>
          </a:p>
          <a:p>
            <a:r>
              <a:rPr lang="en-US" dirty="0" smtClean="0"/>
              <a:t>A node with any other</a:t>
            </a:r>
            <a:r>
              <a:rPr lang="tr-TR" dirty="0" smtClean="0"/>
              <a:t> </a:t>
            </a:r>
            <a:r>
              <a:rPr lang="en-US" dirty="0" smtClean="0"/>
              <a:t>balance factor is considered to be unbalanced and requires rebalancing of the tree.</a:t>
            </a:r>
          </a:p>
          <a:p>
            <a:pPr>
              <a:buNone/>
            </a:pPr>
            <a:r>
              <a:rPr lang="tr-TR" i="1" dirty="0" smtClean="0"/>
              <a:t>	</a:t>
            </a:r>
            <a:r>
              <a:rPr lang="en-US" i="1" dirty="0" smtClean="0"/>
              <a:t>Balance factor = Height (left sub-tree) – Height (right</a:t>
            </a:r>
            <a:r>
              <a:rPr lang="tr-TR" i="1" dirty="0" smtClean="0"/>
              <a:t> </a:t>
            </a:r>
            <a:r>
              <a:rPr lang="en-US" i="1" dirty="0" smtClean="0"/>
              <a:t>sub-tree)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1371600"/>
            <a:ext cx="8077200" cy="5029200"/>
          </a:xfrm>
        </p:spPr>
        <p:txBody>
          <a:bodyPr>
            <a:normAutofit/>
          </a:bodyPr>
          <a:lstStyle/>
          <a:p>
            <a:r>
              <a:rPr lang="en-US" dirty="0" smtClean="0"/>
              <a:t>If the balance factor of a node is 1, then it means that the left sub-tree of the tree is one level</a:t>
            </a:r>
            <a:r>
              <a:rPr lang="tr-TR" dirty="0" smtClean="0"/>
              <a:t> </a:t>
            </a:r>
            <a:r>
              <a:rPr lang="en-US" dirty="0" smtClean="0"/>
              <a:t>higher than that of the right sub-tree. </a:t>
            </a:r>
            <a:endParaRPr lang="tr-TR" dirty="0" smtClean="0"/>
          </a:p>
          <a:p>
            <a:r>
              <a:rPr lang="en-US" dirty="0" smtClean="0"/>
              <a:t>Such a tree is therefore called as a </a:t>
            </a:r>
            <a:r>
              <a:rPr lang="en-US" i="1" dirty="0" smtClean="0"/>
              <a:t>left-heavy tree.</a:t>
            </a:r>
          </a:p>
          <a:p>
            <a:r>
              <a:rPr lang="en-US" dirty="0" smtClean="0"/>
              <a:t>If the balance factor of a node is 0, then it means that the height of the left sub-tree (longest</a:t>
            </a:r>
            <a:r>
              <a:rPr lang="tr-TR" dirty="0" smtClean="0"/>
              <a:t> </a:t>
            </a:r>
            <a:r>
              <a:rPr lang="en-US" dirty="0" smtClean="0"/>
              <a:t>path in the left sub-tree) is equal to the height of the right sub-tree.</a:t>
            </a:r>
          </a:p>
          <a:p>
            <a:r>
              <a:rPr lang="en-US" dirty="0" smtClean="0"/>
              <a:t>If the balance factor of a node is –1, then it means that the left sub-tree of the tree is one level</a:t>
            </a:r>
            <a:r>
              <a:rPr lang="tr-TR" dirty="0" smtClean="0"/>
              <a:t> </a:t>
            </a:r>
            <a:r>
              <a:rPr lang="en-US" dirty="0" smtClean="0"/>
              <a:t>lower than that of the right sub-tree. Such a tree is therefore called as a </a:t>
            </a:r>
            <a:r>
              <a:rPr lang="en-US" i="1" dirty="0" smtClean="0"/>
              <a:t>right-heavy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3581400"/>
            <a:ext cx="7848600" cy="2667000"/>
          </a:xfrm>
        </p:spPr>
        <p:txBody>
          <a:bodyPr>
            <a:normAutofit fontScale="70000" lnSpcReduction="20000"/>
          </a:bodyPr>
          <a:lstStyle/>
          <a:p>
            <a:r>
              <a:rPr lang="en-US" dirty="0" smtClean="0"/>
              <a:t>The </a:t>
            </a:r>
            <a:r>
              <a:rPr lang="en-US" dirty="0"/>
              <a:t>root node is 39. The left </a:t>
            </a:r>
            <a:r>
              <a:rPr lang="en-US" dirty="0" smtClean="0"/>
              <a:t>sub-tree</a:t>
            </a:r>
            <a:r>
              <a:rPr lang="tr-TR" dirty="0" smtClean="0"/>
              <a:t> </a:t>
            </a:r>
            <a:r>
              <a:rPr lang="en-US" dirty="0" smtClean="0"/>
              <a:t>of </a:t>
            </a:r>
            <a:r>
              <a:rPr lang="en-US" dirty="0"/>
              <a:t>the root node consists of nodes 9, 10, 18, 19, 21, 27, </a:t>
            </a:r>
            <a:r>
              <a:rPr lang="en-US" dirty="0" smtClean="0"/>
              <a:t>28,</a:t>
            </a:r>
            <a:r>
              <a:rPr lang="tr-TR" dirty="0" smtClean="0"/>
              <a:t> </a:t>
            </a:r>
            <a:r>
              <a:rPr lang="en-US" dirty="0" smtClean="0"/>
              <a:t>29</a:t>
            </a:r>
            <a:r>
              <a:rPr lang="en-US" dirty="0"/>
              <a:t>, and 36. </a:t>
            </a:r>
            <a:endParaRPr lang="tr-TR" dirty="0" smtClean="0"/>
          </a:p>
          <a:p>
            <a:r>
              <a:rPr lang="en-US" dirty="0" smtClean="0"/>
              <a:t>All </a:t>
            </a:r>
            <a:r>
              <a:rPr lang="en-US" dirty="0"/>
              <a:t>these nodes have smaller values than the </a:t>
            </a:r>
            <a:r>
              <a:rPr lang="en-US" dirty="0" smtClean="0"/>
              <a:t>root</a:t>
            </a:r>
            <a:r>
              <a:rPr lang="tr-TR" dirty="0" smtClean="0"/>
              <a:t> </a:t>
            </a:r>
            <a:r>
              <a:rPr lang="en-US" dirty="0" smtClean="0"/>
              <a:t>node</a:t>
            </a:r>
            <a:r>
              <a:rPr lang="en-US" dirty="0"/>
              <a:t>. </a:t>
            </a:r>
            <a:endParaRPr lang="tr-TR" dirty="0" smtClean="0"/>
          </a:p>
          <a:p>
            <a:r>
              <a:rPr lang="en-US" dirty="0" smtClean="0"/>
              <a:t>The </a:t>
            </a:r>
            <a:r>
              <a:rPr lang="en-US" dirty="0"/>
              <a:t>right sub-tree of the root node consists of </a:t>
            </a:r>
            <a:r>
              <a:rPr lang="en-US" dirty="0" smtClean="0"/>
              <a:t>nodes</a:t>
            </a:r>
            <a:r>
              <a:rPr lang="tr-TR" dirty="0" smtClean="0"/>
              <a:t> </a:t>
            </a:r>
            <a:r>
              <a:rPr lang="en-US" dirty="0" smtClean="0"/>
              <a:t>40</a:t>
            </a:r>
            <a:r>
              <a:rPr lang="en-US" dirty="0"/>
              <a:t>, 45, 54, 59, 60, and 65. </a:t>
            </a:r>
            <a:endParaRPr lang="tr-TR" dirty="0" smtClean="0"/>
          </a:p>
          <a:p>
            <a:r>
              <a:rPr lang="en-US" dirty="0" smtClean="0"/>
              <a:t>Recursively</a:t>
            </a:r>
            <a:r>
              <a:rPr lang="en-US" dirty="0"/>
              <a:t>, each of the </a:t>
            </a:r>
            <a:r>
              <a:rPr lang="en-US" dirty="0" smtClean="0"/>
              <a:t>sub-trees</a:t>
            </a:r>
            <a:r>
              <a:rPr lang="tr-TR" dirty="0" smtClean="0"/>
              <a:t> </a:t>
            </a:r>
            <a:r>
              <a:rPr lang="en-US" dirty="0" smtClean="0"/>
              <a:t>also </a:t>
            </a:r>
            <a:r>
              <a:rPr lang="en-US" dirty="0"/>
              <a:t>obeys the binary search tree </a:t>
            </a:r>
            <a:r>
              <a:rPr lang="en-US" dirty="0" smtClean="0"/>
              <a:t>constraint</a:t>
            </a:r>
            <a:r>
              <a:rPr lang="tr-TR" dirty="0" smtClean="0"/>
              <a:t>.</a:t>
            </a:r>
          </a:p>
          <a:p>
            <a:r>
              <a:rPr lang="en-US" dirty="0" smtClean="0"/>
              <a:t>For example,</a:t>
            </a:r>
            <a:r>
              <a:rPr lang="tr-TR" dirty="0" smtClean="0"/>
              <a:t> </a:t>
            </a:r>
            <a:r>
              <a:rPr lang="en-US" dirty="0" smtClean="0"/>
              <a:t>in </a:t>
            </a:r>
            <a:r>
              <a:rPr lang="en-US" dirty="0"/>
              <a:t>the left sub-tree of the root node, 27 is the root and </a:t>
            </a:r>
            <a:r>
              <a:rPr lang="en-US" dirty="0" smtClean="0"/>
              <a:t>all</a:t>
            </a:r>
            <a:r>
              <a:rPr lang="tr-TR" dirty="0"/>
              <a:t> </a:t>
            </a:r>
            <a:r>
              <a:rPr lang="en-US" dirty="0" smtClean="0"/>
              <a:t>elements </a:t>
            </a:r>
            <a:r>
              <a:rPr lang="en-US" dirty="0"/>
              <a:t>in its left sub-tree (9, 10, 18, 19, 21) are </a:t>
            </a:r>
            <a:r>
              <a:rPr lang="en-US" dirty="0" smtClean="0"/>
              <a:t>smaller</a:t>
            </a:r>
            <a:r>
              <a:rPr lang="tr-TR" dirty="0" smtClean="0"/>
              <a:t> </a:t>
            </a:r>
            <a:r>
              <a:rPr lang="en-US" dirty="0" smtClean="0"/>
              <a:t>than </a:t>
            </a:r>
            <a:r>
              <a:rPr lang="en-US" dirty="0"/>
              <a:t>27, while all nodes in its right sub-tree (28, 29, and </a:t>
            </a:r>
            <a:r>
              <a:rPr lang="en-US" dirty="0" smtClean="0"/>
              <a:t>36)</a:t>
            </a:r>
            <a:r>
              <a:rPr lang="tr-TR" dirty="0" smtClean="0"/>
              <a:t> </a:t>
            </a:r>
            <a:r>
              <a:rPr lang="en-US" dirty="0" smtClean="0"/>
              <a:t>are </a:t>
            </a:r>
            <a:r>
              <a:rPr lang="en-US" dirty="0"/>
              <a:t>greater than the root node’s value.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204913"/>
            <a:ext cx="2890837" cy="230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80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3657600"/>
            <a:ext cx="8077200" cy="2743200"/>
          </a:xfrm>
        </p:spPr>
        <p:txBody>
          <a:bodyPr>
            <a:normAutofit fontScale="70000" lnSpcReduction="20000"/>
          </a:bodyPr>
          <a:lstStyle/>
          <a:p>
            <a:r>
              <a:rPr lang="en-US" dirty="0" smtClean="0"/>
              <a:t>Look at Fig. 10.35. Note that the nodes 18, 39, 54, and 72 have no children, so their balance</a:t>
            </a:r>
            <a:r>
              <a:rPr lang="tr-TR" dirty="0" smtClean="0"/>
              <a:t> </a:t>
            </a:r>
            <a:r>
              <a:rPr lang="en-US" dirty="0" smtClean="0"/>
              <a:t>factor = 0. </a:t>
            </a:r>
            <a:endParaRPr lang="tr-TR" dirty="0" smtClean="0"/>
          </a:p>
          <a:p>
            <a:r>
              <a:rPr lang="en-US" dirty="0" smtClean="0"/>
              <a:t>Node 27 has one left child and zero right child. So, the height of left sub-tree = 1,</a:t>
            </a:r>
            <a:r>
              <a:rPr lang="tr-TR" dirty="0" smtClean="0"/>
              <a:t> </a:t>
            </a:r>
            <a:r>
              <a:rPr lang="en-US" dirty="0" smtClean="0"/>
              <a:t>whereas the height of right sub-tree = 0. Thus, its balance factor = 1. </a:t>
            </a:r>
            <a:endParaRPr lang="tr-TR" dirty="0" smtClean="0"/>
          </a:p>
          <a:p>
            <a:r>
              <a:rPr lang="en-US" dirty="0" smtClean="0"/>
              <a:t>Look at node 36, it has a left</a:t>
            </a:r>
            <a:r>
              <a:rPr lang="tr-TR" dirty="0" smtClean="0"/>
              <a:t> </a:t>
            </a:r>
            <a:r>
              <a:rPr lang="en-US" dirty="0" smtClean="0"/>
              <a:t>sub-tree with height = 2, whereas the height of right sub-tree = 1. Thus, its balance factor = 2 – 1 =1. Similarly, the balance factor of node 45 = 3 – 2 =1; and node 63 has a balance factor of 0 (1 – 1).</a:t>
            </a:r>
          </a:p>
          <a:p>
            <a:r>
              <a:rPr lang="en-US" dirty="0" smtClean="0"/>
              <a:t>Now, look at Figs 10.35 (</a:t>
            </a:r>
            <a:r>
              <a:rPr lang="tr-TR" dirty="0" smtClean="0"/>
              <a:t>b</a:t>
            </a:r>
            <a:r>
              <a:rPr lang="en-US" dirty="0" smtClean="0"/>
              <a:t>) and (</a:t>
            </a:r>
            <a:r>
              <a:rPr lang="tr-TR" dirty="0" smtClean="0"/>
              <a:t>c</a:t>
            </a:r>
            <a:r>
              <a:rPr lang="en-US" dirty="0" smtClean="0"/>
              <a:t>) which show a right-heavy AVL tree and a balanced AVL</a:t>
            </a:r>
            <a:r>
              <a:rPr lang="tr-TR" dirty="0" smtClean="0"/>
              <a:t> </a:t>
            </a:r>
            <a:r>
              <a:rPr lang="tr-TR" dirty="0" err="1" smtClean="0"/>
              <a:t>tree</a:t>
            </a:r>
            <a:r>
              <a:rPr lang="tr-TR"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1295400"/>
            <a:ext cx="7211589" cy="22860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3657600"/>
            <a:ext cx="8077200" cy="2743200"/>
          </a:xfrm>
        </p:spPr>
        <p:txBody>
          <a:bodyPr>
            <a:normAutofit fontScale="70000" lnSpcReduction="20000"/>
          </a:bodyPr>
          <a:lstStyle/>
          <a:p>
            <a:r>
              <a:rPr lang="en-US" dirty="0" smtClean="0"/>
              <a:t>The trees given in Fig. 10.35 are typical candidates of AVL trees because the balancing factor</a:t>
            </a:r>
            <a:r>
              <a:rPr lang="tr-TR" dirty="0" smtClean="0"/>
              <a:t> </a:t>
            </a:r>
            <a:r>
              <a:rPr lang="en-US" dirty="0" smtClean="0"/>
              <a:t>of every node is either 1, 0, or –1. </a:t>
            </a:r>
            <a:endParaRPr lang="tr-TR" dirty="0" smtClean="0"/>
          </a:p>
          <a:p>
            <a:r>
              <a:rPr lang="en-US" dirty="0" smtClean="0"/>
              <a:t>However, insertions and deletions from an AVL tree may</a:t>
            </a:r>
            <a:r>
              <a:rPr lang="tr-TR" dirty="0" smtClean="0"/>
              <a:t> </a:t>
            </a:r>
            <a:r>
              <a:rPr lang="en-US" dirty="0" smtClean="0"/>
              <a:t>disturb the balance factor of the nodes and, thus, rebalancing of the tree may have to be done. The</a:t>
            </a:r>
            <a:r>
              <a:rPr lang="tr-TR" dirty="0" smtClean="0"/>
              <a:t> </a:t>
            </a:r>
            <a:r>
              <a:rPr lang="en-US" dirty="0" smtClean="0"/>
              <a:t>tree is rebalanced by performing rotation at the critical node. </a:t>
            </a:r>
            <a:endParaRPr lang="tr-TR" dirty="0" smtClean="0"/>
          </a:p>
          <a:p>
            <a:r>
              <a:rPr lang="en-US" dirty="0" smtClean="0"/>
              <a:t>There are four types of rotations:</a:t>
            </a:r>
            <a:r>
              <a:rPr lang="tr-TR" dirty="0" smtClean="0"/>
              <a:t> </a:t>
            </a:r>
            <a:r>
              <a:rPr lang="en-US" dirty="0" smtClean="0"/>
              <a:t>LL rotation, RR rotation, LR rotation, and RL rotation. </a:t>
            </a:r>
            <a:endParaRPr lang="tr-TR" dirty="0" smtClean="0"/>
          </a:p>
          <a:p>
            <a:r>
              <a:rPr lang="en-US" dirty="0" smtClean="0"/>
              <a:t>The type of rotation that has to be done</a:t>
            </a:r>
            <a:r>
              <a:rPr lang="tr-TR" dirty="0" smtClean="0"/>
              <a:t> </a:t>
            </a:r>
            <a:r>
              <a:rPr lang="en-US" dirty="0" smtClean="0"/>
              <a:t>will vary depending on the particular situation. In the following section, we will discuss insertion,</a:t>
            </a:r>
            <a:r>
              <a:rPr lang="tr-TR" dirty="0" smtClean="0"/>
              <a:t> </a:t>
            </a:r>
            <a:r>
              <a:rPr lang="en-US" dirty="0" smtClean="0"/>
              <a:t>deletion, searching, and rotations in AVL trees.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1295400"/>
            <a:ext cx="7211589" cy="22860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Searching for a Node in an AVL Tree</a:t>
            </a:r>
          </a:p>
        </p:txBody>
      </p:sp>
      <p:sp>
        <p:nvSpPr>
          <p:cNvPr id="3" name="Content Placeholder 2"/>
          <p:cNvSpPr>
            <a:spLocks noGrp="1"/>
          </p:cNvSpPr>
          <p:nvPr>
            <p:ph idx="1"/>
          </p:nvPr>
        </p:nvSpPr>
        <p:spPr>
          <a:xfrm>
            <a:off x="533400" y="1219200"/>
            <a:ext cx="8077200" cy="5029200"/>
          </a:xfrm>
        </p:spPr>
        <p:txBody>
          <a:bodyPr>
            <a:normAutofit/>
          </a:bodyPr>
          <a:lstStyle/>
          <a:p>
            <a:r>
              <a:rPr lang="en-US" dirty="0" smtClean="0"/>
              <a:t>Searching in an AVL tree is performed exactly the same way as it is performed in a binary</a:t>
            </a:r>
            <a:r>
              <a:rPr lang="tr-TR" dirty="0" smtClean="0"/>
              <a:t> </a:t>
            </a:r>
            <a:r>
              <a:rPr lang="en-US" dirty="0" smtClean="0"/>
              <a:t>search tree. </a:t>
            </a:r>
            <a:endParaRPr lang="tr-TR" dirty="0" smtClean="0"/>
          </a:p>
          <a:p>
            <a:r>
              <a:rPr lang="en-US" dirty="0" smtClean="0"/>
              <a:t>Due to the height-balancing of the tree, the search operation takes O(log n) time to</a:t>
            </a:r>
            <a:r>
              <a:rPr lang="tr-TR" dirty="0" smtClean="0"/>
              <a:t> </a:t>
            </a:r>
            <a:r>
              <a:rPr lang="en-US" dirty="0" smtClean="0"/>
              <a:t>complete</a:t>
            </a:r>
            <a:r>
              <a:rPr lang="tr-TR" dirty="0" smtClean="0"/>
              <a:t>.</a:t>
            </a:r>
          </a:p>
          <a:p>
            <a:r>
              <a:rPr lang="en-US" dirty="0" smtClean="0"/>
              <a:t>Since the operation does not modify the structure of the tree, no special provisions are</a:t>
            </a:r>
            <a:r>
              <a:rPr lang="tr-TR" dirty="0" smtClean="0"/>
              <a:t> </a:t>
            </a:r>
            <a:r>
              <a:rPr lang="tr-TR" dirty="0" err="1" smtClean="0"/>
              <a:t>required</a:t>
            </a:r>
            <a:r>
              <a:rPr lang="tr-TR"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p>
        </p:txBody>
      </p:sp>
      <p:sp>
        <p:nvSpPr>
          <p:cNvPr id="3" name="Content Placeholder 2"/>
          <p:cNvSpPr>
            <a:spLocks noGrp="1"/>
          </p:cNvSpPr>
          <p:nvPr>
            <p:ph idx="1"/>
          </p:nvPr>
        </p:nvSpPr>
        <p:spPr>
          <a:xfrm>
            <a:off x="533400" y="1219200"/>
            <a:ext cx="8077200" cy="4267200"/>
          </a:xfrm>
        </p:spPr>
        <p:txBody>
          <a:bodyPr>
            <a:normAutofit/>
          </a:bodyPr>
          <a:lstStyle/>
          <a:p>
            <a:r>
              <a:rPr lang="en-US" dirty="0" smtClean="0"/>
              <a:t>Insertion in an AVL tree is also done in the same way as it is done in a binary search tree. </a:t>
            </a:r>
            <a:endParaRPr lang="tr-TR" dirty="0" smtClean="0"/>
          </a:p>
          <a:p>
            <a:r>
              <a:rPr lang="en-US" dirty="0" smtClean="0"/>
              <a:t>In the</a:t>
            </a:r>
            <a:r>
              <a:rPr lang="tr-TR" dirty="0" smtClean="0"/>
              <a:t> </a:t>
            </a:r>
            <a:r>
              <a:rPr lang="en-US" dirty="0" smtClean="0"/>
              <a:t>AVL tree, the new node is always inserted as the leaf node. But the step of insertion is usually</a:t>
            </a:r>
            <a:r>
              <a:rPr lang="tr-TR" dirty="0" smtClean="0"/>
              <a:t> </a:t>
            </a:r>
            <a:r>
              <a:rPr lang="en-US" dirty="0" smtClean="0"/>
              <a:t>followed by an additional step of rotation. </a:t>
            </a:r>
            <a:endParaRPr lang="tr-TR" dirty="0" smtClean="0"/>
          </a:p>
          <a:p>
            <a:r>
              <a:rPr lang="en-US" dirty="0" smtClean="0"/>
              <a:t>Rotation is done to restore the balance of the tree.</a:t>
            </a:r>
          </a:p>
          <a:p>
            <a:r>
              <a:rPr lang="en-US" dirty="0" smtClean="0"/>
              <a:t>However, if insertion of the new node does not disturb the balance factor, that is, if the balance</a:t>
            </a:r>
            <a:r>
              <a:rPr lang="tr-TR" dirty="0" smtClean="0"/>
              <a:t> </a:t>
            </a:r>
            <a:r>
              <a:rPr lang="en-US" dirty="0" smtClean="0"/>
              <a:t>factor of every node is still –1, 0, or 1, then rotations are not required.</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p>
        </p:txBody>
      </p:sp>
      <p:sp>
        <p:nvSpPr>
          <p:cNvPr id="3" name="Content Placeholder 2"/>
          <p:cNvSpPr>
            <a:spLocks noGrp="1"/>
          </p:cNvSpPr>
          <p:nvPr>
            <p:ph idx="1"/>
          </p:nvPr>
        </p:nvSpPr>
        <p:spPr>
          <a:xfrm>
            <a:off x="533400" y="1219200"/>
            <a:ext cx="8077200" cy="4953000"/>
          </a:xfrm>
        </p:spPr>
        <p:txBody>
          <a:bodyPr>
            <a:normAutofit fontScale="92500" lnSpcReduction="20000"/>
          </a:bodyPr>
          <a:lstStyle/>
          <a:p>
            <a:r>
              <a:rPr lang="en-US" dirty="0" smtClean="0"/>
              <a:t>During insertion, the new node is inserted as the leaf node, so it will always have a balance</a:t>
            </a:r>
            <a:r>
              <a:rPr lang="tr-TR" dirty="0" smtClean="0"/>
              <a:t> </a:t>
            </a:r>
            <a:r>
              <a:rPr lang="en-US" dirty="0" smtClean="0"/>
              <a:t>factor equal to zero. </a:t>
            </a:r>
            <a:endParaRPr lang="tr-TR" dirty="0" smtClean="0"/>
          </a:p>
          <a:p>
            <a:r>
              <a:rPr lang="en-US" dirty="0" smtClean="0"/>
              <a:t>The only nodes whose balance factors will change are those which lie in the</a:t>
            </a:r>
            <a:r>
              <a:rPr lang="tr-TR" dirty="0" smtClean="0"/>
              <a:t> </a:t>
            </a:r>
            <a:r>
              <a:rPr lang="en-US" dirty="0" smtClean="0"/>
              <a:t>path between the root of the tree and the newly inserted node. </a:t>
            </a:r>
            <a:endParaRPr lang="tr-TR" dirty="0" smtClean="0"/>
          </a:p>
          <a:p>
            <a:r>
              <a:rPr lang="en-US" dirty="0" smtClean="0"/>
              <a:t>The possible changes which may</a:t>
            </a:r>
            <a:r>
              <a:rPr lang="tr-TR" dirty="0" smtClean="0"/>
              <a:t> </a:t>
            </a:r>
            <a:r>
              <a:rPr lang="en-US" dirty="0" smtClean="0"/>
              <a:t>take place in any node on the path are as follows:</a:t>
            </a:r>
          </a:p>
          <a:p>
            <a:pPr lvl="1"/>
            <a:r>
              <a:rPr lang="en-US" dirty="0" smtClean="0"/>
              <a:t>Initially, the node was either left- or right-heavy and after insertion, it becomes balanced.</a:t>
            </a:r>
          </a:p>
          <a:p>
            <a:pPr lvl="1"/>
            <a:r>
              <a:rPr lang="en-US" dirty="0" smtClean="0"/>
              <a:t>Initially, the node was balanced and after insertion, it becomes either left- or right-heavy.</a:t>
            </a:r>
          </a:p>
          <a:p>
            <a:pPr lvl="1"/>
            <a:r>
              <a:rPr lang="en-US" dirty="0" smtClean="0"/>
              <a:t>Initially, the node was heavy (either left or right) and the new node has been inserted in the</a:t>
            </a:r>
            <a:r>
              <a:rPr lang="tr-TR" dirty="0" smtClean="0"/>
              <a:t> </a:t>
            </a:r>
            <a:r>
              <a:rPr lang="en-US" dirty="0" smtClean="0"/>
              <a:t>heavy sub-tree, thereby creating an unbalanced sub-tree. Such a node is said to be a </a:t>
            </a:r>
            <a:r>
              <a:rPr lang="en-US" i="1" dirty="0" smtClean="0"/>
              <a:t>critical</a:t>
            </a:r>
            <a:r>
              <a:rPr lang="tr-TR" i="1" dirty="0" smtClean="0"/>
              <a:t> </a:t>
            </a:r>
            <a:r>
              <a:rPr lang="tr-TR" i="1" dirty="0" err="1" smtClean="0"/>
              <a:t>node</a:t>
            </a:r>
            <a:r>
              <a:rPr lang="tr-TR" i="1" dirty="0" smtClean="0"/>
              <a:t>.</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4038600"/>
            <a:ext cx="8077200" cy="2209800"/>
          </a:xfrm>
        </p:spPr>
        <p:txBody>
          <a:bodyPr>
            <a:normAutofit/>
          </a:bodyPr>
          <a:lstStyle/>
          <a:p>
            <a:r>
              <a:rPr lang="en-US" dirty="0" smtClean="0"/>
              <a:t>If we insert a new node with the value 30, then the new tree will still be balanced and no</a:t>
            </a:r>
            <a:r>
              <a:rPr lang="tr-TR" dirty="0" smtClean="0"/>
              <a:t> </a:t>
            </a:r>
            <a:r>
              <a:rPr lang="en-US" dirty="0" smtClean="0"/>
              <a:t>rotations will be required in this case. </a:t>
            </a:r>
            <a:endParaRPr lang="tr-TR" dirty="0" smtClean="0"/>
          </a:p>
          <a:p>
            <a:r>
              <a:rPr lang="en-US" dirty="0" smtClean="0"/>
              <a:t>Look at the tree given in Fig. 10.37 which shows the tree</a:t>
            </a:r>
            <a:r>
              <a:rPr lang="tr-TR" dirty="0" smtClean="0"/>
              <a:t> </a:t>
            </a:r>
            <a:r>
              <a:rPr lang="tr-TR" dirty="0" err="1" smtClean="0"/>
              <a:t>after</a:t>
            </a:r>
            <a:r>
              <a:rPr lang="tr-TR" dirty="0" smtClean="0"/>
              <a:t> </a:t>
            </a:r>
            <a:r>
              <a:rPr lang="tr-TR" dirty="0" err="1" smtClean="0"/>
              <a:t>inserting</a:t>
            </a:r>
            <a:r>
              <a:rPr lang="tr-TR" dirty="0" smtClean="0"/>
              <a:t> </a:t>
            </a:r>
            <a:r>
              <a:rPr lang="tr-TR" dirty="0" err="1" smtClean="0"/>
              <a:t>node</a:t>
            </a:r>
            <a:r>
              <a:rPr lang="tr-TR" dirty="0" smtClean="0"/>
              <a:t> 30.</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1447800" y="1219200"/>
            <a:ext cx="6096000" cy="25908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505200"/>
            <a:ext cx="8077200" cy="2743200"/>
          </a:xfrm>
        </p:spPr>
        <p:txBody>
          <a:bodyPr>
            <a:normAutofit fontScale="62500" lnSpcReduction="20000"/>
          </a:bodyPr>
          <a:lstStyle/>
          <a:p>
            <a:endParaRPr lang="tr-TR" dirty="0" smtClean="0"/>
          </a:p>
          <a:p>
            <a:r>
              <a:rPr lang="en-US" dirty="0" smtClean="0"/>
              <a:t>After inserting a new node with the value 71, the new tree</a:t>
            </a:r>
            <a:r>
              <a:rPr lang="tr-TR" dirty="0" smtClean="0"/>
              <a:t> </a:t>
            </a:r>
            <a:r>
              <a:rPr lang="en-US" dirty="0" smtClean="0"/>
              <a:t>will be as shown in Fig. 10.39. Note that there are three nodes</a:t>
            </a:r>
            <a:r>
              <a:rPr lang="tr-TR" dirty="0" smtClean="0"/>
              <a:t> </a:t>
            </a:r>
            <a:r>
              <a:rPr lang="en-US" dirty="0" smtClean="0"/>
              <a:t>in the tree that have their balance factors 2, –2, and –2, thereby</a:t>
            </a:r>
            <a:r>
              <a:rPr lang="tr-TR" dirty="0" smtClean="0"/>
              <a:t> </a:t>
            </a:r>
            <a:r>
              <a:rPr lang="en-US" dirty="0" smtClean="0"/>
              <a:t>disturbing the </a:t>
            </a:r>
            <a:r>
              <a:rPr lang="en-US" i="1" dirty="0" err="1" smtClean="0"/>
              <a:t>AVLness</a:t>
            </a:r>
            <a:r>
              <a:rPr lang="en-US" i="1" dirty="0" smtClean="0"/>
              <a:t> of the tree. </a:t>
            </a:r>
            <a:endParaRPr lang="tr-TR" i="1" dirty="0" smtClean="0"/>
          </a:p>
          <a:p>
            <a:r>
              <a:rPr lang="en-US" i="1" dirty="0" smtClean="0"/>
              <a:t>So, here comes the need to</a:t>
            </a:r>
            <a:r>
              <a:rPr lang="tr-TR" i="1" dirty="0" smtClean="0"/>
              <a:t> </a:t>
            </a:r>
            <a:r>
              <a:rPr lang="en-US" dirty="0" smtClean="0"/>
              <a:t>perform rotation. </a:t>
            </a:r>
            <a:endParaRPr lang="tr-TR" dirty="0" smtClean="0"/>
          </a:p>
          <a:p>
            <a:r>
              <a:rPr lang="en-US" dirty="0" smtClean="0"/>
              <a:t>To perform rotation, our first task is to find the</a:t>
            </a:r>
            <a:r>
              <a:rPr lang="tr-TR" dirty="0" smtClean="0"/>
              <a:t> </a:t>
            </a:r>
            <a:r>
              <a:rPr lang="en-US" dirty="0" smtClean="0"/>
              <a:t>critical node. Critical node is the nearest ancestor node on the path</a:t>
            </a:r>
            <a:r>
              <a:rPr lang="tr-TR" dirty="0" smtClean="0"/>
              <a:t> </a:t>
            </a:r>
            <a:r>
              <a:rPr lang="en-US" dirty="0" smtClean="0"/>
              <a:t>from the inserted node to the root whose balance factor is neither</a:t>
            </a:r>
            <a:r>
              <a:rPr lang="tr-TR" dirty="0" smtClean="0"/>
              <a:t> </a:t>
            </a:r>
            <a:r>
              <a:rPr lang="en-US" dirty="0" smtClean="0"/>
              <a:t>–1, 0, nor 1. In the tree given above, the critical node is 72. </a:t>
            </a:r>
            <a:endParaRPr lang="tr-TR" dirty="0" smtClean="0"/>
          </a:p>
          <a:p>
            <a:r>
              <a:rPr lang="en-US" dirty="0" smtClean="0"/>
              <a:t>The</a:t>
            </a:r>
            <a:r>
              <a:rPr lang="tr-TR" dirty="0" smtClean="0"/>
              <a:t> </a:t>
            </a:r>
            <a:r>
              <a:rPr lang="en-US" dirty="0" smtClean="0"/>
              <a:t>second task in rebalancing the tree is to determine which type</a:t>
            </a:r>
            <a:r>
              <a:rPr lang="tr-TR" dirty="0" smtClean="0"/>
              <a:t> </a:t>
            </a:r>
            <a:r>
              <a:rPr lang="en-US" dirty="0" smtClean="0"/>
              <a:t>of rotation has to be done.</a:t>
            </a:r>
            <a:endParaRPr lang="tr-TR" dirty="0" smtClean="0"/>
          </a:p>
          <a:p>
            <a:r>
              <a:rPr lang="en-US" dirty="0" smtClean="0"/>
              <a:t>There are four types of rebalancing</a:t>
            </a:r>
            <a:r>
              <a:rPr lang="tr-TR" dirty="0" smtClean="0"/>
              <a:t> </a:t>
            </a:r>
            <a:r>
              <a:rPr lang="en-US" dirty="0" smtClean="0"/>
              <a:t>rotations and application of these rotations depends on the position</a:t>
            </a:r>
            <a:r>
              <a:rPr lang="tr-TR" dirty="0" smtClean="0"/>
              <a:t> </a:t>
            </a:r>
            <a:r>
              <a:rPr lang="en-US" dirty="0" smtClean="0"/>
              <a:t>of the inserted node with reference to the critical node.</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371600" y="1219200"/>
            <a:ext cx="2466975" cy="2209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724400" y="1219200"/>
            <a:ext cx="2628900" cy="2293194"/>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1295400"/>
            <a:ext cx="8077200" cy="3505200"/>
          </a:xfrm>
        </p:spPr>
        <p:txBody>
          <a:bodyPr>
            <a:normAutofit/>
          </a:bodyPr>
          <a:lstStyle/>
          <a:p>
            <a:r>
              <a:rPr lang="tr-TR" dirty="0" err="1" smtClean="0"/>
              <a:t>The</a:t>
            </a:r>
            <a:r>
              <a:rPr lang="tr-TR" dirty="0" smtClean="0"/>
              <a:t> </a:t>
            </a:r>
            <a:r>
              <a:rPr lang="tr-TR" dirty="0" err="1" smtClean="0"/>
              <a:t>four</a:t>
            </a:r>
            <a:r>
              <a:rPr lang="tr-TR" dirty="0" smtClean="0"/>
              <a:t> </a:t>
            </a:r>
            <a:r>
              <a:rPr lang="tr-TR" dirty="0" err="1" smtClean="0"/>
              <a:t>categories</a:t>
            </a:r>
            <a:r>
              <a:rPr lang="tr-TR" dirty="0" smtClean="0"/>
              <a:t> of </a:t>
            </a:r>
            <a:r>
              <a:rPr lang="tr-TR" dirty="0" err="1" smtClean="0"/>
              <a:t>rotations</a:t>
            </a:r>
            <a:r>
              <a:rPr lang="tr-TR" dirty="0" smtClean="0"/>
              <a:t> </a:t>
            </a:r>
            <a:r>
              <a:rPr lang="tr-TR" dirty="0" err="1" smtClean="0"/>
              <a:t>are</a:t>
            </a:r>
            <a:r>
              <a:rPr lang="tr-TR" dirty="0" smtClean="0"/>
              <a:t>:</a:t>
            </a:r>
          </a:p>
          <a:p>
            <a:pPr lvl="1"/>
            <a:r>
              <a:rPr lang="en-US" i="1" dirty="0" smtClean="0"/>
              <a:t>LL rotation The new node is inserted in the left sub-tree of the left sub-tree of the critical</a:t>
            </a:r>
            <a:r>
              <a:rPr lang="tr-TR" i="1" dirty="0" smtClean="0"/>
              <a:t> </a:t>
            </a:r>
            <a:r>
              <a:rPr lang="tr-TR" dirty="0" err="1" smtClean="0"/>
              <a:t>node</a:t>
            </a:r>
            <a:r>
              <a:rPr lang="tr-TR" dirty="0" smtClean="0"/>
              <a:t>.</a:t>
            </a:r>
          </a:p>
          <a:p>
            <a:pPr lvl="1"/>
            <a:r>
              <a:rPr lang="en-US" i="1" dirty="0" smtClean="0"/>
              <a:t>RR rotation The new node is inserted in the right sub-tree of the right sub-tree of the</a:t>
            </a:r>
            <a:r>
              <a:rPr lang="tr-TR" i="1" dirty="0" smtClean="0"/>
              <a:t> </a:t>
            </a:r>
            <a:r>
              <a:rPr lang="tr-TR" dirty="0" err="1" smtClean="0"/>
              <a:t>critical</a:t>
            </a:r>
            <a:r>
              <a:rPr lang="tr-TR" dirty="0" smtClean="0"/>
              <a:t> </a:t>
            </a:r>
            <a:r>
              <a:rPr lang="tr-TR" dirty="0" err="1" smtClean="0"/>
              <a:t>node</a:t>
            </a:r>
            <a:r>
              <a:rPr lang="tr-TR" dirty="0" smtClean="0"/>
              <a:t>.</a:t>
            </a:r>
          </a:p>
          <a:p>
            <a:pPr lvl="1"/>
            <a:r>
              <a:rPr lang="en-US" i="1" dirty="0" smtClean="0"/>
              <a:t>LR rotation The new node is inserted in the right sub-tree of the left sub-tree of the</a:t>
            </a:r>
            <a:r>
              <a:rPr lang="tr-TR" i="1" dirty="0" smtClean="0"/>
              <a:t> </a:t>
            </a:r>
            <a:r>
              <a:rPr lang="tr-TR" dirty="0" err="1" smtClean="0"/>
              <a:t>critical</a:t>
            </a:r>
            <a:r>
              <a:rPr lang="tr-TR" dirty="0" smtClean="0"/>
              <a:t> </a:t>
            </a:r>
            <a:r>
              <a:rPr lang="tr-TR" dirty="0" err="1" smtClean="0"/>
              <a:t>node</a:t>
            </a:r>
            <a:r>
              <a:rPr lang="tr-TR" dirty="0" smtClean="0"/>
              <a:t>.</a:t>
            </a:r>
          </a:p>
          <a:p>
            <a:pPr lvl="1"/>
            <a:r>
              <a:rPr lang="en-US" i="1" dirty="0" smtClean="0"/>
              <a:t>RL rotation The new node is inserted in the left sub-tree of the right sub-tree of the</a:t>
            </a:r>
            <a:r>
              <a:rPr lang="tr-TR" i="1" dirty="0" smtClean="0"/>
              <a:t> </a:t>
            </a:r>
            <a:r>
              <a:rPr lang="tr-TR" dirty="0" err="1" smtClean="0"/>
              <a:t>critical</a:t>
            </a:r>
            <a:r>
              <a:rPr lang="tr-TR" dirty="0" smtClean="0"/>
              <a:t> </a:t>
            </a:r>
            <a:r>
              <a:rPr lang="tr-TR" dirty="0" err="1" smtClean="0"/>
              <a:t>node</a:t>
            </a:r>
            <a:r>
              <a:rPr lang="tr-TR"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581400"/>
            <a:ext cx="8077200" cy="2667000"/>
          </a:xfrm>
        </p:spPr>
        <p:txBody>
          <a:bodyPr>
            <a:normAutofit fontScale="70000" lnSpcReduction="20000"/>
          </a:bodyPr>
          <a:lstStyle/>
          <a:p>
            <a:r>
              <a:rPr lang="tr-TR" b="1" i="1" dirty="0" smtClean="0"/>
              <a:t>LL </a:t>
            </a:r>
            <a:r>
              <a:rPr lang="tr-TR" b="1" i="1" dirty="0" err="1" smtClean="0"/>
              <a:t>Rotation</a:t>
            </a:r>
            <a:endParaRPr lang="tr-TR" b="1" i="1" dirty="0" smtClean="0"/>
          </a:p>
          <a:p>
            <a:r>
              <a:rPr lang="en-US" dirty="0" smtClean="0"/>
              <a:t>Let us study each of these rotations in detail.</a:t>
            </a:r>
          </a:p>
          <a:p>
            <a:r>
              <a:rPr lang="en-US" dirty="0" smtClean="0"/>
              <a:t>First, we will see where and how LL rotation</a:t>
            </a:r>
            <a:r>
              <a:rPr lang="tr-TR" dirty="0" smtClean="0"/>
              <a:t> </a:t>
            </a:r>
            <a:r>
              <a:rPr lang="en-US" dirty="0" smtClean="0"/>
              <a:t>is applied. Consider the tree given in Fig.10.40 which shows an AVL tree.</a:t>
            </a:r>
            <a:endParaRPr lang="tr-TR" dirty="0" smtClean="0"/>
          </a:p>
          <a:p>
            <a:r>
              <a:rPr lang="en-US" dirty="0" smtClean="0"/>
              <a:t>Tree (a) is an AVL tree. In tree (b), a new</a:t>
            </a:r>
            <a:r>
              <a:rPr lang="tr-TR" dirty="0" smtClean="0"/>
              <a:t> </a:t>
            </a:r>
            <a:r>
              <a:rPr lang="en-US" dirty="0" smtClean="0"/>
              <a:t>node is inserted in the left sub-tree of the left</a:t>
            </a:r>
            <a:r>
              <a:rPr lang="tr-TR" dirty="0" smtClean="0"/>
              <a:t> </a:t>
            </a:r>
            <a:r>
              <a:rPr lang="en-US" dirty="0" smtClean="0"/>
              <a:t>sub-tree of the critical node A (node A is the</a:t>
            </a:r>
            <a:r>
              <a:rPr lang="tr-TR" dirty="0" smtClean="0"/>
              <a:t> </a:t>
            </a:r>
            <a:r>
              <a:rPr lang="en-US" dirty="0" smtClean="0"/>
              <a:t>critical node because it is the closest ancestor</a:t>
            </a:r>
            <a:r>
              <a:rPr lang="tr-TR" dirty="0" smtClean="0"/>
              <a:t> </a:t>
            </a:r>
            <a:r>
              <a:rPr lang="en-US" dirty="0" smtClean="0"/>
              <a:t>whose balance factor is not –1, 0, or 1), so</a:t>
            </a:r>
            <a:r>
              <a:rPr lang="tr-TR" dirty="0" smtClean="0"/>
              <a:t> </a:t>
            </a:r>
            <a:r>
              <a:rPr lang="en-US" dirty="0" smtClean="0"/>
              <a:t>we apply LL rotation as shown in tree (c).</a:t>
            </a:r>
            <a:endParaRPr lang="tr-TR" dirty="0" smtClean="0"/>
          </a:p>
          <a:p>
            <a:r>
              <a:rPr lang="en-US" dirty="0" smtClean="0"/>
              <a:t>While rotation, node B becomes the root, with T1 and A as its left and right child. T2 and T3 become</a:t>
            </a:r>
            <a:r>
              <a:rPr lang="tr-TR" dirty="0" smtClean="0"/>
              <a:t> </a:t>
            </a:r>
            <a:r>
              <a:rPr lang="en-US" dirty="0" smtClean="0"/>
              <a:t>the left and right sub-trees of A.</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3429000" y="990600"/>
            <a:ext cx="5029200" cy="2891423"/>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en-US" dirty="0" smtClean="0"/>
              <a:t>Inserting a New Node in 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4098" name="Picture 2"/>
          <p:cNvPicPr>
            <a:picLocks noChangeAspect="1" noChangeArrowheads="1"/>
          </p:cNvPicPr>
          <p:nvPr/>
        </p:nvPicPr>
        <p:blipFill>
          <a:blip r:embed="rId3" cstate="print"/>
          <a:srcRect/>
          <a:stretch>
            <a:fillRect/>
          </a:stretch>
        </p:blipFill>
        <p:spPr bwMode="auto">
          <a:xfrm>
            <a:off x="685800" y="2133600"/>
            <a:ext cx="7803361" cy="2919412"/>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2590800"/>
            <a:ext cx="7848600" cy="3871913"/>
          </a:xfrm>
        </p:spPr>
        <p:txBody>
          <a:bodyPr>
            <a:normAutofit fontScale="70000" lnSpcReduction="20000"/>
          </a:bodyPr>
          <a:lstStyle/>
          <a:p>
            <a:r>
              <a:rPr lang="en-US" dirty="0"/>
              <a:t>Since the nodes in a binary search tree are ordered, </a:t>
            </a:r>
            <a:r>
              <a:rPr lang="en-US" dirty="0" smtClean="0"/>
              <a:t>the</a:t>
            </a:r>
            <a:r>
              <a:rPr lang="tr-TR" dirty="0" smtClean="0"/>
              <a:t> </a:t>
            </a:r>
            <a:r>
              <a:rPr lang="en-US" dirty="0" smtClean="0"/>
              <a:t>time </a:t>
            </a:r>
            <a:r>
              <a:rPr lang="en-US" dirty="0"/>
              <a:t>needed to search an element in the tree is </a:t>
            </a:r>
            <a:r>
              <a:rPr lang="en-US" dirty="0" smtClean="0"/>
              <a:t>greatly</a:t>
            </a:r>
            <a:r>
              <a:rPr lang="tr-TR" dirty="0" smtClean="0"/>
              <a:t> </a:t>
            </a:r>
            <a:r>
              <a:rPr lang="en-US" dirty="0" smtClean="0"/>
              <a:t>reduced</a:t>
            </a:r>
            <a:r>
              <a:rPr lang="en-US" dirty="0"/>
              <a:t>. </a:t>
            </a:r>
            <a:endParaRPr lang="tr-TR" dirty="0" smtClean="0"/>
          </a:p>
          <a:p>
            <a:r>
              <a:rPr lang="en-US" dirty="0" smtClean="0"/>
              <a:t>Whenever </a:t>
            </a:r>
            <a:r>
              <a:rPr lang="en-US" dirty="0"/>
              <a:t>we search for an element, we do </a:t>
            </a:r>
            <a:r>
              <a:rPr lang="en-US" dirty="0" smtClean="0"/>
              <a:t>not</a:t>
            </a:r>
            <a:r>
              <a:rPr lang="tr-TR" dirty="0" smtClean="0"/>
              <a:t> </a:t>
            </a:r>
            <a:r>
              <a:rPr lang="en-US" dirty="0"/>
              <a:t>need to traverse the entire tree. At every node, we get a hint regarding which sub-tree to </a:t>
            </a:r>
            <a:r>
              <a:rPr lang="en-US" dirty="0" smtClean="0"/>
              <a:t>search</a:t>
            </a:r>
            <a:r>
              <a:rPr lang="tr-TR" dirty="0" smtClean="0"/>
              <a:t> </a:t>
            </a:r>
            <a:r>
              <a:rPr lang="en-US" dirty="0" smtClean="0"/>
              <a:t>in</a:t>
            </a:r>
            <a:r>
              <a:rPr lang="en-US" dirty="0"/>
              <a:t>. </a:t>
            </a:r>
            <a:endParaRPr lang="tr-TR" dirty="0" smtClean="0"/>
          </a:p>
          <a:p>
            <a:r>
              <a:rPr lang="en-US" dirty="0" smtClean="0"/>
              <a:t>For </a:t>
            </a:r>
            <a:r>
              <a:rPr lang="en-US" dirty="0"/>
              <a:t>example, in the given tree, if we have to search for 29, then we know that we have to </a:t>
            </a:r>
            <a:r>
              <a:rPr lang="en-US" dirty="0" smtClean="0"/>
              <a:t>scan</a:t>
            </a:r>
            <a:r>
              <a:rPr lang="tr-TR" dirty="0" smtClean="0"/>
              <a:t> </a:t>
            </a:r>
            <a:r>
              <a:rPr lang="en-US" dirty="0" smtClean="0"/>
              <a:t>only </a:t>
            </a:r>
            <a:r>
              <a:rPr lang="en-US" dirty="0"/>
              <a:t>the left sub-tree. If the value is present in the tree, it will only be in the left sub-tree, as 29 </a:t>
            </a:r>
            <a:r>
              <a:rPr lang="en-US" dirty="0" smtClean="0"/>
              <a:t>is</a:t>
            </a:r>
            <a:r>
              <a:rPr lang="tr-TR" dirty="0" smtClean="0"/>
              <a:t> </a:t>
            </a:r>
            <a:r>
              <a:rPr lang="en-US" dirty="0" smtClean="0"/>
              <a:t>smaller </a:t>
            </a:r>
            <a:r>
              <a:rPr lang="en-US" dirty="0"/>
              <a:t>than 39 (the root node’s value). The left sub-tree has a root node with the value 27. </a:t>
            </a:r>
            <a:r>
              <a:rPr lang="en-US" dirty="0" smtClean="0"/>
              <a:t>Since</a:t>
            </a:r>
            <a:r>
              <a:rPr lang="tr-TR" dirty="0" smtClean="0"/>
              <a:t> </a:t>
            </a:r>
            <a:r>
              <a:rPr lang="en-US" dirty="0" smtClean="0"/>
              <a:t>29 </a:t>
            </a:r>
            <a:r>
              <a:rPr lang="en-US" dirty="0"/>
              <a:t>is greater than 27, we will move to the right sub-tree, where we will find the element. </a:t>
            </a:r>
            <a:endParaRPr lang="tr-TR" dirty="0" smtClean="0"/>
          </a:p>
          <a:p>
            <a:r>
              <a:rPr lang="en-US" dirty="0" smtClean="0"/>
              <a:t>Thus</a:t>
            </a:r>
            <a:r>
              <a:rPr lang="en-US" dirty="0"/>
              <a:t>, </a:t>
            </a:r>
            <a:r>
              <a:rPr lang="en-US" dirty="0" smtClean="0"/>
              <a:t>the</a:t>
            </a:r>
            <a:r>
              <a:rPr lang="tr-TR" dirty="0" smtClean="0"/>
              <a:t> </a:t>
            </a:r>
            <a:r>
              <a:rPr lang="en-US" dirty="0" smtClean="0"/>
              <a:t>average </a:t>
            </a:r>
            <a:r>
              <a:rPr lang="en-US" dirty="0"/>
              <a:t>running time of a search operation is O(log</a:t>
            </a:r>
            <a:r>
              <a:rPr lang="en-US" baseline="-25000" dirty="0"/>
              <a:t>2</a:t>
            </a:r>
            <a:r>
              <a:rPr lang="en-US" dirty="0"/>
              <a:t>n), as at every step, we eliminate half of </a:t>
            </a:r>
            <a:r>
              <a:rPr lang="en-US" dirty="0" smtClean="0"/>
              <a:t>the</a:t>
            </a:r>
            <a:r>
              <a:rPr lang="tr-TR" dirty="0" smtClean="0"/>
              <a:t> </a:t>
            </a:r>
            <a:r>
              <a:rPr lang="en-US" dirty="0" smtClean="0"/>
              <a:t>sub-tree </a:t>
            </a:r>
            <a:r>
              <a:rPr lang="en-US" dirty="0"/>
              <a:t>from the search process. </a:t>
            </a:r>
            <a:endParaRPr lang="tr-TR" dirty="0" smtClean="0"/>
          </a:p>
          <a:p>
            <a:r>
              <a:rPr lang="en-US" dirty="0" smtClean="0"/>
              <a:t>Due </a:t>
            </a:r>
            <a:r>
              <a:rPr lang="en-US" dirty="0"/>
              <a:t>to its efficiency in searching elements, binary search </a:t>
            </a:r>
            <a:r>
              <a:rPr lang="en-US" dirty="0" smtClean="0"/>
              <a:t>trees</a:t>
            </a:r>
            <a:r>
              <a:rPr lang="tr-TR" dirty="0" smtClean="0"/>
              <a:t> </a:t>
            </a:r>
            <a:r>
              <a:rPr lang="en-US" dirty="0" smtClean="0"/>
              <a:t>are </a:t>
            </a:r>
            <a:r>
              <a:rPr lang="en-US" dirty="0"/>
              <a:t>widely used in dictionary problems where the code always inserts and searches the </a:t>
            </a:r>
            <a:r>
              <a:rPr lang="en-US" dirty="0" smtClean="0"/>
              <a:t>elements</a:t>
            </a:r>
            <a:r>
              <a:rPr lang="tr-TR" dirty="0" smtClean="0"/>
              <a:t> </a:t>
            </a:r>
            <a:r>
              <a:rPr lang="en-US" dirty="0" smtClean="0"/>
              <a:t>that </a:t>
            </a:r>
            <a:r>
              <a:rPr lang="en-US" dirty="0"/>
              <a:t>are indexed by some key value.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381000"/>
            <a:ext cx="2819400" cy="2243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569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200400"/>
            <a:ext cx="8077200" cy="3124200"/>
          </a:xfrm>
        </p:spPr>
        <p:txBody>
          <a:bodyPr>
            <a:normAutofit fontScale="85000" lnSpcReduction="20000"/>
          </a:bodyPr>
          <a:lstStyle/>
          <a:p>
            <a:r>
              <a:rPr lang="tr-TR" b="1" i="1" dirty="0" smtClean="0"/>
              <a:t>RR </a:t>
            </a:r>
            <a:r>
              <a:rPr lang="tr-TR" b="1" i="1" dirty="0" err="1" smtClean="0"/>
              <a:t>Rotation</a:t>
            </a:r>
            <a:endParaRPr lang="tr-TR" b="1" i="1" dirty="0" smtClean="0"/>
          </a:p>
          <a:p>
            <a:r>
              <a:rPr lang="en-US" dirty="0" smtClean="0"/>
              <a:t>Tree (a) is an AVL tree. </a:t>
            </a:r>
            <a:endParaRPr lang="tr-TR" dirty="0" smtClean="0"/>
          </a:p>
          <a:p>
            <a:r>
              <a:rPr lang="en-US" dirty="0" smtClean="0"/>
              <a:t>In tree (b), a new node</a:t>
            </a:r>
            <a:r>
              <a:rPr lang="tr-TR" dirty="0" smtClean="0"/>
              <a:t> </a:t>
            </a:r>
            <a:r>
              <a:rPr lang="en-US" dirty="0" smtClean="0"/>
              <a:t>is inserted in the right sub-tree of the right sub-tree</a:t>
            </a:r>
            <a:r>
              <a:rPr lang="tr-TR" dirty="0" smtClean="0"/>
              <a:t> </a:t>
            </a:r>
            <a:r>
              <a:rPr lang="en-US" dirty="0" smtClean="0"/>
              <a:t>of the critical node A (node A is the critical node</a:t>
            </a:r>
            <a:r>
              <a:rPr lang="tr-TR" dirty="0" smtClean="0"/>
              <a:t> </a:t>
            </a:r>
            <a:r>
              <a:rPr lang="en-US" dirty="0" smtClean="0"/>
              <a:t>because it is the closest ancestor whose balance</a:t>
            </a:r>
            <a:r>
              <a:rPr lang="tr-TR" dirty="0" smtClean="0"/>
              <a:t> </a:t>
            </a:r>
            <a:r>
              <a:rPr lang="en-US" dirty="0" smtClean="0"/>
              <a:t>factor is not –1, 0, or 1), so we apply RR rotation</a:t>
            </a:r>
            <a:r>
              <a:rPr lang="tr-TR" dirty="0" smtClean="0"/>
              <a:t> </a:t>
            </a:r>
            <a:r>
              <a:rPr lang="en-US" dirty="0" smtClean="0"/>
              <a:t>as shown in tree (c). </a:t>
            </a:r>
            <a:endParaRPr lang="tr-TR" dirty="0" smtClean="0"/>
          </a:p>
          <a:p>
            <a:r>
              <a:rPr lang="en-US" dirty="0" smtClean="0"/>
              <a:t>Note that the new node has</a:t>
            </a:r>
            <a:r>
              <a:rPr lang="tr-TR" dirty="0" smtClean="0"/>
              <a:t> </a:t>
            </a:r>
            <a:r>
              <a:rPr lang="en-US" dirty="0" smtClean="0"/>
              <a:t>now become a part of tree T3.</a:t>
            </a:r>
          </a:p>
          <a:p>
            <a:r>
              <a:rPr lang="en-US" dirty="0" smtClean="0"/>
              <a:t>While rotation, node B becomes the root, with A</a:t>
            </a:r>
            <a:r>
              <a:rPr lang="tr-TR" dirty="0" smtClean="0"/>
              <a:t> </a:t>
            </a:r>
            <a:r>
              <a:rPr lang="en-US" dirty="0" smtClean="0"/>
              <a:t>and T3 as its left and right child. T1 and T2 become</a:t>
            </a:r>
            <a:r>
              <a:rPr lang="tr-TR" dirty="0" smtClean="0"/>
              <a:t> </a:t>
            </a:r>
            <a:r>
              <a:rPr lang="en-US" dirty="0" smtClean="0"/>
              <a:t>the left and right sub-trees of A.</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122" name="Picture 2"/>
          <p:cNvPicPr>
            <a:picLocks noChangeAspect="1" noChangeArrowheads="1"/>
          </p:cNvPicPr>
          <p:nvPr/>
        </p:nvPicPr>
        <p:blipFill>
          <a:blip r:embed="rId3" cstate="print"/>
          <a:srcRect/>
          <a:stretch>
            <a:fillRect/>
          </a:stretch>
        </p:blipFill>
        <p:spPr bwMode="auto">
          <a:xfrm>
            <a:off x="1524000" y="914400"/>
            <a:ext cx="5571210" cy="22098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147" name="Picture 3"/>
          <p:cNvPicPr>
            <a:picLocks noChangeAspect="1" noChangeArrowheads="1"/>
          </p:cNvPicPr>
          <p:nvPr/>
        </p:nvPicPr>
        <p:blipFill>
          <a:blip r:embed="rId3" cstate="print"/>
          <a:srcRect/>
          <a:stretch>
            <a:fillRect/>
          </a:stretch>
        </p:blipFill>
        <p:spPr bwMode="auto">
          <a:xfrm>
            <a:off x="1524000" y="1229157"/>
            <a:ext cx="6324600" cy="4866843"/>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200400"/>
            <a:ext cx="8077200" cy="3124200"/>
          </a:xfrm>
        </p:spPr>
        <p:txBody>
          <a:bodyPr>
            <a:normAutofit fontScale="77500" lnSpcReduction="20000"/>
          </a:bodyPr>
          <a:lstStyle/>
          <a:p>
            <a:r>
              <a:rPr lang="tr-TR" b="1" i="1" dirty="0" smtClean="0"/>
              <a:t>LR </a:t>
            </a:r>
            <a:r>
              <a:rPr lang="tr-TR" b="1" i="1" dirty="0" err="1" smtClean="0"/>
              <a:t>and</a:t>
            </a:r>
            <a:r>
              <a:rPr lang="tr-TR" b="1" i="1" dirty="0" smtClean="0"/>
              <a:t> RL </a:t>
            </a:r>
            <a:r>
              <a:rPr lang="tr-TR" b="1" i="1" dirty="0" err="1" smtClean="0"/>
              <a:t>Rotations</a:t>
            </a:r>
            <a:endParaRPr lang="tr-TR" b="1" i="1" dirty="0" smtClean="0"/>
          </a:p>
          <a:p>
            <a:r>
              <a:rPr lang="en-US" dirty="0" smtClean="0"/>
              <a:t>Consider the AVL tree given in Fig. 10.44 and</a:t>
            </a:r>
            <a:r>
              <a:rPr lang="tr-TR" dirty="0" smtClean="0"/>
              <a:t> </a:t>
            </a:r>
            <a:r>
              <a:rPr lang="en-US" dirty="0" smtClean="0"/>
              <a:t>see how LR r</a:t>
            </a:r>
            <a:r>
              <a:rPr lang="tr-TR" dirty="0" smtClean="0"/>
              <a:t> </a:t>
            </a:r>
            <a:r>
              <a:rPr lang="en-US" dirty="0" smtClean="0"/>
              <a:t>Tree (a) is an AVL tree. In tree (b), a new</a:t>
            </a:r>
            <a:r>
              <a:rPr lang="tr-TR" dirty="0" smtClean="0"/>
              <a:t> </a:t>
            </a:r>
            <a:r>
              <a:rPr lang="en-US" dirty="0" smtClean="0"/>
              <a:t>node is inserted in the right sub-tree of the left</a:t>
            </a:r>
            <a:r>
              <a:rPr lang="tr-TR" dirty="0" smtClean="0"/>
              <a:t> </a:t>
            </a:r>
            <a:r>
              <a:rPr lang="en-US" dirty="0" smtClean="0"/>
              <a:t>sub-tree of the critical node A (node A is the</a:t>
            </a:r>
            <a:r>
              <a:rPr lang="tr-TR" dirty="0" smtClean="0"/>
              <a:t> </a:t>
            </a:r>
            <a:r>
              <a:rPr lang="en-US" dirty="0" smtClean="0"/>
              <a:t>critical node because it is the closest ancestor</a:t>
            </a:r>
            <a:r>
              <a:rPr lang="tr-TR" dirty="0" smtClean="0"/>
              <a:t> </a:t>
            </a:r>
            <a:r>
              <a:rPr lang="en-US" dirty="0" smtClean="0"/>
              <a:t>whose balance factor is not –1, 0 or 1), so we</a:t>
            </a:r>
            <a:r>
              <a:rPr lang="tr-TR" dirty="0" smtClean="0"/>
              <a:t> </a:t>
            </a:r>
            <a:r>
              <a:rPr lang="en-US" dirty="0" smtClean="0"/>
              <a:t>apply LR rotation as shown in tree (c). </a:t>
            </a:r>
            <a:endParaRPr lang="tr-TR" dirty="0" smtClean="0"/>
          </a:p>
          <a:p>
            <a:r>
              <a:rPr lang="en-US" dirty="0" smtClean="0"/>
              <a:t>Note</a:t>
            </a:r>
            <a:r>
              <a:rPr lang="tr-TR" dirty="0" smtClean="0"/>
              <a:t> </a:t>
            </a:r>
            <a:r>
              <a:rPr lang="en-US" dirty="0" smtClean="0"/>
              <a:t>that the new node has now become a part of</a:t>
            </a:r>
            <a:r>
              <a:rPr lang="tr-TR" dirty="0" smtClean="0"/>
              <a:t> </a:t>
            </a:r>
            <a:r>
              <a:rPr lang="tr-TR" dirty="0" err="1" smtClean="0"/>
              <a:t>tree</a:t>
            </a:r>
            <a:r>
              <a:rPr lang="tr-TR" dirty="0" smtClean="0"/>
              <a:t> T2. </a:t>
            </a:r>
            <a:r>
              <a:rPr lang="en-US" dirty="0" smtClean="0"/>
              <a:t>While rotation, node C becomes the root, with</a:t>
            </a:r>
            <a:r>
              <a:rPr lang="tr-TR" dirty="0" smtClean="0"/>
              <a:t> </a:t>
            </a:r>
            <a:r>
              <a:rPr lang="en-US" dirty="0" smtClean="0"/>
              <a:t>B and A as its left and right children. </a:t>
            </a:r>
            <a:endParaRPr lang="tr-TR" dirty="0" smtClean="0"/>
          </a:p>
          <a:p>
            <a:r>
              <a:rPr lang="en-US" dirty="0" smtClean="0"/>
              <a:t>Node B has</a:t>
            </a:r>
            <a:r>
              <a:rPr lang="tr-TR" dirty="0" smtClean="0"/>
              <a:t> </a:t>
            </a:r>
            <a:r>
              <a:rPr lang="en-US" dirty="0" smtClean="0"/>
              <a:t>T1 and T2 as its left and right sub-trees and T3</a:t>
            </a:r>
            <a:r>
              <a:rPr lang="tr-TR" dirty="0" smtClean="0"/>
              <a:t> </a:t>
            </a:r>
            <a:r>
              <a:rPr lang="en-US" dirty="0" smtClean="0"/>
              <a:t>and T4 become the left and right sub-trees of</a:t>
            </a:r>
            <a:r>
              <a:rPr lang="tr-TR" dirty="0" smtClean="0"/>
              <a:t> </a:t>
            </a:r>
            <a:r>
              <a:rPr lang="tr-TR" dirty="0" err="1" smtClean="0"/>
              <a:t>node</a:t>
            </a:r>
            <a:r>
              <a:rPr lang="tr-TR" dirty="0" smtClean="0"/>
              <a:t> A.</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170" name="Picture 2"/>
          <p:cNvPicPr>
            <a:picLocks noChangeAspect="1" noChangeArrowheads="1"/>
          </p:cNvPicPr>
          <p:nvPr/>
        </p:nvPicPr>
        <p:blipFill>
          <a:blip r:embed="rId3" cstate="print"/>
          <a:srcRect/>
          <a:stretch>
            <a:fillRect/>
          </a:stretch>
        </p:blipFill>
        <p:spPr bwMode="auto">
          <a:xfrm>
            <a:off x="4876800" y="922884"/>
            <a:ext cx="3733800" cy="2125116"/>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762000" y="838200"/>
            <a:ext cx="3733800" cy="22098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886200"/>
            <a:ext cx="8077200" cy="2514600"/>
          </a:xfrm>
        </p:spPr>
        <p:txBody>
          <a:bodyPr>
            <a:normAutofit fontScale="62500" lnSpcReduction="20000"/>
          </a:bodyPr>
          <a:lstStyle/>
          <a:p>
            <a:r>
              <a:rPr lang="tr-TR" b="1" i="1" dirty="0" smtClean="0"/>
              <a:t>LR </a:t>
            </a:r>
            <a:r>
              <a:rPr lang="tr-TR" b="1" i="1" dirty="0" err="1" smtClean="0"/>
              <a:t>and</a:t>
            </a:r>
            <a:r>
              <a:rPr lang="tr-TR" b="1" i="1" dirty="0" smtClean="0"/>
              <a:t> RL </a:t>
            </a:r>
            <a:r>
              <a:rPr lang="tr-TR" b="1" i="1" dirty="0" err="1" smtClean="0"/>
              <a:t>Rotations</a:t>
            </a:r>
            <a:endParaRPr lang="tr-TR" b="1" i="1" dirty="0" smtClean="0"/>
          </a:p>
          <a:p>
            <a:r>
              <a:rPr lang="en-US" dirty="0" smtClean="0"/>
              <a:t>Now, consider the AVL tree given in Fig.10.46 and see how RL rotation is done to rebalance the tree. </a:t>
            </a:r>
            <a:r>
              <a:rPr lang="en-US" dirty="0" err="1" smtClean="0"/>
              <a:t>otation</a:t>
            </a:r>
            <a:r>
              <a:rPr lang="en-US" dirty="0" smtClean="0"/>
              <a:t> is done to rebalance the tree.</a:t>
            </a:r>
            <a:endParaRPr lang="tr-TR" dirty="0" smtClean="0"/>
          </a:p>
          <a:p>
            <a:r>
              <a:rPr lang="en-US" dirty="0" smtClean="0"/>
              <a:t>Tree (a) is an AVL tree. In tree (b), a new node is inserted in the left sub-tree of the right sub-tree</a:t>
            </a:r>
            <a:r>
              <a:rPr lang="tr-TR" dirty="0" smtClean="0"/>
              <a:t> </a:t>
            </a:r>
            <a:r>
              <a:rPr lang="en-US" dirty="0" smtClean="0"/>
              <a:t>of the critical node A (node A is the critical node because it is the closest ancestor whose balance</a:t>
            </a:r>
            <a:r>
              <a:rPr lang="tr-TR" dirty="0" smtClean="0"/>
              <a:t> </a:t>
            </a:r>
            <a:r>
              <a:rPr lang="en-US" dirty="0" smtClean="0"/>
              <a:t>factor is not –1, 0, or 1), so we apply RL rotation as shown in tree (c). </a:t>
            </a:r>
            <a:endParaRPr lang="tr-TR" dirty="0" smtClean="0"/>
          </a:p>
          <a:p>
            <a:r>
              <a:rPr lang="en-US" dirty="0" smtClean="0"/>
              <a:t>Note that the new node has</a:t>
            </a:r>
            <a:r>
              <a:rPr lang="tr-TR" dirty="0" smtClean="0"/>
              <a:t> </a:t>
            </a:r>
            <a:r>
              <a:rPr lang="en-US" dirty="0" smtClean="0"/>
              <a:t>now become a part of tree T2.</a:t>
            </a:r>
          </a:p>
          <a:p>
            <a:r>
              <a:rPr lang="en-US" dirty="0" smtClean="0"/>
              <a:t>While rotation, node C becomes the root, with A and B as its left and right children. </a:t>
            </a:r>
            <a:endParaRPr lang="tr-TR" dirty="0" smtClean="0"/>
          </a:p>
          <a:p>
            <a:r>
              <a:rPr lang="en-US" dirty="0" smtClean="0"/>
              <a:t>Node</a:t>
            </a:r>
            <a:r>
              <a:rPr lang="tr-TR" dirty="0" smtClean="0"/>
              <a:t> </a:t>
            </a:r>
            <a:r>
              <a:rPr lang="en-US" dirty="0" smtClean="0"/>
              <a:t>A has T1 and T2 as its left and right sub-trees and T3 and T4 become the left and right sub-trees</a:t>
            </a:r>
            <a:r>
              <a:rPr lang="tr-TR" dirty="0" smtClean="0"/>
              <a:t> of </a:t>
            </a:r>
            <a:r>
              <a:rPr lang="tr-TR" dirty="0" err="1" smtClean="0"/>
              <a:t>node</a:t>
            </a:r>
            <a:r>
              <a:rPr lang="tr-TR" dirty="0" smtClean="0"/>
              <a:t> B.</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8195" name="Picture 3"/>
          <p:cNvPicPr>
            <a:picLocks noChangeAspect="1" noChangeArrowheads="1"/>
          </p:cNvPicPr>
          <p:nvPr/>
        </p:nvPicPr>
        <p:blipFill>
          <a:blip r:embed="rId3" cstate="print"/>
          <a:srcRect/>
          <a:stretch>
            <a:fillRect/>
          </a:stretch>
        </p:blipFill>
        <p:spPr bwMode="auto">
          <a:xfrm>
            <a:off x="1143000" y="838200"/>
            <a:ext cx="6096000" cy="302390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218" name="Picture 2"/>
          <p:cNvPicPr>
            <a:picLocks noChangeAspect="1" noChangeArrowheads="1"/>
          </p:cNvPicPr>
          <p:nvPr/>
        </p:nvPicPr>
        <p:blipFill>
          <a:blip r:embed="rId3" cstate="print"/>
          <a:srcRect/>
          <a:stretch>
            <a:fillRect/>
          </a:stretch>
        </p:blipFill>
        <p:spPr bwMode="auto">
          <a:xfrm>
            <a:off x="1562100" y="1125277"/>
            <a:ext cx="5524500" cy="5061211"/>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1143000"/>
            <a:ext cx="8077200" cy="5410200"/>
          </a:xfrm>
        </p:spPr>
        <p:txBody>
          <a:bodyPr>
            <a:normAutofit fontScale="77500" lnSpcReduction="20000"/>
          </a:bodyPr>
          <a:lstStyle/>
          <a:p>
            <a:r>
              <a:rPr lang="en-US" dirty="0" smtClean="0"/>
              <a:t>Deletion of a node in an AVL tree is similar to that of binary search trees. But it goes one step</a:t>
            </a:r>
            <a:r>
              <a:rPr lang="tr-TR" dirty="0" smtClean="0"/>
              <a:t> </a:t>
            </a:r>
            <a:r>
              <a:rPr lang="en-US" dirty="0" smtClean="0"/>
              <a:t>ahead. </a:t>
            </a:r>
            <a:endParaRPr lang="tr-TR" dirty="0" smtClean="0"/>
          </a:p>
          <a:p>
            <a:r>
              <a:rPr lang="en-US" dirty="0" smtClean="0"/>
              <a:t>Deletion may disturb the </a:t>
            </a:r>
            <a:r>
              <a:rPr lang="en-US" dirty="0" err="1" smtClean="0"/>
              <a:t>AVLness</a:t>
            </a:r>
            <a:r>
              <a:rPr lang="en-US" dirty="0" smtClean="0"/>
              <a:t> of the tree, so to rebalance the AVL tree, we need to</a:t>
            </a:r>
            <a:r>
              <a:rPr lang="tr-TR" dirty="0" smtClean="0"/>
              <a:t> </a:t>
            </a:r>
            <a:r>
              <a:rPr lang="en-US" dirty="0" smtClean="0"/>
              <a:t>perform rotations. There are two classes of rotations that can be performed on an AVL tree after</a:t>
            </a:r>
            <a:r>
              <a:rPr lang="tr-TR" dirty="0" smtClean="0"/>
              <a:t> </a:t>
            </a:r>
            <a:r>
              <a:rPr lang="en-US" dirty="0" smtClean="0"/>
              <a:t>deleting a given node.</a:t>
            </a:r>
            <a:endParaRPr lang="tr-TR" dirty="0" smtClean="0"/>
          </a:p>
          <a:p>
            <a:r>
              <a:rPr lang="en-US" dirty="0" smtClean="0"/>
              <a:t>These rotations are R rotation and L rotation.</a:t>
            </a:r>
          </a:p>
          <a:p>
            <a:r>
              <a:rPr lang="en-US" dirty="0" smtClean="0"/>
              <a:t>On deletion of node X from the AVL tree, if node A becomes the critical node (closest ancestor</a:t>
            </a:r>
            <a:r>
              <a:rPr lang="tr-TR" dirty="0" smtClean="0"/>
              <a:t> </a:t>
            </a:r>
            <a:r>
              <a:rPr lang="en-US" dirty="0" smtClean="0"/>
              <a:t>node on the path from X to the root node that does not have its balance factor as 1, 0, or –1), then</a:t>
            </a:r>
            <a:r>
              <a:rPr lang="tr-TR" dirty="0" smtClean="0"/>
              <a:t> </a:t>
            </a:r>
            <a:r>
              <a:rPr lang="en-US" dirty="0" smtClean="0"/>
              <a:t>the type of rotation depends on whether X is in the left sub-tree of A or in its right sub-tree. </a:t>
            </a:r>
            <a:endParaRPr lang="tr-TR" dirty="0" smtClean="0"/>
          </a:p>
          <a:p>
            <a:r>
              <a:rPr lang="en-US" dirty="0" smtClean="0"/>
              <a:t>If the</a:t>
            </a:r>
            <a:r>
              <a:rPr lang="tr-TR" dirty="0" smtClean="0"/>
              <a:t> </a:t>
            </a:r>
            <a:r>
              <a:rPr lang="en-US" dirty="0" smtClean="0"/>
              <a:t>node to be deleted is present in the left sub-tree of A, then L rotation is applied, else if X is in the</a:t>
            </a:r>
            <a:r>
              <a:rPr lang="tr-TR" dirty="0" smtClean="0"/>
              <a:t> </a:t>
            </a:r>
            <a:r>
              <a:rPr lang="en-US" dirty="0" smtClean="0"/>
              <a:t>right sub-tree, R rotation is performed.</a:t>
            </a:r>
          </a:p>
          <a:p>
            <a:r>
              <a:rPr lang="en-US" dirty="0" smtClean="0"/>
              <a:t>Further, there are three categories of L and R rotations. The variations of L rotation are L–1, L0,</a:t>
            </a:r>
            <a:r>
              <a:rPr lang="tr-TR" dirty="0" smtClean="0"/>
              <a:t> </a:t>
            </a:r>
            <a:r>
              <a:rPr lang="en-US" dirty="0" smtClean="0"/>
              <a:t>and L1 rotation. Correspondingly for R rotation, there are R0, R–1, and R1 rotations. </a:t>
            </a:r>
            <a:endParaRPr lang="tr-TR" dirty="0" smtClean="0"/>
          </a:p>
          <a:p>
            <a:r>
              <a:rPr lang="en-US" dirty="0" smtClean="0"/>
              <a:t>In this section,</a:t>
            </a:r>
            <a:r>
              <a:rPr lang="tr-TR" dirty="0" smtClean="0"/>
              <a:t> </a:t>
            </a:r>
            <a:r>
              <a:rPr lang="en-US" dirty="0" smtClean="0"/>
              <a:t>we will discuss only R rotation. L rotations are the mirror images of R rotations.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3733800"/>
            <a:ext cx="8077200" cy="2590800"/>
          </a:xfrm>
        </p:spPr>
        <p:txBody>
          <a:bodyPr>
            <a:normAutofit fontScale="62500" lnSpcReduction="20000"/>
          </a:bodyPr>
          <a:lstStyle/>
          <a:p>
            <a:r>
              <a:rPr lang="tr-TR" b="1" i="1" dirty="0" smtClean="0"/>
              <a:t>R0 </a:t>
            </a:r>
            <a:r>
              <a:rPr lang="tr-TR" b="1" i="1" dirty="0" err="1" smtClean="0"/>
              <a:t>Rotation</a:t>
            </a:r>
            <a:endParaRPr lang="tr-TR" b="1" i="1" dirty="0" smtClean="0"/>
          </a:p>
          <a:p>
            <a:r>
              <a:rPr lang="en-US" dirty="0" smtClean="0"/>
              <a:t>Let B be the root of the left or right sub-tree of A (critical node). R0 rotation is applied if the balance</a:t>
            </a:r>
            <a:r>
              <a:rPr lang="tr-TR" dirty="0" smtClean="0"/>
              <a:t> </a:t>
            </a:r>
            <a:r>
              <a:rPr lang="en-US" dirty="0" smtClean="0"/>
              <a:t>factor of B is 0. This is illustrated in Fig. 10.48.</a:t>
            </a:r>
            <a:endParaRPr lang="tr-TR" dirty="0" smtClean="0"/>
          </a:p>
          <a:p>
            <a:r>
              <a:rPr lang="en-US" dirty="0" smtClean="0"/>
              <a:t>Tree (a) is an AVL tree. In tree (b), the node X is to be deleted from the right sub-tree of the</a:t>
            </a:r>
            <a:r>
              <a:rPr lang="tr-TR" dirty="0" smtClean="0"/>
              <a:t> </a:t>
            </a:r>
            <a:r>
              <a:rPr lang="en-US" dirty="0" smtClean="0"/>
              <a:t>critical node A (node A is the critical node because it is the closest ancestor whose balance factor</a:t>
            </a:r>
            <a:r>
              <a:rPr lang="tr-TR" dirty="0" smtClean="0"/>
              <a:t> </a:t>
            </a:r>
            <a:r>
              <a:rPr lang="en-US" dirty="0" smtClean="0"/>
              <a:t>is not –1, 0, or 1). Since the balance factor of node B is 0, we apply R0 rotation as shown in tree (c).</a:t>
            </a:r>
          </a:p>
          <a:p>
            <a:r>
              <a:rPr lang="en-US" dirty="0" smtClean="0"/>
              <a:t>During the process of rotation, node B becomes the root, with T1 and A as its left and right child.</a:t>
            </a:r>
            <a:endParaRPr lang="tr-TR" dirty="0" smtClean="0"/>
          </a:p>
          <a:p>
            <a:r>
              <a:rPr lang="en-US" dirty="0" smtClean="0"/>
              <a:t>T2 and T3 become the left and right sub-trees of A.</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42" name="Picture 2"/>
          <p:cNvPicPr>
            <a:picLocks noChangeAspect="1" noChangeArrowheads="1"/>
          </p:cNvPicPr>
          <p:nvPr/>
        </p:nvPicPr>
        <p:blipFill>
          <a:blip r:embed="rId3" cstate="print"/>
          <a:srcRect/>
          <a:stretch>
            <a:fillRect/>
          </a:stretch>
        </p:blipFill>
        <p:spPr bwMode="auto">
          <a:xfrm>
            <a:off x="685800" y="1676400"/>
            <a:ext cx="3936271" cy="1514475"/>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5029200" y="1524000"/>
            <a:ext cx="2857500" cy="2105126"/>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3581400"/>
            <a:ext cx="8077200" cy="3048000"/>
          </a:xfrm>
        </p:spPr>
        <p:txBody>
          <a:bodyPr>
            <a:normAutofit fontScale="70000" lnSpcReduction="20000"/>
          </a:bodyPr>
          <a:lstStyle/>
          <a:p>
            <a:r>
              <a:rPr lang="tr-TR" b="1" i="1" dirty="0" smtClean="0"/>
              <a:t>R1 </a:t>
            </a:r>
            <a:r>
              <a:rPr lang="tr-TR" b="1" i="1" dirty="0" err="1" smtClean="0"/>
              <a:t>Rotation</a:t>
            </a:r>
            <a:endParaRPr lang="tr-TR" b="1" i="1" dirty="0" smtClean="0"/>
          </a:p>
          <a:p>
            <a:r>
              <a:rPr lang="en-US" dirty="0" smtClean="0"/>
              <a:t>Let B be the root of the left or right sub-tree of A (critical node). R1 rotation is applied if the</a:t>
            </a:r>
            <a:r>
              <a:rPr lang="tr-TR" dirty="0" smtClean="0"/>
              <a:t> </a:t>
            </a:r>
            <a:r>
              <a:rPr lang="en-US" dirty="0" smtClean="0"/>
              <a:t>balance factor of B is 1.</a:t>
            </a:r>
            <a:r>
              <a:rPr lang="tr-TR" dirty="0" smtClean="0"/>
              <a:t> </a:t>
            </a:r>
            <a:r>
              <a:rPr lang="en-US" dirty="0" smtClean="0"/>
              <a:t>Observe that R0 and R1 rotations are similar to LL rotations; the only</a:t>
            </a:r>
            <a:r>
              <a:rPr lang="tr-TR" dirty="0" smtClean="0"/>
              <a:t> </a:t>
            </a:r>
            <a:r>
              <a:rPr lang="en-US" dirty="0" smtClean="0"/>
              <a:t>difference is that R0 and R1 rotations yield</a:t>
            </a:r>
            <a:r>
              <a:rPr lang="tr-TR" dirty="0" smtClean="0"/>
              <a:t> </a:t>
            </a:r>
            <a:r>
              <a:rPr lang="en-US" dirty="0" smtClean="0"/>
              <a:t>different balance factors. </a:t>
            </a:r>
            <a:endParaRPr lang="tr-TR" dirty="0" smtClean="0"/>
          </a:p>
          <a:p>
            <a:r>
              <a:rPr lang="en-US" dirty="0" smtClean="0"/>
              <a:t>Tree (a) is an AVL tree. In tree (b), the</a:t>
            </a:r>
            <a:r>
              <a:rPr lang="tr-TR" dirty="0" smtClean="0"/>
              <a:t> </a:t>
            </a:r>
            <a:r>
              <a:rPr lang="en-US" dirty="0" smtClean="0"/>
              <a:t>node X is to be deleted from the right</a:t>
            </a:r>
            <a:r>
              <a:rPr lang="tr-TR" dirty="0" smtClean="0"/>
              <a:t> </a:t>
            </a:r>
            <a:r>
              <a:rPr lang="en-US" dirty="0" smtClean="0"/>
              <a:t>sub-tree of the critical node A (node A is</a:t>
            </a:r>
            <a:r>
              <a:rPr lang="tr-TR" dirty="0" smtClean="0"/>
              <a:t> </a:t>
            </a:r>
            <a:r>
              <a:rPr lang="en-US" dirty="0" smtClean="0"/>
              <a:t>the critical node because it is the closest</a:t>
            </a:r>
            <a:r>
              <a:rPr lang="tr-TR" dirty="0" smtClean="0"/>
              <a:t> </a:t>
            </a:r>
            <a:r>
              <a:rPr lang="en-US" dirty="0" smtClean="0"/>
              <a:t>ancestor whose balance factor is not –1,</a:t>
            </a:r>
            <a:r>
              <a:rPr lang="tr-TR" dirty="0" smtClean="0"/>
              <a:t> </a:t>
            </a:r>
            <a:r>
              <a:rPr lang="en-US" dirty="0" smtClean="0"/>
              <a:t>0, or 1). </a:t>
            </a:r>
            <a:endParaRPr lang="tr-TR" dirty="0" smtClean="0"/>
          </a:p>
          <a:p>
            <a:r>
              <a:rPr lang="en-US" dirty="0" smtClean="0"/>
              <a:t>Since the balance factor of node</a:t>
            </a:r>
            <a:r>
              <a:rPr lang="tr-TR" dirty="0" smtClean="0"/>
              <a:t> </a:t>
            </a:r>
            <a:r>
              <a:rPr lang="en-US" dirty="0" smtClean="0"/>
              <a:t>B is 1, we apply R1 rotation as shown in</a:t>
            </a:r>
            <a:r>
              <a:rPr lang="tr-TR" dirty="0" smtClean="0"/>
              <a:t> </a:t>
            </a:r>
            <a:r>
              <a:rPr lang="tr-TR" dirty="0" err="1" smtClean="0"/>
              <a:t>tree</a:t>
            </a:r>
            <a:r>
              <a:rPr lang="tr-TR" dirty="0" smtClean="0"/>
              <a:t> (c).</a:t>
            </a:r>
          </a:p>
          <a:p>
            <a:r>
              <a:rPr lang="en-US" dirty="0" smtClean="0"/>
              <a:t>During the process of rotation, node B</a:t>
            </a:r>
            <a:r>
              <a:rPr lang="tr-TR" dirty="0" smtClean="0"/>
              <a:t> </a:t>
            </a:r>
            <a:r>
              <a:rPr lang="en-US" dirty="0" smtClean="0"/>
              <a:t>becomes the root, with T1 and A as its left and</a:t>
            </a:r>
            <a:r>
              <a:rPr lang="tr-TR" dirty="0" smtClean="0"/>
              <a:t> </a:t>
            </a:r>
            <a:r>
              <a:rPr lang="en-US" dirty="0" smtClean="0"/>
              <a:t>right children. T2 and T3 become the left and</a:t>
            </a:r>
            <a:r>
              <a:rPr lang="tr-TR" dirty="0" smtClean="0"/>
              <a:t> </a:t>
            </a:r>
            <a:r>
              <a:rPr lang="tr-TR" dirty="0" err="1" smtClean="0"/>
              <a:t>right</a:t>
            </a:r>
            <a:r>
              <a:rPr lang="tr-TR" dirty="0" smtClean="0"/>
              <a:t> </a:t>
            </a:r>
            <a:r>
              <a:rPr lang="tr-TR" dirty="0" err="1" smtClean="0"/>
              <a:t>sub</a:t>
            </a:r>
            <a:r>
              <a:rPr lang="tr-TR" dirty="0" smtClean="0"/>
              <a:t>-</a:t>
            </a:r>
            <a:r>
              <a:rPr lang="tr-TR" dirty="0" err="1" smtClean="0"/>
              <a:t>trees</a:t>
            </a:r>
            <a:r>
              <a:rPr lang="tr-TR" dirty="0" smtClean="0"/>
              <a:t> of A.</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1267" name="Picture 3"/>
          <p:cNvPicPr>
            <a:picLocks noChangeAspect="1" noChangeArrowheads="1"/>
          </p:cNvPicPr>
          <p:nvPr/>
        </p:nvPicPr>
        <p:blipFill>
          <a:blip r:embed="rId3" cstate="print"/>
          <a:srcRect/>
          <a:stretch>
            <a:fillRect/>
          </a:stretch>
        </p:blipFill>
        <p:spPr bwMode="auto">
          <a:xfrm>
            <a:off x="605500" y="1600200"/>
            <a:ext cx="4118900" cy="1600200"/>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4800600" y="1371600"/>
            <a:ext cx="3810000" cy="214312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3581400"/>
            <a:ext cx="8077200" cy="3048000"/>
          </a:xfrm>
        </p:spPr>
        <p:txBody>
          <a:bodyPr>
            <a:normAutofit fontScale="70000" lnSpcReduction="20000"/>
          </a:bodyPr>
          <a:lstStyle/>
          <a:p>
            <a:r>
              <a:rPr lang="tr-TR" b="1" i="1" dirty="0" smtClean="0"/>
              <a:t>R–1 </a:t>
            </a:r>
            <a:r>
              <a:rPr lang="tr-TR" b="1" i="1" dirty="0" err="1" smtClean="0"/>
              <a:t>Rotation</a:t>
            </a:r>
            <a:endParaRPr lang="tr-TR" b="1" i="1" dirty="0" smtClean="0"/>
          </a:p>
          <a:p>
            <a:r>
              <a:rPr lang="en-US" dirty="0" smtClean="0"/>
              <a:t>Let B be the root of the left or right sub-tree of A (critical node). R–1 rotation is applied if the</a:t>
            </a:r>
            <a:r>
              <a:rPr lang="tr-TR" dirty="0" smtClean="0"/>
              <a:t> </a:t>
            </a:r>
            <a:r>
              <a:rPr lang="en-US" dirty="0" smtClean="0"/>
              <a:t>balance factor of B is –1. </a:t>
            </a:r>
            <a:endParaRPr lang="tr-TR" dirty="0" smtClean="0"/>
          </a:p>
          <a:p>
            <a:r>
              <a:rPr lang="en-US" dirty="0" smtClean="0"/>
              <a:t>Observe that R–1 rotation is similar to LR rotation. Tree (a) is an AVL tree. In tree (b), the node X is to be deleted from the right sub-tree of</a:t>
            </a:r>
            <a:r>
              <a:rPr lang="tr-TR" dirty="0" smtClean="0"/>
              <a:t> </a:t>
            </a:r>
            <a:r>
              <a:rPr lang="en-US" dirty="0" smtClean="0"/>
              <a:t>the critical node A (node A is the critical node because it is the closest ancestor whose balance</a:t>
            </a:r>
            <a:r>
              <a:rPr lang="tr-TR" dirty="0" smtClean="0"/>
              <a:t> </a:t>
            </a:r>
            <a:r>
              <a:rPr lang="en-US" dirty="0" smtClean="0"/>
              <a:t>factor is not –1, 0 or 1). </a:t>
            </a:r>
            <a:endParaRPr lang="tr-TR" dirty="0" smtClean="0"/>
          </a:p>
          <a:p>
            <a:r>
              <a:rPr lang="en-US" dirty="0" smtClean="0"/>
              <a:t>Since the balance factor of node B is –1, we apply R–1 rotation as shown</a:t>
            </a:r>
            <a:r>
              <a:rPr lang="tr-TR" dirty="0" smtClean="0"/>
              <a:t> in </a:t>
            </a:r>
            <a:r>
              <a:rPr lang="tr-TR" dirty="0" err="1" smtClean="0"/>
              <a:t>tree</a:t>
            </a:r>
            <a:r>
              <a:rPr lang="tr-TR" dirty="0" smtClean="0"/>
              <a:t> (c).</a:t>
            </a:r>
          </a:p>
          <a:p>
            <a:r>
              <a:rPr lang="en-US" dirty="0" smtClean="0"/>
              <a:t>While rotation, node C becomes the root, with T1 and A as its left and right child. T2 and T3 become</a:t>
            </a:r>
            <a:r>
              <a:rPr lang="tr-TR" dirty="0" smtClean="0"/>
              <a:t> </a:t>
            </a:r>
            <a:r>
              <a:rPr lang="en-US" dirty="0" smtClean="0"/>
              <a:t>he left and right sub-trees of A.</a:t>
            </a:r>
            <a:endParaRPr lang="tr-TR"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2290" name="Picture 2"/>
          <p:cNvPicPr>
            <a:picLocks noChangeAspect="1" noChangeArrowheads="1"/>
          </p:cNvPicPr>
          <p:nvPr/>
        </p:nvPicPr>
        <p:blipFill>
          <a:blip r:embed="rId3" cstate="print"/>
          <a:srcRect/>
          <a:stretch>
            <a:fillRect/>
          </a:stretch>
        </p:blipFill>
        <p:spPr bwMode="auto">
          <a:xfrm>
            <a:off x="609600" y="1295400"/>
            <a:ext cx="4429125" cy="2057400"/>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5105400" y="1295401"/>
            <a:ext cx="3490913" cy="196659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3314" name="Picture 2"/>
          <p:cNvPicPr>
            <a:picLocks noChangeAspect="1" noChangeArrowheads="1"/>
          </p:cNvPicPr>
          <p:nvPr/>
        </p:nvPicPr>
        <p:blipFill>
          <a:blip r:embed="rId3" cstate="print"/>
          <a:srcRect/>
          <a:stretch>
            <a:fillRect/>
          </a:stretch>
        </p:blipFill>
        <p:spPr bwMode="auto">
          <a:xfrm>
            <a:off x="685800" y="2133600"/>
            <a:ext cx="7848600" cy="2782369"/>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914400"/>
            <a:ext cx="7848600" cy="5548313"/>
          </a:xfrm>
        </p:spPr>
        <p:txBody>
          <a:bodyPr>
            <a:normAutofit/>
          </a:bodyPr>
          <a:lstStyle/>
          <a:p>
            <a:r>
              <a:rPr lang="en-US" dirty="0"/>
              <a:t>Binary search trees also speed up the insertion and deletion operations. </a:t>
            </a:r>
            <a:endParaRPr lang="tr-TR" dirty="0" smtClean="0"/>
          </a:p>
          <a:p>
            <a:r>
              <a:rPr lang="en-US" dirty="0" smtClean="0"/>
              <a:t>The </a:t>
            </a:r>
            <a:r>
              <a:rPr lang="en-US" dirty="0"/>
              <a:t>tree has a </a:t>
            </a:r>
            <a:r>
              <a:rPr lang="en-US" dirty="0" smtClean="0"/>
              <a:t>speed</a:t>
            </a:r>
            <a:r>
              <a:rPr lang="tr-TR" dirty="0" smtClean="0"/>
              <a:t> </a:t>
            </a:r>
            <a:r>
              <a:rPr lang="en-US" dirty="0" smtClean="0"/>
              <a:t>advantage </a:t>
            </a:r>
            <a:r>
              <a:rPr lang="en-US" dirty="0"/>
              <a:t>when the data in the structure changes rapidly.</a:t>
            </a:r>
          </a:p>
          <a:p>
            <a:r>
              <a:rPr lang="en-US" dirty="0"/>
              <a:t>Binary search trees are considered to be efficient data structures especially when compared </a:t>
            </a:r>
            <a:r>
              <a:rPr lang="en-US" dirty="0" smtClean="0"/>
              <a:t>with</a:t>
            </a:r>
            <a:r>
              <a:rPr lang="tr-TR" dirty="0" smtClean="0"/>
              <a:t> </a:t>
            </a:r>
            <a:r>
              <a:rPr lang="en-US" dirty="0" smtClean="0"/>
              <a:t>sorted </a:t>
            </a:r>
            <a:r>
              <a:rPr lang="en-US" dirty="0"/>
              <a:t>linear arrays and linked lists. </a:t>
            </a:r>
            <a:endParaRPr lang="tr-TR" dirty="0" smtClean="0"/>
          </a:p>
          <a:p>
            <a:r>
              <a:rPr lang="en-US" dirty="0" smtClean="0"/>
              <a:t>In </a:t>
            </a:r>
            <a:r>
              <a:rPr lang="en-US" dirty="0"/>
              <a:t>a sorted array, searching can be done in O(log</a:t>
            </a:r>
            <a:r>
              <a:rPr lang="en-US" baseline="-25000" dirty="0"/>
              <a:t>2</a:t>
            </a:r>
            <a:r>
              <a:rPr lang="en-US" dirty="0"/>
              <a:t>n) time, </a:t>
            </a:r>
            <a:r>
              <a:rPr lang="en-US" dirty="0" smtClean="0"/>
              <a:t>but</a:t>
            </a:r>
            <a:r>
              <a:rPr lang="tr-TR" dirty="0" smtClean="0"/>
              <a:t> </a:t>
            </a:r>
            <a:r>
              <a:rPr lang="en-US" dirty="0" smtClean="0"/>
              <a:t>insertions </a:t>
            </a:r>
            <a:r>
              <a:rPr lang="en-US" dirty="0"/>
              <a:t>and deletions are quite expensive. </a:t>
            </a:r>
            <a:endParaRPr lang="tr-TR" dirty="0" smtClean="0"/>
          </a:p>
          <a:p>
            <a:r>
              <a:rPr lang="en-US" dirty="0" smtClean="0"/>
              <a:t>In </a:t>
            </a:r>
            <a:r>
              <a:rPr lang="en-US" dirty="0"/>
              <a:t>contrast, inserting and deleting elements in a </a:t>
            </a:r>
            <a:r>
              <a:rPr lang="en-US" dirty="0" smtClean="0"/>
              <a:t>linked</a:t>
            </a:r>
            <a:r>
              <a:rPr lang="tr-TR" dirty="0" smtClean="0"/>
              <a:t> </a:t>
            </a:r>
            <a:r>
              <a:rPr lang="en-US" dirty="0" smtClean="0"/>
              <a:t>list </a:t>
            </a:r>
            <a:r>
              <a:rPr lang="en-US" dirty="0"/>
              <a:t>is easier, but searching for an element is done in O(n) time.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918651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3" name="Content Placeholder 2"/>
          <p:cNvSpPr>
            <a:spLocks noGrp="1"/>
          </p:cNvSpPr>
          <p:nvPr>
            <p:ph idx="1"/>
          </p:nvPr>
        </p:nvSpPr>
        <p:spPr>
          <a:xfrm>
            <a:off x="533400" y="1219200"/>
            <a:ext cx="8077200" cy="5410200"/>
          </a:xfrm>
        </p:spPr>
        <p:txBody>
          <a:bodyPr>
            <a:normAutofit/>
          </a:bodyPr>
          <a:lstStyle/>
          <a:p>
            <a:r>
              <a:rPr lang="en-US" dirty="0"/>
              <a:t>A red-black tree is a self-balancing binary search tree that was invented in 1972 by Rudolf </a:t>
            </a:r>
            <a:r>
              <a:rPr lang="en-US" dirty="0" smtClean="0"/>
              <a:t>Bayer</a:t>
            </a:r>
            <a:r>
              <a:rPr lang="tr-TR" dirty="0" smtClean="0"/>
              <a:t> </a:t>
            </a:r>
            <a:r>
              <a:rPr lang="en-US" dirty="0" smtClean="0"/>
              <a:t>who </a:t>
            </a:r>
            <a:r>
              <a:rPr lang="en-US" dirty="0"/>
              <a:t>called it the ‘symmetric binary B-tree’. </a:t>
            </a:r>
            <a:endParaRPr lang="tr-TR" dirty="0" smtClean="0"/>
          </a:p>
          <a:p>
            <a:r>
              <a:rPr lang="en-US" dirty="0" smtClean="0"/>
              <a:t>Although </a:t>
            </a:r>
            <a:r>
              <a:rPr lang="en-US" dirty="0"/>
              <a:t>a red-black tree is complex, it has good </a:t>
            </a:r>
            <a:r>
              <a:rPr lang="en-US" dirty="0" smtClean="0"/>
              <a:t>worst</a:t>
            </a:r>
            <a:r>
              <a:rPr lang="tr-TR" dirty="0" smtClean="0"/>
              <a:t> </a:t>
            </a:r>
            <a:r>
              <a:rPr lang="en-US" dirty="0"/>
              <a:t>case running time for its operations and is efficient to use as searching, insertion, and deletion </a:t>
            </a:r>
            <a:r>
              <a:rPr lang="en-US" dirty="0" smtClean="0"/>
              <a:t>can</a:t>
            </a:r>
            <a:r>
              <a:rPr lang="tr-TR" dirty="0" smtClean="0"/>
              <a:t> </a:t>
            </a:r>
            <a:r>
              <a:rPr lang="en-US" dirty="0" smtClean="0"/>
              <a:t>all </a:t>
            </a:r>
            <a:r>
              <a:rPr lang="en-US" dirty="0"/>
              <a:t>be done in O(log n) time, where n is the number of nodes in the tree. </a:t>
            </a:r>
            <a:endParaRPr lang="tr-TR" dirty="0" smtClean="0"/>
          </a:p>
          <a:p>
            <a:r>
              <a:rPr lang="en-US" dirty="0" smtClean="0"/>
              <a:t>Practically</a:t>
            </a:r>
            <a:r>
              <a:rPr lang="en-US" dirty="0"/>
              <a:t>, a </a:t>
            </a:r>
            <a:r>
              <a:rPr lang="en-US" dirty="0" smtClean="0"/>
              <a:t>red-black</a:t>
            </a:r>
            <a:r>
              <a:rPr lang="tr-TR" dirty="0" smtClean="0"/>
              <a:t> </a:t>
            </a:r>
            <a:r>
              <a:rPr lang="en-US" dirty="0" smtClean="0"/>
              <a:t>tree </a:t>
            </a:r>
            <a:r>
              <a:rPr lang="en-US" dirty="0"/>
              <a:t>is a binary search tree which inserts and removes intelligently, to keep the tree </a:t>
            </a:r>
            <a:r>
              <a:rPr lang="en-US" dirty="0" smtClean="0"/>
              <a:t>reasonably</a:t>
            </a:r>
            <a:r>
              <a:rPr lang="tr-TR" dirty="0" smtClean="0"/>
              <a:t> </a:t>
            </a:r>
            <a:r>
              <a:rPr lang="en-US" dirty="0" smtClean="0"/>
              <a:t>balanced</a:t>
            </a:r>
            <a:r>
              <a:rPr lang="en-US" dirty="0"/>
              <a:t>. </a:t>
            </a:r>
            <a:endParaRPr lang="tr-TR" dirty="0" smtClean="0"/>
          </a:p>
          <a:p>
            <a:r>
              <a:rPr lang="en-US" dirty="0" smtClean="0"/>
              <a:t>A </a:t>
            </a:r>
            <a:r>
              <a:rPr lang="en-US" dirty="0"/>
              <a:t>special point to note about the red-black tree is that in this tree, no data is stored </a:t>
            </a:r>
            <a:r>
              <a:rPr lang="en-US" dirty="0" smtClean="0"/>
              <a:t>in</a:t>
            </a:r>
            <a:r>
              <a:rPr lang="tr-TR" dirty="0" smtClean="0"/>
              <a:t> the </a:t>
            </a:r>
            <a:r>
              <a:rPr lang="tr-TR" dirty="0"/>
              <a:t>leaf nodes.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0996170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3" name="Content Placeholder 2"/>
          <p:cNvSpPr>
            <a:spLocks noGrp="1"/>
          </p:cNvSpPr>
          <p:nvPr>
            <p:ph idx="1"/>
          </p:nvPr>
        </p:nvSpPr>
        <p:spPr>
          <a:xfrm>
            <a:off x="533400" y="1219200"/>
            <a:ext cx="8077200" cy="2667000"/>
          </a:xfrm>
        </p:spPr>
        <p:txBody>
          <a:bodyPr>
            <a:normAutofit fontScale="70000" lnSpcReduction="20000"/>
          </a:bodyPr>
          <a:lstStyle/>
          <a:p>
            <a:r>
              <a:rPr lang="tr-TR" b="1" dirty="0"/>
              <a:t>Properties of Red-Black Trees</a:t>
            </a:r>
          </a:p>
          <a:p>
            <a:r>
              <a:rPr lang="en-US" dirty="0"/>
              <a:t>A red-black tree is a binary search tree in which every node has a </a:t>
            </a:r>
            <a:r>
              <a:rPr lang="en-US" dirty="0" smtClean="0"/>
              <a:t>color </a:t>
            </a:r>
            <a:r>
              <a:rPr lang="en-US" dirty="0"/>
              <a:t>which is either red </a:t>
            </a:r>
            <a:r>
              <a:rPr lang="en-US" dirty="0" smtClean="0"/>
              <a:t>or</a:t>
            </a:r>
            <a:r>
              <a:rPr lang="tr-TR" dirty="0" smtClean="0"/>
              <a:t> </a:t>
            </a:r>
            <a:r>
              <a:rPr lang="en-US" dirty="0" smtClean="0"/>
              <a:t>black</a:t>
            </a:r>
            <a:r>
              <a:rPr lang="en-US" dirty="0"/>
              <a:t>. </a:t>
            </a:r>
            <a:endParaRPr lang="tr-TR" dirty="0" smtClean="0"/>
          </a:p>
          <a:p>
            <a:r>
              <a:rPr lang="en-US" dirty="0" smtClean="0"/>
              <a:t>Apart </a:t>
            </a:r>
            <a:r>
              <a:rPr lang="en-US" dirty="0"/>
              <a:t>from the other restrictions of a binary search tree, the red-black tree has the </a:t>
            </a:r>
            <a:r>
              <a:rPr lang="en-US" dirty="0" smtClean="0"/>
              <a:t>following</a:t>
            </a:r>
            <a:r>
              <a:rPr lang="tr-TR" dirty="0" smtClean="0"/>
              <a:t> additional </a:t>
            </a:r>
            <a:r>
              <a:rPr lang="tr-TR" dirty="0"/>
              <a:t>requirements:</a:t>
            </a:r>
          </a:p>
          <a:p>
            <a:pPr lvl="1"/>
            <a:r>
              <a:rPr lang="en-US" dirty="0"/>
              <a:t>1. </a:t>
            </a:r>
            <a:r>
              <a:rPr lang="en-US" dirty="0" smtClean="0"/>
              <a:t>The color </a:t>
            </a:r>
            <a:r>
              <a:rPr lang="en-US" dirty="0"/>
              <a:t>of a node is either red or black.</a:t>
            </a:r>
          </a:p>
          <a:p>
            <a:pPr lvl="1"/>
            <a:r>
              <a:rPr lang="en-US" dirty="0"/>
              <a:t>2. The </a:t>
            </a:r>
            <a:r>
              <a:rPr lang="en-US" dirty="0" smtClean="0"/>
              <a:t>color </a:t>
            </a:r>
            <a:r>
              <a:rPr lang="en-US" dirty="0"/>
              <a:t>of the root node is always black.</a:t>
            </a:r>
          </a:p>
          <a:p>
            <a:pPr lvl="1"/>
            <a:r>
              <a:rPr lang="en-US" dirty="0"/>
              <a:t>3. All leaf nodes are black.</a:t>
            </a:r>
          </a:p>
          <a:p>
            <a:pPr lvl="1"/>
            <a:r>
              <a:rPr lang="en-US" dirty="0"/>
              <a:t>4. </a:t>
            </a:r>
            <a:r>
              <a:rPr lang="en-US" dirty="0" smtClean="0"/>
              <a:t>Every </a:t>
            </a:r>
            <a:r>
              <a:rPr lang="en-US" dirty="0"/>
              <a:t>red node has both the children </a:t>
            </a:r>
            <a:r>
              <a:rPr lang="en-US" dirty="0" smtClean="0"/>
              <a:t>colored </a:t>
            </a:r>
            <a:r>
              <a:rPr lang="en-US" dirty="0"/>
              <a:t>in black.</a:t>
            </a:r>
          </a:p>
          <a:p>
            <a:pPr lvl="1"/>
            <a:r>
              <a:rPr lang="en-US" dirty="0"/>
              <a:t>5. </a:t>
            </a:r>
            <a:r>
              <a:rPr lang="en-US" dirty="0" smtClean="0"/>
              <a:t>Every </a:t>
            </a:r>
            <a:r>
              <a:rPr lang="en-US" dirty="0"/>
              <a:t>simple path from a given node to any of its leaf nodes has an equal number of </a:t>
            </a:r>
            <a:r>
              <a:rPr lang="en-US" dirty="0" smtClean="0"/>
              <a:t>black</a:t>
            </a:r>
            <a:r>
              <a:rPr lang="tr-TR" dirty="0" smtClean="0"/>
              <a:t> nodes</a:t>
            </a:r>
            <a:r>
              <a:rPr lang="tr-TR" dirty="0"/>
              <a:t>.</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640" y="3795712"/>
            <a:ext cx="4806760" cy="252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1142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3" name="Content Placeholder 2"/>
          <p:cNvSpPr>
            <a:spLocks noGrp="1"/>
          </p:cNvSpPr>
          <p:nvPr>
            <p:ph idx="1"/>
          </p:nvPr>
        </p:nvSpPr>
        <p:spPr>
          <a:xfrm>
            <a:off x="533400" y="1219200"/>
            <a:ext cx="8077200" cy="4953000"/>
          </a:xfrm>
        </p:spPr>
        <p:txBody>
          <a:bodyPr>
            <a:normAutofit fontScale="85000" lnSpcReduction="20000"/>
          </a:bodyPr>
          <a:lstStyle/>
          <a:p>
            <a:r>
              <a:rPr lang="en-US" dirty="0"/>
              <a:t>These constraints enforce a critical property of red-black trees. </a:t>
            </a:r>
            <a:r>
              <a:rPr lang="en-US" i="1" dirty="0"/>
              <a:t>The longest path from the </a:t>
            </a:r>
            <a:r>
              <a:rPr lang="en-US" i="1" dirty="0" smtClean="0"/>
              <a:t>root</a:t>
            </a:r>
            <a:r>
              <a:rPr lang="tr-TR" i="1" dirty="0" smtClean="0"/>
              <a:t> </a:t>
            </a:r>
            <a:r>
              <a:rPr lang="en-US" i="1" dirty="0" smtClean="0"/>
              <a:t>node </a:t>
            </a:r>
            <a:r>
              <a:rPr lang="en-US" i="1" dirty="0"/>
              <a:t>to any leaf node is no more than twice as long as the shortest path from the root to any </a:t>
            </a:r>
            <a:r>
              <a:rPr lang="en-US" i="1" dirty="0" smtClean="0"/>
              <a:t>other</a:t>
            </a:r>
            <a:r>
              <a:rPr lang="tr-TR" i="1" dirty="0" smtClean="0"/>
              <a:t> leaf </a:t>
            </a:r>
            <a:r>
              <a:rPr lang="tr-TR" i="1" dirty="0"/>
              <a:t>in that tree.</a:t>
            </a:r>
          </a:p>
          <a:p>
            <a:r>
              <a:rPr lang="en-US" dirty="0"/>
              <a:t>This results in a roughly balanced tree. Since operations such as insertion, deletion, and </a:t>
            </a:r>
            <a:r>
              <a:rPr lang="en-US" dirty="0" smtClean="0"/>
              <a:t>searching</a:t>
            </a:r>
            <a:r>
              <a:rPr lang="tr-TR" dirty="0" smtClean="0"/>
              <a:t> </a:t>
            </a:r>
            <a:r>
              <a:rPr lang="en-US" dirty="0" smtClean="0"/>
              <a:t>require </a:t>
            </a:r>
            <a:r>
              <a:rPr lang="en-US" dirty="0"/>
              <a:t>worst-case times proportional to the height of the tree, this theoretical upper bound on </a:t>
            </a:r>
            <a:r>
              <a:rPr lang="en-US" dirty="0" smtClean="0"/>
              <a:t>the</a:t>
            </a:r>
            <a:r>
              <a:rPr lang="tr-TR" dirty="0" smtClean="0"/>
              <a:t> </a:t>
            </a:r>
            <a:r>
              <a:rPr lang="en-US" dirty="0" smtClean="0"/>
              <a:t>height </a:t>
            </a:r>
            <a:r>
              <a:rPr lang="en-US" dirty="0"/>
              <a:t>allows red-black trees to be efficient in the worst case, unlike ordinary binary search trees.</a:t>
            </a:r>
          </a:p>
          <a:p>
            <a:r>
              <a:rPr lang="en-US" dirty="0"/>
              <a:t>To understand the importance of these properties, it suffices to note that according to </a:t>
            </a:r>
            <a:r>
              <a:rPr lang="en-US" dirty="0" smtClean="0"/>
              <a:t>property</a:t>
            </a:r>
            <a:r>
              <a:rPr lang="tr-TR" dirty="0" smtClean="0"/>
              <a:t> </a:t>
            </a:r>
            <a:r>
              <a:rPr lang="en-US" dirty="0" smtClean="0"/>
              <a:t>4</a:t>
            </a:r>
            <a:r>
              <a:rPr lang="en-US" dirty="0"/>
              <a:t>, no path can have two red nodes in a row. </a:t>
            </a:r>
            <a:endParaRPr lang="tr-TR" dirty="0" smtClean="0"/>
          </a:p>
          <a:p>
            <a:r>
              <a:rPr lang="en-US" dirty="0" smtClean="0"/>
              <a:t>The </a:t>
            </a:r>
            <a:r>
              <a:rPr lang="en-US" dirty="0"/>
              <a:t>shortest possible path will have all black </a:t>
            </a:r>
            <a:r>
              <a:rPr lang="en-US" dirty="0" smtClean="0"/>
              <a:t>nodes,</a:t>
            </a:r>
            <a:r>
              <a:rPr lang="tr-TR" dirty="0" smtClean="0"/>
              <a:t> </a:t>
            </a:r>
            <a:r>
              <a:rPr lang="en-US" dirty="0" smtClean="0"/>
              <a:t>and </a:t>
            </a:r>
            <a:r>
              <a:rPr lang="en-US" dirty="0"/>
              <a:t>the longest possible path would alternately have a red and a black node. </a:t>
            </a:r>
            <a:endParaRPr lang="tr-TR" dirty="0" smtClean="0"/>
          </a:p>
          <a:p>
            <a:r>
              <a:rPr lang="en-US" dirty="0" smtClean="0"/>
              <a:t>Since </a:t>
            </a:r>
            <a:r>
              <a:rPr lang="en-US" dirty="0"/>
              <a:t>all </a:t>
            </a:r>
            <a:r>
              <a:rPr lang="en-US" dirty="0" smtClean="0"/>
              <a:t>maximal</a:t>
            </a:r>
            <a:r>
              <a:rPr lang="tr-TR" dirty="0" smtClean="0"/>
              <a:t> </a:t>
            </a:r>
            <a:r>
              <a:rPr lang="en-US" dirty="0" smtClean="0"/>
              <a:t>paths </a:t>
            </a:r>
            <a:r>
              <a:rPr lang="en-US" dirty="0"/>
              <a:t>have the same number of black nodes (property 5), </a:t>
            </a:r>
            <a:r>
              <a:rPr lang="en-US" i="1" dirty="0"/>
              <a:t>no path is more than twice as long </a:t>
            </a:r>
            <a:r>
              <a:rPr lang="en-US" i="1" dirty="0" smtClean="0"/>
              <a:t>as</a:t>
            </a:r>
            <a:r>
              <a:rPr lang="tr-TR" i="1" dirty="0" smtClean="0"/>
              <a:t> any </a:t>
            </a:r>
            <a:r>
              <a:rPr lang="tr-TR" i="1" dirty="0"/>
              <a:t>other path.</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9236110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3611" y="1813655"/>
            <a:ext cx="3216189" cy="443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533400" y="1066800"/>
            <a:ext cx="8001000" cy="685800"/>
          </a:xfrm>
        </p:spPr>
        <p:txBody>
          <a:bodyPr>
            <a:normAutofit fontScale="92500" lnSpcReduction="20000"/>
          </a:bodyPr>
          <a:lstStyle/>
          <a:p>
            <a:r>
              <a:rPr lang="en-US" dirty="0"/>
              <a:t>Figure 10.56 shows some binary search trees that are not red-black trees.</a:t>
            </a:r>
            <a:endParaRPr lang="tr-TR" i="1" dirty="0"/>
          </a:p>
        </p:txBody>
      </p:sp>
    </p:spTree>
    <p:extLst>
      <p:ext uri="{BB962C8B-B14F-4D97-AF65-F5344CB8AC3E}">
        <p14:creationId xmlns:p14="http://schemas.microsoft.com/office/powerpoint/2010/main" val="25928414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77500" lnSpcReduction="20000"/>
          </a:bodyPr>
          <a:lstStyle/>
          <a:p>
            <a:r>
              <a:rPr lang="en-US" dirty="0" smtClean="0"/>
              <a:t>P</a:t>
            </a:r>
            <a:r>
              <a:rPr lang="tr-TR" dirty="0" smtClean="0"/>
              <a:t>er</a:t>
            </a:r>
            <a:r>
              <a:rPr lang="en-US" dirty="0" smtClean="0"/>
              <a:t>forming </a:t>
            </a:r>
            <a:r>
              <a:rPr lang="en-US" dirty="0"/>
              <a:t>a read-only operation (like traversing the nodes in a tree) on a red-black tree </a:t>
            </a:r>
            <a:r>
              <a:rPr lang="en-US" dirty="0" smtClean="0"/>
              <a:t>requires</a:t>
            </a:r>
            <a:r>
              <a:rPr lang="tr-TR" dirty="0" smtClean="0"/>
              <a:t> </a:t>
            </a:r>
            <a:r>
              <a:rPr lang="en-US" dirty="0" smtClean="0"/>
              <a:t>no </a:t>
            </a:r>
            <a:r>
              <a:rPr lang="en-US" dirty="0"/>
              <a:t>modification from those used for binary search trees. </a:t>
            </a:r>
            <a:endParaRPr lang="tr-TR" dirty="0" smtClean="0"/>
          </a:p>
          <a:p>
            <a:r>
              <a:rPr lang="en-US" dirty="0" smtClean="0"/>
              <a:t>Remember </a:t>
            </a:r>
            <a:r>
              <a:rPr lang="en-US" dirty="0"/>
              <a:t>that every red-black tree is </a:t>
            </a:r>
            <a:r>
              <a:rPr lang="en-US" dirty="0" smtClean="0"/>
              <a:t>a</a:t>
            </a:r>
            <a:r>
              <a:rPr lang="tr-TR" dirty="0" smtClean="0"/>
              <a:t> </a:t>
            </a:r>
            <a:r>
              <a:rPr lang="en-US" dirty="0" smtClean="0"/>
              <a:t>special </a:t>
            </a:r>
            <a:r>
              <a:rPr lang="en-US" dirty="0"/>
              <a:t>case of a binary search tree. </a:t>
            </a:r>
            <a:endParaRPr lang="tr-TR" dirty="0" smtClean="0"/>
          </a:p>
          <a:p>
            <a:r>
              <a:rPr lang="en-US" dirty="0" smtClean="0"/>
              <a:t>However</a:t>
            </a:r>
            <a:r>
              <a:rPr lang="en-US" dirty="0"/>
              <a:t>, insertion and deletion operations may violate </a:t>
            </a:r>
            <a:r>
              <a:rPr lang="en-US" dirty="0" smtClean="0"/>
              <a:t>the</a:t>
            </a:r>
            <a:r>
              <a:rPr lang="tr-TR" dirty="0" smtClean="0"/>
              <a:t> </a:t>
            </a:r>
            <a:r>
              <a:rPr lang="en-US" dirty="0" smtClean="0"/>
              <a:t>properties </a:t>
            </a:r>
            <a:r>
              <a:rPr lang="en-US" dirty="0"/>
              <a:t>of a red-black tree. </a:t>
            </a:r>
            <a:endParaRPr lang="tr-TR" dirty="0" smtClean="0"/>
          </a:p>
          <a:p>
            <a:r>
              <a:rPr lang="en-US" dirty="0" smtClean="0"/>
              <a:t>Therefore</a:t>
            </a:r>
            <a:r>
              <a:rPr lang="en-US" dirty="0"/>
              <a:t>, these operations may create a need to restore the </a:t>
            </a:r>
            <a:r>
              <a:rPr lang="en-US" dirty="0" err="1" smtClean="0"/>
              <a:t>redblack</a:t>
            </a:r>
            <a:r>
              <a:rPr lang="tr-TR" dirty="0"/>
              <a:t> </a:t>
            </a:r>
            <a:r>
              <a:rPr lang="en-US" dirty="0" smtClean="0"/>
              <a:t>properties </a:t>
            </a:r>
            <a:r>
              <a:rPr lang="en-US" dirty="0"/>
              <a:t>that may require a small number of (O(log n) or amortized O(1)) </a:t>
            </a:r>
            <a:r>
              <a:rPr lang="en-US" dirty="0" err="1"/>
              <a:t>colour</a:t>
            </a:r>
            <a:r>
              <a:rPr lang="en-US" dirty="0"/>
              <a:t> changes.</a:t>
            </a:r>
          </a:p>
          <a:p>
            <a:pPr marL="68580" indent="0">
              <a:buNone/>
            </a:pPr>
            <a:r>
              <a:rPr lang="en-US" b="1" i="1" dirty="0"/>
              <a:t>Inserting a Node in a Red-Black Tree</a:t>
            </a:r>
          </a:p>
          <a:p>
            <a:r>
              <a:rPr lang="en-US" dirty="0"/>
              <a:t>The insertion operation starts in the same way as we add a new node in the binary search tree.</a:t>
            </a:r>
          </a:p>
          <a:p>
            <a:r>
              <a:rPr lang="en-US" dirty="0"/>
              <a:t>However, in a binary search tree, we always add the new node as a leaf, while in a </a:t>
            </a:r>
            <a:r>
              <a:rPr lang="en-US" dirty="0" smtClean="0"/>
              <a:t>red-black</a:t>
            </a:r>
            <a:r>
              <a:rPr lang="tr-TR" dirty="0" smtClean="0"/>
              <a:t> </a:t>
            </a:r>
            <a:r>
              <a:rPr lang="en-US" dirty="0" smtClean="0"/>
              <a:t>tree</a:t>
            </a:r>
            <a:r>
              <a:rPr lang="en-US" dirty="0"/>
              <a:t>, leaf nodes contain no data. </a:t>
            </a:r>
            <a:endParaRPr lang="tr-TR" dirty="0" smtClean="0"/>
          </a:p>
          <a:p>
            <a:r>
              <a:rPr lang="en-US" dirty="0" smtClean="0"/>
              <a:t>So </a:t>
            </a:r>
            <a:r>
              <a:rPr lang="en-US" dirty="0"/>
              <a:t>instead of adding the new node as a leaf node, we add a </a:t>
            </a:r>
            <a:r>
              <a:rPr lang="en-US" dirty="0" smtClean="0"/>
              <a:t>red</a:t>
            </a:r>
            <a:r>
              <a:rPr lang="tr-TR" dirty="0" smtClean="0"/>
              <a:t> </a:t>
            </a:r>
            <a:r>
              <a:rPr lang="en-US" dirty="0" smtClean="0"/>
              <a:t>interior </a:t>
            </a:r>
            <a:r>
              <a:rPr lang="en-US" dirty="0"/>
              <a:t>node that has two black leaf nodes. </a:t>
            </a:r>
            <a:endParaRPr lang="tr-TR" dirty="0" smtClean="0"/>
          </a:p>
          <a:p>
            <a:r>
              <a:rPr lang="en-US" dirty="0" smtClean="0"/>
              <a:t>Note </a:t>
            </a:r>
            <a:r>
              <a:rPr lang="en-US" dirty="0"/>
              <a:t>that the </a:t>
            </a:r>
            <a:r>
              <a:rPr lang="en-US" dirty="0" err="1"/>
              <a:t>colour</a:t>
            </a:r>
            <a:r>
              <a:rPr lang="en-US" dirty="0"/>
              <a:t> of the new node is red and </a:t>
            </a:r>
            <a:r>
              <a:rPr lang="en-US" dirty="0" smtClean="0"/>
              <a:t>its</a:t>
            </a:r>
            <a:r>
              <a:rPr lang="tr-TR" dirty="0" smtClean="0"/>
              <a:t> </a:t>
            </a:r>
            <a:r>
              <a:rPr lang="en-US" dirty="0" smtClean="0"/>
              <a:t>leaf </a:t>
            </a:r>
            <a:r>
              <a:rPr lang="en-US" dirty="0"/>
              <a:t>nodes are </a:t>
            </a:r>
            <a:r>
              <a:rPr lang="en-US" dirty="0" err="1"/>
              <a:t>coloured</a:t>
            </a:r>
            <a:r>
              <a:rPr lang="en-US" dirty="0"/>
              <a:t> in black.</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2902307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70000" lnSpcReduction="20000"/>
          </a:bodyPr>
          <a:lstStyle/>
          <a:p>
            <a:pPr marL="68580" indent="0">
              <a:buNone/>
            </a:pPr>
            <a:r>
              <a:rPr lang="en-US" b="1" i="1" dirty="0" smtClean="0"/>
              <a:t>Inserting </a:t>
            </a:r>
            <a:r>
              <a:rPr lang="en-US" b="1" i="1" dirty="0"/>
              <a:t>a Node in a Red-Black Tree</a:t>
            </a:r>
          </a:p>
          <a:p>
            <a:r>
              <a:rPr lang="en-US" dirty="0"/>
              <a:t>Once a new node is added, it may violate some properties of the red-black tree. </a:t>
            </a:r>
            <a:endParaRPr lang="tr-TR" dirty="0" smtClean="0"/>
          </a:p>
          <a:p>
            <a:r>
              <a:rPr lang="en-US" dirty="0" smtClean="0"/>
              <a:t>So </a:t>
            </a:r>
            <a:r>
              <a:rPr lang="en-US" dirty="0"/>
              <a:t>in order </a:t>
            </a:r>
            <a:r>
              <a:rPr lang="en-US" dirty="0" smtClean="0"/>
              <a:t>to</a:t>
            </a:r>
            <a:r>
              <a:rPr lang="tr-TR" dirty="0" smtClean="0"/>
              <a:t> </a:t>
            </a:r>
            <a:r>
              <a:rPr lang="en-US" dirty="0" smtClean="0"/>
              <a:t>restore </a:t>
            </a:r>
            <a:r>
              <a:rPr lang="en-US" dirty="0"/>
              <a:t>their property, we check for certain cases and restore the property depending on the </a:t>
            </a:r>
            <a:r>
              <a:rPr lang="en-US" dirty="0" smtClean="0"/>
              <a:t>case</a:t>
            </a:r>
            <a:r>
              <a:rPr lang="tr-TR" dirty="0" smtClean="0"/>
              <a:t> </a:t>
            </a:r>
            <a:r>
              <a:rPr lang="en-US" dirty="0" smtClean="0"/>
              <a:t>that </a:t>
            </a:r>
            <a:r>
              <a:rPr lang="en-US" dirty="0"/>
              <a:t>turns up after insertion. </a:t>
            </a:r>
            <a:endParaRPr lang="tr-TR" dirty="0" smtClean="0"/>
          </a:p>
          <a:p>
            <a:r>
              <a:rPr lang="en-US" dirty="0" smtClean="0"/>
              <a:t>But </a:t>
            </a:r>
            <a:r>
              <a:rPr lang="en-US" dirty="0"/>
              <a:t>before learning these cases in detail, first let us discuss </a:t>
            </a:r>
            <a:r>
              <a:rPr lang="en-US" dirty="0" smtClean="0"/>
              <a:t>certain</a:t>
            </a:r>
            <a:r>
              <a:rPr lang="tr-TR" dirty="0" smtClean="0"/>
              <a:t> </a:t>
            </a:r>
            <a:r>
              <a:rPr lang="en-US" dirty="0" smtClean="0"/>
              <a:t>important </a:t>
            </a:r>
            <a:r>
              <a:rPr lang="en-US" dirty="0"/>
              <a:t>terms that will be used.</a:t>
            </a:r>
          </a:p>
          <a:p>
            <a:r>
              <a:rPr lang="en-US" i="1" dirty="0"/>
              <a:t>Grandparent node </a:t>
            </a:r>
            <a:r>
              <a:rPr lang="en-US" dirty="0"/>
              <a:t>(G) of a node (N) refers to the parent of N’s parent (P), as in human </a:t>
            </a:r>
            <a:r>
              <a:rPr lang="en-US" dirty="0" smtClean="0"/>
              <a:t>family</a:t>
            </a:r>
            <a:r>
              <a:rPr lang="tr-TR" dirty="0" smtClean="0"/>
              <a:t> </a:t>
            </a:r>
            <a:r>
              <a:rPr lang="en-US" dirty="0" smtClean="0"/>
              <a:t>trees</a:t>
            </a:r>
            <a:r>
              <a:rPr lang="en-US" dirty="0"/>
              <a:t>. </a:t>
            </a:r>
            <a:endParaRPr lang="tr-TR" dirty="0" smtClean="0"/>
          </a:p>
          <a:p>
            <a:r>
              <a:rPr lang="en-US" dirty="0" smtClean="0"/>
              <a:t>The </a:t>
            </a:r>
            <a:r>
              <a:rPr lang="en-US" dirty="0"/>
              <a:t>C code to find a node’s grandparent can be given as follows:</a:t>
            </a:r>
          </a:p>
          <a:p>
            <a:pPr marL="68580" indent="0">
              <a:buNone/>
            </a:pPr>
            <a:r>
              <a:rPr lang="tr-TR" dirty="0" smtClean="0"/>
              <a:t>	struct </a:t>
            </a:r>
            <a:r>
              <a:rPr lang="tr-TR" dirty="0"/>
              <a:t>node * grand_parent(struct node *n)</a:t>
            </a:r>
          </a:p>
          <a:p>
            <a:pPr marL="68580" indent="0">
              <a:buNone/>
            </a:pPr>
            <a:r>
              <a:rPr lang="tr-TR" dirty="0" smtClean="0"/>
              <a:t>	{</a:t>
            </a:r>
            <a:endParaRPr lang="tr-TR" dirty="0"/>
          </a:p>
          <a:p>
            <a:pPr marL="68580" indent="0">
              <a:buNone/>
            </a:pPr>
            <a:r>
              <a:rPr lang="tr-TR" dirty="0" smtClean="0"/>
              <a:t>	// </a:t>
            </a:r>
            <a:r>
              <a:rPr lang="tr-TR" dirty="0"/>
              <a:t>No parent means no grandparent</a:t>
            </a:r>
          </a:p>
          <a:p>
            <a:pPr marL="68580" indent="0">
              <a:buNone/>
            </a:pPr>
            <a:r>
              <a:rPr lang="tr-TR" dirty="0" smtClean="0"/>
              <a:t>		if </a:t>
            </a:r>
            <a:r>
              <a:rPr lang="tr-TR" dirty="0"/>
              <a:t>((n != NULL) &amp;&amp; (n -&gt; parent != NULL</a:t>
            </a:r>
            <a:r>
              <a:rPr lang="tr-TR" dirty="0" smtClean="0"/>
              <a:t>))</a:t>
            </a:r>
          </a:p>
          <a:p>
            <a:pPr marL="68580" indent="0">
              <a:buNone/>
            </a:pPr>
            <a:r>
              <a:rPr lang="tr-TR" dirty="0"/>
              <a:t>	</a:t>
            </a:r>
            <a:r>
              <a:rPr lang="tr-TR" dirty="0" smtClean="0"/>
              <a:t>		return </a:t>
            </a:r>
            <a:r>
              <a:rPr lang="tr-TR" dirty="0"/>
              <a:t>n -&gt; parent -&gt; parent;</a:t>
            </a:r>
          </a:p>
          <a:p>
            <a:pPr marL="68580" indent="0">
              <a:buNone/>
            </a:pPr>
            <a:r>
              <a:rPr lang="tr-TR" dirty="0" smtClean="0"/>
              <a:t>		else</a:t>
            </a:r>
            <a:endParaRPr lang="tr-TR" dirty="0"/>
          </a:p>
          <a:p>
            <a:pPr marL="68580" indent="0">
              <a:buNone/>
            </a:pPr>
            <a:r>
              <a:rPr lang="tr-TR" dirty="0" smtClean="0"/>
              <a:t>		return </a:t>
            </a:r>
            <a:r>
              <a:rPr lang="tr-TR" dirty="0"/>
              <a:t>NULL;</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398154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62500" lnSpcReduction="20000"/>
          </a:bodyPr>
          <a:lstStyle/>
          <a:p>
            <a:pPr marL="68580" indent="0">
              <a:buNone/>
            </a:pPr>
            <a:r>
              <a:rPr lang="en-US" b="1" i="1" dirty="0" smtClean="0"/>
              <a:t>Inserting </a:t>
            </a:r>
            <a:r>
              <a:rPr lang="en-US" b="1" i="1" dirty="0"/>
              <a:t>a Node in a Red-Black </a:t>
            </a:r>
            <a:r>
              <a:rPr lang="en-US" b="1" i="1" dirty="0" smtClean="0"/>
              <a:t>Tree</a:t>
            </a:r>
          </a:p>
          <a:p>
            <a:r>
              <a:rPr lang="en-US" i="1" dirty="0"/>
              <a:t>Uncle node </a:t>
            </a:r>
            <a:r>
              <a:rPr lang="en-US" dirty="0"/>
              <a:t>(U) of a node (N) refers to the sibling of N’s parent (P), as in human family trees.</a:t>
            </a:r>
          </a:p>
          <a:p>
            <a:r>
              <a:rPr lang="en-US" dirty="0"/>
              <a:t>The C code to find a node’s uncle can be given as follows:</a:t>
            </a:r>
          </a:p>
          <a:p>
            <a:pPr marL="68580" indent="0">
              <a:buNone/>
            </a:pPr>
            <a:r>
              <a:rPr lang="tr-TR" dirty="0" smtClean="0"/>
              <a:t>	struct </a:t>
            </a:r>
            <a:r>
              <a:rPr lang="tr-TR" dirty="0"/>
              <a:t>node *uncle(struct node *n)</a:t>
            </a:r>
          </a:p>
          <a:p>
            <a:pPr marL="68580" indent="0">
              <a:buNone/>
            </a:pPr>
            <a:r>
              <a:rPr lang="tr-TR" dirty="0" smtClean="0"/>
              <a:t>	{</a:t>
            </a:r>
            <a:endParaRPr lang="tr-TR" dirty="0"/>
          </a:p>
          <a:p>
            <a:pPr marL="68580" indent="0">
              <a:buNone/>
            </a:pPr>
            <a:r>
              <a:rPr lang="tr-TR" dirty="0" smtClean="0"/>
              <a:t>		struct </a:t>
            </a:r>
            <a:r>
              <a:rPr lang="tr-TR" dirty="0"/>
              <a:t>node *g;</a:t>
            </a:r>
          </a:p>
          <a:p>
            <a:pPr marL="68580" indent="0">
              <a:buNone/>
            </a:pPr>
            <a:r>
              <a:rPr lang="tr-TR" dirty="0" smtClean="0"/>
              <a:t>		g </a:t>
            </a:r>
            <a:r>
              <a:rPr lang="tr-TR" dirty="0"/>
              <a:t>= grand_parent(n);</a:t>
            </a:r>
          </a:p>
          <a:p>
            <a:pPr marL="68580" indent="0">
              <a:buNone/>
            </a:pPr>
            <a:r>
              <a:rPr lang="tr-TR" dirty="0" smtClean="0"/>
              <a:t>		</a:t>
            </a:r>
            <a:r>
              <a:rPr lang="en-US" dirty="0" smtClean="0"/>
              <a:t>//</a:t>
            </a:r>
            <a:r>
              <a:rPr lang="en-US" dirty="0"/>
              <a:t>With no grandparent, there cannot be any uncle</a:t>
            </a:r>
          </a:p>
          <a:p>
            <a:pPr marL="68580" indent="0">
              <a:buNone/>
            </a:pPr>
            <a:r>
              <a:rPr lang="tr-TR" dirty="0" smtClean="0"/>
              <a:t>		if </a:t>
            </a:r>
            <a:r>
              <a:rPr lang="tr-TR" dirty="0"/>
              <a:t>(g == NULL)</a:t>
            </a:r>
          </a:p>
          <a:p>
            <a:pPr marL="68580" indent="0">
              <a:buNone/>
            </a:pPr>
            <a:r>
              <a:rPr lang="tr-TR" dirty="0" smtClean="0"/>
              <a:t>			return </a:t>
            </a:r>
            <a:r>
              <a:rPr lang="tr-TR" dirty="0"/>
              <a:t>NULL;</a:t>
            </a:r>
          </a:p>
          <a:p>
            <a:pPr marL="68580" indent="0">
              <a:buNone/>
            </a:pPr>
            <a:r>
              <a:rPr lang="tr-TR" dirty="0" smtClean="0"/>
              <a:t>		</a:t>
            </a:r>
            <a:r>
              <a:rPr lang="en-US" dirty="0" smtClean="0"/>
              <a:t>if </a:t>
            </a:r>
            <a:r>
              <a:rPr lang="en-US" dirty="0"/>
              <a:t>(n -&gt; parent == g -&gt; left)</a:t>
            </a:r>
          </a:p>
          <a:p>
            <a:pPr marL="68580" indent="0">
              <a:buNone/>
            </a:pPr>
            <a:r>
              <a:rPr lang="tr-TR" dirty="0" smtClean="0"/>
              <a:t>			return </a:t>
            </a:r>
            <a:r>
              <a:rPr lang="tr-TR" dirty="0"/>
              <a:t>g -&gt; right;</a:t>
            </a:r>
          </a:p>
          <a:p>
            <a:pPr marL="68580" indent="0">
              <a:buNone/>
            </a:pPr>
            <a:r>
              <a:rPr lang="tr-TR" dirty="0" smtClean="0"/>
              <a:t>		else</a:t>
            </a:r>
            <a:endParaRPr lang="tr-TR" dirty="0"/>
          </a:p>
          <a:p>
            <a:pPr marL="68580" indent="0">
              <a:buNone/>
            </a:pPr>
            <a:r>
              <a:rPr lang="tr-TR" dirty="0" smtClean="0"/>
              <a:t>			return </a:t>
            </a:r>
            <a:r>
              <a:rPr lang="tr-TR" dirty="0"/>
              <a:t>g -&gt; left;</a:t>
            </a:r>
          </a:p>
          <a:p>
            <a:pPr marL="68580" indent="0">
              <a:buNone/>
            </a:pPr>
            <a:r>
              <a:rPr lang="tr-TR" dirty="0" smtClean="0"/>
              <a:t>	}</a:t>
            </a:r>
            <a:endParaRPr lang="tr-TR" dirty="0"/>
          </a:p>
          <a:p>
            <a:r>
              <a:rPr lang="en-US" dirty="0"/>
              <a:t>When we insert a new node in a red-black tree, note the following:</a:t>
            </a:r>
          </a:p>
          <a:p>
            <a:pPr lvl="1"/>
            <a:r>
              <a:rPr lang="en-US" dirty="0" smtClean="0"/>
              <a:t>All </a:t>
            </a:r>
            <a:r>
              <a:rPr lang="en-US" dirty="0"/>
              <a:t>leaf nodes are always black. So property 3 always holds true.</a:t>
            </a:r>
          </a:p>
          <a:p>
            <a:pPr lvl="1"/>
            <a:r>
              <a:rPr lang="en-US" dirty="0" smtClean="0"/>
              <a:t>Property </a:t>
            </a:r>
            <a:r>
              <a:rPr lang="en-US" dirty="0"/>
              <a:t>4 (both children of every red node are black) is threatened only by adding a </a:t>
            </a:r>
            <a:r>
              <a:rPr lang="en-US" dirty="0" smtClean="0"/>
              <a:t>red</a:t>
            </a:r>
            <a:r>
              <a:rPr lang="tr-TR" dirty="0" smtClean="0"/>
              <a:t> n</a:t>
            </a:r>
            <a:r>
              <a:rPr lang="en-US" dirty="0" smtClean="0"/>
              <a:t>ode</a:t>
            </a:r>
            <a:r>
              <a:rPr lang="en-US" dirty="0"/>
              <a:t>, repainting a black node red, or a </a:t>
            </a:r>
            <a:r>
              <a:rPr lang="en-US" dirty="0" smtClean="0"/>
              <a:t>rotation.</a:t>
            </a:r>
            <a:endParaRPr lang="tr-TR" dirty="0" smtClean="0"/>
          </a:p>
          <a:p>
            <a:pPr lvl="1"/>
            <a:r>
              <a:rPr lang="en-US" dirty="0" smtClean="0"/>
              <a:t>Property </a:t>
            </a:r>
            <a:r>
              <a:rPr lang="en-US" dirty="0"/>
              <a:t>5 (all paths from any given node to its leaf nodes has equal number of black </a:t>
            </a:r>
            <a:r>
              <a:rPr lang="en-US" dirty="0" smtClean="0"/>
              <a:t>nodes)</a:t>
            </a:r>
            <a:r>
              <a:rPr lang="tr-TR" dirty="0"/>
              <a:t> </a:t>
            </a:r>
            <a:r>
              <a:rPr lang="en-US" dirty="0" smtClean="0"/>
              <a:t>is </a:t>
            </a:r>
            <a:r>
              <a:rPr lang="en-US" dirty="0"/>
              <a:t>threatened only by adding a black node, repainting a red node black, or a rotation.</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4210415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925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1:</a:t>
            </a:r>
            <a:r>
              <a:rPr lang="en-US" i="1" dirty="0"/>
              <a:t> The New Node N is Added as the Root of the Tree</a:t>
            </a:r>
          </a:p>
          <a:p>
            <a:r>
              <a:rPr lang="en-US" dirty="0"/>
              <a:t>In this case, N is repainted black, as the root of the tree is always black. </a:t>
            </a:r>
            <a:endParaRPr lang="tr-TR" dirty="0" smtClean="0"/>
          </a:p>
          <a:p>
            <a:r>
              <a:rPr lang="en-US" dirty="0" smtClean="0"/>
              <a:t>Since </a:t>
            </a:r>
            <a:r>
              <a:rPr lang="en-US" dirty="0"/>
              <a:t>N adds one </a:t>
            </a:r>
            <a:r>
              <a:rPr lang="en-US" dirty="0" smtClean="0"/>
              <a:t>black</a:t>
            </a:r>
            <a:r>
              <a:rPr lang="tr-TR" dirty="0" smtClean="0"/>
              <a:t> </a:t>
            </a:r>
            <a:r>
              <a:rPr lang="en-US" dirty="0" smtClean="0"/>
              <a:t>node </a:t>
            </a:r>
            <a:r>
              <a:rPr lang="en-US" dirty="0"/>
              <a:t>to every path at once, Property 5 is not violated. </a:t>
            </a:r>
            <a:endParaRPr lang="tr-TR" dirty="0" smtClean="0"/>
          </a:p>
          <a:p>
            <a:r>
              <a:rPr lang="en-US" dirty="0" smtClean="0"/>
              <a:t>The </a:t>
            </a:r>
            <a:r>
              <a:rPr lang="en-US" dirty="0"/>
              <a:t>C code for case 1 can be given as follows:</a:t>
            </a:r>
          </a:p>
          <a:p>
            <a:pPr marL="68580" indent="0">
              <a:buNone/>
            </a:pPr>
            <a:r>
              <a:rPr lang="tr-TR" dirty="0" smtClean="0"/>
              <a:t>	void </a:t>
            </a:r>
            <a:r>
              <a:rPr lang="tr-TR" dirty="0"/>
              <a:t>case1(struct node *n)</a:t>
            </a:r>
          </a:p>
          <a:p>
            <a:pPr marL="68580" indent="0">
              <a:buNone/>
            </a:pPr>
            <a:r>
              <a:rPr lang="tr-TR" dirty="0" smtClean="0"/>
              <a:t>	{</a:t>
            </a:r>
            <a:endParaRPr lang="tr-TR" dirty="0"/>
          </a:p>
          <a:p>
            <a:pPr marL="68580" indent="0">
              <a:buNone/>
            </a:pPr>
            <a:r>
              <a:rPr lang="tr-TR" dirty="0" smtClean="0"/>
              <a:t>		</a:t>
            </a:r>
            <a:r>
              <a:rPr lang="en-US" dirty="0" smtClean="0"/>
              <a:t>if </a:t>
            </a:r>
            <a:r>
              <a:rPr lang="en-US" dirty="0"/>
              <a:t>(n -&gt; parent == NULL) // Root node</a:t>
            </a:r>
          </a:p>
          <a:p>
            <a:pPr marL="68580" indent="0">
              <a:buNone/>
            </a:pPr>
            <a:r>
              <a:rPr lang="tr-TR" dirty="0" smtClean="0"/>
              <a:t>			n </a:t>
            </a:r>
            <a:r>
              <a:rPr lang="tr-TR" dirty="0"/>
              <a:t>-&gt; colour = BLACK;</a:t>
            </a:r>
          </a:p>
          <a:p>
            <a:pPr marL="68580" indent="0">
              <a:buNone/>
            </a:pPr>
            <a:r>
              <a:rPr lang="tr-TR" dirty="0" smtClean="0"/>
              <a:t>		else</a:t>
            </a:r>
            <a:endParaRPr lang="tr-TR" dirty="0"/>
          </a:p>
          <a:p>
            <a:pPr marL="68580" indent="0">
              <a:buNone/>
            </a:pPr>
            <a:r>
              <a:rPr lang="tr-TR" dirty="0"/>
              <a:t>	</a:t>
            </a:r>
            <a:r>
              <a:rPr lang="tr-TR" dirty="0" smtClean="0"/>
              <a:t>		case2(n</a:t>
            </a:r>
            <a:r>
              <a:rPr lang="tr-TR" dirty="0"/>
              <a: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30143010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700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2:</a:t>
            </a:r>
            <a:r>
              <a:rPr lang="en-US" i="1" dirty="0"/>
              <a:t> The New Node’s Parent P is Black</a:t>
            </a:r>
          </a:p>
          <a:p>
            <a:r>
              <a:rPr lang="en-US" dirty="0"/>
              <a:t>In this case, both children of every red node are black, so Property 4 is not invalidated. </a:t>
            </a:r>
            <a:endParaRPr lang="tr-TR" dirty="0" smtClean="0"/>
          </a:p>
          <a:p>
            <a:r>
              <a:rPr lang="en-US" dirty="0" smtClean="0"/>
              <a:t>Property 5</a:t>
            </a:r>
            <a:r>
              <a:rPr lang="tr-TR" dirty="0" smtClean="0"/>
              <a:t> </a:t>
            </a:r>
            <a:r>
              <a:rPr lang="en-US" dirty="0" smtClean="0"/>
              <a:t>is </a:t>
            </a:r>
            <a:r>
              <a:rPr lang="en-US" dirty="0"/>
              <a:t>also not threatened. This is because the new node N has two black leaf children, but because </a:t>
            </a:r>
            <a:r>
              <a:rPr lang="en-US" dirty="0" smtClean="0"/>
              <a:t>N</a:t>
            </a:r>
            <a:r>
              <a:rPr lang="tr-TR" dirty="0" smtClean="0"/>
              <a:t> </a:t>
            </a:r>
            <a:r>
              <a:rPr lang="en-US" dirty="0" smtClean="0"/>
              <a:t>is </a:t>
            </a:r>
            <a:r>
              <a:rPr lang="en-US" dirty="0"/>
              <a:t>red, the paths through each of its children have the same number of black nodes. </a:t>
            </a:r>
            <a:endParaRPr lang="tr-TR" dirty="0" smtClean="0"/>
          </a:p>
          <a:p>
            <a:r>
              <a:rPr lang="en-US" dirty="0" smtClean="0"/>
              <a:t>The </a:t>
            </a:r>
            <a:r>
              <a:rPr lang="en-US" dirty="0"/>
              <a:t>C </a:t>
            </a:r>
            <a:r>
              <a:rPr lang="en-US" dirty="0" smtClean="0"/>
              <a:t>code</a:t>
            </a:r>
            <a:r>
              <a:rPr lang="tr-TR" dirty="0" smtClean="0"/>
              <a:t> </a:t>
            </a:r>
            <a:r>
              <a:rPr lang="en-US" dirty="0" smtClean="0"/>
              <a:t>to </a:t>
            </a:r>
            <a:r>
              <a:rPr lang="en-US" dirty="0"/>
              <a:t>check for case 2 can be given as follows:</a:t>
            </a:r>
          </a:p>
          <a:p>
            <a:pPr marL="68580" indent="0">
              <a:buNone/>
            </a:pPr>
            <a:r>
              <a:rPr lang="tr-TR" dirty="0" smtClean="0"/>
              <a:t>	void </a:t>
            </a:r>
            <a:r>
              <a:rPr lang="tr-TR" dirty="0"/>
              <a:t>case2(struct node *n)</a:t>
            </a:r>
          </a:p>
          <a:p>
            <a:pPr marL="68580" indent="0">
              <a:buNone/>
            </a:pPr>
            <a:r>
              <a:rPr lang="tr-TR" dirty="0" smtClean="0"/>
              <a:t>	{</a:t>
            </a:r>
            <a:endParaRPr lang="tr-TR" dirty="0"/>
          </a:p>
          <a:p>
            <a:pPr marL="68580" indent="0">
              <a:buNone/>
            </a:pPr>
            <a:r>
              <a:rPr lang="tr-TR" dirty="0" smtClean="0"/>
              <a:t>		</a:t>
            </a:r>
            <a:r>
              <a:rPr lang="en-US" dirty="0" smtClean="0"/>
              <a:t>if </a:t>
            </a:r>
            <a:r>
              <a:rPr lang="en-US" dirty="0"/>
              <a:t>(n -&gt; parent -&gt; </a:t>
            </a:r>
            <a:r>
              <a:rPr lang="en-US" dirty="0" err="1"/>
              <a:t>colour</a:t>
            </a:r>
            <a:r>
              <a:rPr lang="en-US" dirty="0"/>
              <a:t> == BLACK)</a:t>
            </a:r>
          </a:p>
          <a:p>
            <a:pPr marL="68580" indent="0">
              <a:buNone/>
            </a:pPr>
            <a:r>
              <a:rPr lang="tr-TR" dirty="0" smtClean="0"/>
              <a:t>			</a:t>
            </a:r>
            <a:r>
              <a:rPr lang="en-US" dirty="0" smtClean="0"/>
              <a:t>return</a:t>
            </a:r>
            <a:r>
              <a:rPr lang="en-US" dirty="0"/>
              <a:t>; </a:t>
            </a:r>
            <a:endParaRPr lang="tr-TR" dirty="0" smtClean="0"/>
          </a:p>
          <a:p>
            <a:pPr marL="68580" indent="0">
              <a:buNone/>
            </a:pPr>
            <a:r>
              <a:rPr lang="tr-TR" dirty="0"/>
              <a:t>	</a:t>
            </a:r>
            <a:r>
              <a:rPr lang="tr-TR" dirty="0" smtClean="0"/>
              <a:t>		</a:t>
            </a:r>
            <a:r>
              <a:rPr lang="en-US" dirty="0" smtClean="0"/>
              <a:t>/* </a:t>
            </a:r>
            <a:r>
              <a:rPr lang="en-US" dirty="0"/>
              <a:t>Red black tree property is not violated*/</a:t>
            </a:r>
          </a:p>
          <a:p>
            <a:pPr marL="68580" indent="0">
              <a:buNone/>
            </a:pPr>
            <a:r>
              <a:rPr lang="tr-TR" dirty="0" smtClean="0"/>
              <a:t>		else</a:t>
            </a:r>
            <a:endParaRPr lang="tr-TR" dirty="0"/>
          </a:p>
          <a:p>
            <a:pPr marL="68580" indent="0">
              <a:buNone/>
            </a:pPr>
            <a:r>
              <a:rPr lang="tr-TR" dirty="0" smtClean="0"/>
              <a:t>			case3(n</a:t>
            </a:r>
            <a:r>
              <a:rPr lang="tr-TR" dirty="0"/>
              <a:t>);</a:t>
            </a:r>
          </a:p>
          <a:p>
            <a:pPr marL="68580" indent="0">
              <a:buNone/>
            </a:pPr>
            <a:r>
              <a:rPr lang="tr-TR" dirty="0" smtClean="0"/>
              <a:t>	}</a:t>
            </a:r>
            <a:endParaRPr lang="tr-TR" dirty="0"/>
          </a:p>
          <a:p>
            <a:r>
              <a:rPr lang="en-US" i="1" dirty="0"/>
              <a:t>In the following cases, it is assumed that </a:t>
            </a:r>
            <a:r>
              <a:rPr lang="en-US" dirty="0"/>
              <a:t>N </a:t>
            </a:r>
            <a:r>
              <a:rPr lang="en-US" i="1" dirty="0"/>
              <a:t>has a grandparent node </a:t>
            </a:r>
            <a:r>
              <a:rPr lang="en-US" dirty="0"/>
              <a:t>G</a:t>
            </a:r>
            <a:r>
              <a:rPr lang="en-US" i="1" dirty="0"/>
              <a:t>, because its parent </a:t>
            </a:r>
            <a:r>
              <a:rPr lang="en-US" dirty="0"/>
              <a:t>P </a:t>
            </a:r>
            <a:r>
              <a:rPr lang="en-US" i="1" dirty="0" smtClean="0"/>
              <a:t>is</a:t>
            </a:r>
            <a:r>
              <a:rPr lang="tr-TR" i="1" dirty="0" smtClean="0"/>
              <a:t> </a:t>
            </a:r>
            <a:r>
              <a:rPr lang="en-US" i="1" dirty="0" smtClean="0"/>
              <a:t>red</a:t>
            </a:r>
            <a:r>
              <a:rPr lang="en-US" i="1" dirty="0"/>
              <a:t>, and </a:t>
            </a:r>
            <a:r>
              <a:rPr lang="en-US" b="1" i="1" dirty="0"/>
              <a:t>if it were the root, it would be black. </a:t>
            </a:r>
            <a:r>
              <a:rPr lang="en-US" i="1" dirty="0"/>
              <a:t>Thus, </a:t>
            </a:r>
            <a:r>
              <a:rPr lang="en-US" dirty="0"/>
              <a:t>N </a:t>
            </a:r>
            <a:r>
              <a:rPr lang="en-US" i="1" dirty="0"/>
              <a:t>also has an uncle node </a:t>
            </a:r>
            <a:r>
              <a:rPr lang="en-US" dirty="0"/>
              <a:t>U </a:t>
            </a:r>
            <a:r>
              <a:rPr lang="en-US" i="1" dirty="0"/>
              <a:t>(irrespective </a:t>
            </a:r>
            <a:r>
              <a:rPr lang="en-US" i="1" dirty="0" smtClean="0"/>
              <a:t>of</a:t>
            </a:r>
            <a:r>
              <a:rPr lang="tr-TR" i="1" dirty="0" smtClean="0"/>
              <a:t> </a:t>
            </a:r>
            <a:r>
              <a:rPr lang="en-US" i="1" dirty="0" smtClean="0"/>
              <a:t>whether </a:t>
            </a:r>
            <a:r>
              <a:rPr lang="en-US" dirty="0"/>
              <a:t>U </a:t>
            </a:r>
            <a:r>
              <a:rPr lang="en-US" i="1" dirty="0"/>
              <a:t>is a leaf node or an internal node).</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5860854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85000" lnSpcReduction="10000"/>
          </a:bodyPr>
          <a:lstStyle/>
          <a:p>
            <a:pPr marL="68580" indent="0">
              <a:buNone/>
            </a:pPr>
            <a:r>
              <a:rPr lang="en-US" b="1" i="1" dirty="0" smtClean="0"/>
              <a:t>Inserting </a:t>
            </a:r>
            <a:r>
              <a:rPr lang="en-US" b="1" i="1" dirty="0"/>
              <a:t>a Node in a Red-Black </a:t>
            </a:r>
            <a:r>
              <a:rPr lang="en-US" b="1" i="1" dirty="0" smtClean="0"/>
              <a:t>Tree</a:t>
            </a:r>
          </a:p>
          <a:p>
            <a:r>
              <a:rPr lang="en-US" b="1" i="1" dirty="0"/>
              <a:t>Case 3:</a:t>
            </a:r>
            <a:r>
              <a:rPr lang="en-US" i="1" dirty="0"/>
              <a:t> If Both the Parent (P) and the Uncle (U) are Red</a:t>
            </a:r>
          </a:p>
          <a:p>
            <a:r>
              <a:rPr lang="en-US" dirty="0"/>
              <a:t>In this case, Property </a:t>
            </a:r>
            <a:r>
              <a:rPr lang="tr-TR" dirty="0" smtClean="0"/>
              <a:t>4</a:t>
            </a:r>
            <a:r>
              <a:rPr lang="en-US" dirty="0" smtClean="0"/>
              <a:t> is </a:t>
            </a:r>
            <a:r>
              <a:rPr lang="en-US" dirty="0"/>
              <a:t>violated. Insertion in the third case is illustrated in Fig. 10.57.</a:t>
            </a:r>
          </a:p>
          <a:p>
            <a:r>
              <a:rPr lang="en-US" dirty="0"/>
              <a:t>In order to restore Property </a:t>
            </a:r>
            <a:r>
              <a:rPr lang="tr-TR" dirty="0" smtClean="0"/>
              <a:t>4</a:t>
            </a:r>
            <a:r>
              <a:rPr lang="en-US" dirty="0" smtClean="0"/>
              <a:t>, </a:t>
            </a:r>
            <a:r>
              <a:rPr lang="en-US" dirty="0"/>
              <a:t>both nodes (P and U) are repainted black and the grandparent G </a:t>
            </a:r>
            <a:r>
              <a:rPr lang="en-US" dirty="0" smtClean="0"/>
              <a:t>is</a:t>
            </a:r>
            <a:r>
              <a:rPr lang="tr-TR" dirty="0" smtClean="0"/>
              <a:t> </a:t>
            </a:r>
            <a:r>
              <a:rPr lang="en-US" dirty="0" smtClean="0"/>
              <a:t>repainted </a:t>
            </a:r>
            <a:r>
              <a:rPr lang="en-US" dirty="0"/>
              <a:t>red. </a:t>
            </a:r>
            <a:endParaRPr lang="tr-TR" dirty="0" smtClean="0"/>
          </a:p>
          <a:p>
            <a:r>
              <a:rPr lang="en-US" dirty="0" smtClean="0"/>
              <a:t>Now</a:t>
            </a:r>
            <a:r>
              <a:rPr lang="en-US" dirty="0"/>
              <a:t>, the new red node N has a black parent. Since any path through the parent </a:t>
            </a:r>
            <a:r>
              <a:rPr lang="en-US" dirty="0" smtClean="0"/>
              <a:t>or</a:t>
            </a:r>
            <a:r>
              <a:rPr lang="tr-TR" dirty="0" smtClean="0"/>
              <a:t> </a:t>
            </a:r>
            <a:r>
              <a:rPr lang="en-US" dirty="0" smtClean="0"/>
              <a:t>uncle </a:t>
            </a:r>
            <a:r>
              <a:rPr lang="en-US" dirty="0"/>
              <a:t>must pass through the </a:t>
            </a:r>
            <a:r>
              <a:rPr lang="en-US" dirty="0" smtClean="0"/>
              <a:t>grandparent,</a:t>
            </a:r>
            <a:r>
              <a:rPr lang="tr-TR" dirty="0" smtClean="0"/>
              <a:t> </a:t>
            </a:r>
            <a:r>
              <a:rPr lang="en-US" dirty="0" smtClean="0"/>
              <a:t>the </a:t>
            </a:r>
            <a:r>
              <a:rPr lang="en-US" dirty="0"/>
              <a:t>number of black nodes on these </a:t>
            </a:r>
            <a:r>
              <a:rPr lang="en-US" dirty="0" smtClean="0"/>
              <a:t>paths</a:t>
            </a:r>
            <a:r>
              <a:rPr lang="tr-TR" dirty="0" smtClean="0"/>
              <a:t> has </a:t>
            </a:r>
            <a:r>
              <a:rPr lang="tr-TR" dirty="0"/>
              <a:t>not changed.</a:t>
            </a:r>
          </a:p>
          <a:p>
            <a:r>
              <a:rPr lang="en-US" dirty="0"/>
              <a:t>However, the grandparent G may </a:t>
            </a:r>
            <a:r>
              <a:rPr lang="en-US" dirty="0" smtClean="0"/>
              <a:t>now</a:t>
            </a:r>
            <a:r>
              <a:rPr lang="tr-TR" dirty="0" smtClean="0"/>
              <a:t> </a:t>
            </a:r>
            <a:r>
              <a:rPr lang="en-US" dirty="0" smtClean="0"/>
              <a:t>violate </a:t>
            </a:r>
            <a:r>
              <a:rPr lang="en-US" dirty="0"/>
              <a:t>Property 2 which says that </a:t>
            </a:r>
            <a:r>
              <a:rPr lang="en-US" dirty="0" smtClean="0"/>
              <a:t>the</a:t>
            </a:r>
            <a:r>
              <a:rPr lang="tr-TR" dirty="0" smtClean="0"/>
              <a:t> </a:t>
            </a:r>
            <a:r>
              <a:rPr lang="en-US" dirty="0" smtClean="0"/>
              <a:t>root </a:t>
            </a:r>
            <a:r>
              <a:rPr lang="en-US" dirty="0"/>
              <a:t>node is always black or Property </a:t>
            </a:r>
            <a:r>
              <a:rPr lang="en-US" dirty="0" smtClean="0"/>
              <a:t>4</a:t>
            </a:r>
            <a:r>
              <a:rPr lang="tr-TR" dirty="0" smtClean="0"/>
              <a:t> </a:t>
            </a:r>
            <a:r>
              <a:rPr lang="en-US" dirty="0" smtClean="0"/>
              <a:t>which </a:t>
            </a:r>
            <a:r>
              <a:rPr lang="en-US" dirty="0"/>
              <a:t>states that both children of </a:t>
            </a:r>
            <a:r>
              <a:rPr lang="en-US" dirty="0" smtClean="0"/>
              <a:t>every</a:t>
            </a:r>
            <a:r>
              <a:rPr lang="tr-TR" dirty="0" smtClean="0"/>
              <a:t> </a:t>
            </a:r>
            <a:r>
              <a:rPr lang="en-US" dirty="0" smtClean="0"/>
              <a:t>red </a:t>
            </a:r>
            <a:r>
              <a:rPr lang="en-US" dirty="0"/>
              <a:t>node are black. </a:t>
            </a:r>
            <a:endParaRPr lang="tr-TR" dirty="0" smtClean="0"/>
          </a:p>
          <a:p>
            <a:r>
              <a:rPr lang="en-US" dirty="0" smtClean="0"/>
              <a:t>Property </a:t>
            </a:r>
            <a:r>
              <a:rPr lang="en-US" dirty="0"/>
              <a:t>4 will </a:t>
            </a:r>
            <a:r>
              <a:rPr lang="en-US" dirty="0" smtClean="0"/>
              <a:t>be</a:t>
            </a:r>
            <a:r>
              <a:rPr lang="tr-TR" dirty="0" smtClean="0"/>
              <a:t> </a:t>
            </a:r>
            <a:r>
              <a:rPr lang="en-US" dirty="0" smtClean="0"/>
              <a:t>violated </a:t>
            </a:r>
            <a:r>
              <a:rPr lang="en-US" dirty="0"/>
              <a:t>when G has a red parent. </a:t>
            </a:r>
            <a:r>
              <a:rPr lang="en-US" dirty="0" smtClean="0"/>
              <a:t>In</a:t>
            </a:r>
            <a:r>
              <a:rPr lang="tr-TR" dirty="0" smtClean="0"/>
              <a:t> </a:t>
            </a:r>
            <a:r>
              <a:rPr lang="en-US" dirty="0" smtClean="0"/>
              <a:t>order </a:t>
            </a:r>
            <a:r>
              <a:rPr lang="en-US" dirty="0"/>
              <a:t>to fix this problem, this </a:t>
            </a:r>
            <a:r>
              <a:rPr lang="en-US" dirty="0" smtClean="0"/>
              <a:t>entire</a:t>
            </a:r>
            <a:r>
              <a:rPr lang="tr-TR" dirty="0" smtClean="0"/>
              <a:t> </a:t>
            </a:r>
            <a:r>
              <a:rPr lang="en-US" dirty="0" smtClean="0"/>
              <a:t>procedure </a:t>
            </a:r>
            <a:r>
              <a:rPr lang="en-US" dirty="0"/>
              <a:t>is recursively performed </a:t>
            </a:r>
            <a:r>
              <a:rPr lang="en-US" dirty="0" smtClean="0"/>
              <a:t>on</a:t>
            </a:r>
            <a:r>
              <a:rPr lang="tr-TR" dirty="0" smtClean="0"/>
              <a:t> G </a:t>
            </a:r>
            <a:r>
              <a:rPr lang="tr-TR" dirty="0"/>
              <a:t>from Case 1.</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791442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3352800"/>
            <a:ext cx="7848600" cy="2895600"/>
          </a:xfrm>
        </p:spPr>
        <p:txBody>
          <a:bodyPr>
            <a:normAutofit fontScale="70000" lnSpcReduction="20000"/>
          </a:bodyPr>
          <a:lstStyle/>
          <a:p>
            <a:r>
              <a:rPr lang="en-US" dirty="0"/>
              <a:t>However, in the worst case, a binary search tree will take </a:t>
            </a:r>
            <a:r>
              <a:rPr lang="en-US" dirty="0" smtClean="0"/>
              <a:t>O(n)</a:t>
            </a:r>
            <a:r>
              <a:rPr lang="tr-TR" dirty="0" smtClean="0"/>
              <a:t> </a:t>
            </a:r>
            <a:r>
              <a:rPr lang="en-US" dirty="0" smtClean="0"/>
              <a:t>time </a:t>
            </a:r>
            <a:r>
              <a:rPr lang="en-US" dirty="0"/>
              <a:t>to search for an element. </a:t>
            </a:r>
            <a:endParaRPr lang="tr-TR" dirty="0" smtClean="0"/>
          </a:p>
          <a:p>
            <a:r>
              <a:rPr lang="en-US" dirty="0" smtClean="0"/>
              <a:t>The </a:t>
            </a:r>
            <a:r>
              <a:rPr lang="en-US" dirty="0"/>
              <a:t>worst case would occur when </a:t>
            </a:r>
            <a:r>
              <a:rPr lang="en-US" dirty="0" smtClean="0"/>
              <a:t>the</a:t>
            </a:r>
            <a:r>
              <a:rPr lang="tr-TR" dirty="0" smtClean="0"/>
              <a:t> </a:t>
            </a:r>
            <a:r>
              <a:rPr lang="en-US" dirty="0" smtClean="0"/>
              <a:t>tree </a:t>
            </a:r>
            <a:r>
              <a:rPr lang="en-US" dirty="0"/>
              <a:t>is a linear chain of nodes as given in </a:t>
            </a:r>
            <a:r>
              <a:rPr lang="en-US" dirty="0" smtClean="0"/>
              <a:t>Fig</a:t>
            </a:r>
            <a:r>
              <a:rPr lang="tr-TR" dirty="0" smtClean="0"/>
              <a:t>ure</a:t>
            </a:r>
            <a:r>
              <a:rPr lang="en-US" dirty="0" smtClean="0"/>
              <a:t>.</a:t>
            </a:r>
            <a:endParaRPr lang="en-US" dirty="0"/>
          </a:p>
          <a:p>
            <a:r>
              <a:rPr lang="en-US" dirty="0"/>
              <a:t>To summarize, a binary search tree is a binary tree with </a:t>
            </a:r>
            <a:r>
              <a:rPr lang="en-US" dirty="0" smtClean="0"/>
              <a:t>the</a:t>
            </a:r>
            <a:r>
              <a:rPr lang="tr-TR" dirty="0" smtClean="0"/>
              <a:t> following properties:</a:t>
            </a:r>
          </a:p>
          <a:p>
            <a:pPr lvl="1"/>
            <a:r>
              <a:rPr lang="en-US" dirty="0" smtClean="0"/>
              <a:t>The </a:t>
            </a:r>
            <a:r>
              <a:rPr lang="en-US" dirty="0"/>
              <a:t>left sub-tree of a node N contains values that are less </a:t>
            </a:r>
            <a:r>
              <a:rPr lang="en-US" dirty="0" smtClean="0"/>
              <a:t>than</a:t>
            </a:r>
            <a:r>
              <a:rPr lang="tr-TR" dirty="0" smtClean="0"/>
              <a:t> N’s value.</a:t>
            </a:r>
          </a:p>
          <a:p>
            <a:pPr lvl="1"/>
            <a:r>
              <a:rPr lang="en-US" dirty="0" smtClean="0"/>
              <a:t>The </a:t>
            </a:r>
            <a:r>
              <a:rPr lang="en-US" dirty="0"/>
              <a:t>right sub-tree of a node N contains values that are </a:t>
            </a:r>
            <a:r>
              <a:rPr lang="en-US" dirty="0" smtClean="0"/>
              <a:t>greater</a:t>
            </a:r>
            <a:r>
              <a:rPr lang="tr-TR" dirty="0" smtClean="0"/>
              <a:t> than </a:t>
            </a:r>
            <a:r>
              <a:rPr lang="tr-TR" dirty="0"/>
              <a:t>N’s </a:t>
            </a:r>
            <a:r>
              <a:rPr lang="tr-TR" dirty="0" smtClean="0"/>
              <a:t>value.</a:t>
            </a:r>
          </a:p>
          <a:p>
            <a:pPr lvl="1"/>
            <a:r>
              <a:rPr lang="en-US" dirty="0" smtClean="0"/>
              <a:t>Both </a:t>
            </a:r>
            <a:r>
              <a:rPr lang="en-US" dirty="0"/>
              <a:t>the left and the right binary trees also satisfy </a:t>
            </a:r>
            <a:r>
              <a:rPr lang="en-US" dirty="0" smtClean="0"/>
              <a:t>these</a:t>
            </a:r>
            <a:r>
              <a:rPr lang="tr-TR" dirty="0" smtClean="0"/>
              <a:t> </a:t>
            </a:r>
            <a:r>
              <a:rPr lang="en-US" dirty="0" smtClean="0"/>
              <a:t>properties </a:t>
            </a:r>
            <a:r>
              <a:rPr lang="en-US" dirty="0"/>
              <a:t>and, thus, are binary search trees.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762000"/>
            <a:ext cx="282348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6713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3352800"/>
            <a:ext cx="8077200" cy="2971800"/>
          </a:xfrm>
        </p:spPr>
        <p:txBody>
          <a:bodyPr>
            <a:normAutofit fontScale="40000" lnSpcReduction="20000"/>
          </a:bodyPr>
          <a:lstStyle/>
          <a:p>
            <a:pPr marL="68580" indent="0">
              <a:buNone/>
            </a:pPr>
            <a:r>
              <a:rPr lang="en-US" b="1" i="1" dirty="0" smtClean="0"/>
              <a:t>Inserting </a:t>
            </a:r>
            <a:r>
              <a:rPr lang="en-US" b="1" i="1" dirty="0"/>
              <a:t>a Node in a Red-Black </a:t>
            </a:r>
            <a:r>
              <a:rPr lang="en-US" b="1" i="1" dirty="0" smtClean="0"/>
              <a:t>Tree</a:t>
            </a:r>
          </a:p>
          <a:p>
            <a:r>
              <a:rPr lang="en-US" i="1" dirty="0"/>
              <a:t>Case 3</a:t>
            </a:r>
            <a:r>
              <a:rPr lang="en-US" i="1" dirty="0" smtClean="0"/>
              <a:t>:</a:t>
            </a:r>
            <a:r>
              <a:rPr lang="tr-TR" i="1" dirty="0" smtClean="0"/>
              <a:t> </a:t>
            </a:r>
            <a:r>
              <a:rPr lang="en-US" dirty="0"/>
              <a:t>The C code to deal </a:t>
            </a:r>
            <a:r>
              <a:rPr lang="en-US" dirty="0" smtClean="0"/>
              <a:t>with</a:t>
            </a:r>
            <a:r>
              <a:rPr lang="tr-TR" dirty="0" smtClean="0"/>
              <a:t> </a:t>
            </a:r>
            <a:r>
              <a:rPr lang="en-US" dirty="0" smtClean="0"/>
              <a:t>Case </a:t>
            </a:r>
            <a:r>
              <a:rPr lang="en-US" dirty="0"/>
              <a:t>3 insertion is as follows</a:t>
            </a:r>
            <a:r>
              <a:rPr lang="en-US" dirty="0" smtClean="0"/>
              <a:t>:</a:t>
            </a:r>
            <a:endParaRPr lang="tr-TR" dirty="0" smtClean="0"/>
          </a:p>
          <a:p>
            <a:pPr marL="68580" indent="0">
              <a:buNone/>
            </a:pPr>
            <a:r>
              <a:rPr lang="tr-TR" dirty="0" smtClean="0"/>
              <a:t>	void </a:t>
            </a:r>
            <a:r>
              <a:rPr lang="tr-TR" dirty="0"/>
              <a:t>case3(struct node *n)</a:t>
            </a:r>
          </a:p>
          <a:p>
            <a:pPr marL="68580" indent="0">
              <a:buNone/>
            </a:pPr>
            <a:r>
              <a:rPr lang="tr-TR" dirty="0" smtClean="0"/>
              <a:t>	{</a:t>
            </a:r>
            <a:endParaRPr lang="tr-TR" dirty="0"/>
          </a:p>
          <a:p>
            <a:pPr marL="68580" indent="0">
              <a:buNone/>
            </a:pPr>
            <a:r>
              <a:rPr lang="tr-TR" dirty="0" smtClean="0"/>
              <a:t>		struct </a:t>
            </a:r>
            <a:r>
              <a:rPr lang="tr-TR" dirty="0"/>
              <a:t>node *u, *</a:t>
            </a:r>
            <a:r>
              <a:rPr lang="tr-TR" dirty="0" smtClean="0"/>
              <a:t>g;	</a:t>
            </a:r>
          </a:p>
          <a:p>
            <a:pPr marL="68580" indent="0">
              <a:buNone/>
            </a:pPr>
            <a:r>
              <a:rPr lang="tr-TR" dirty="0"/>
              <a:t>	</a:t>
            </a:r>
            <a:r>
              <a:rPr lang="tr-TR" dirty="0" smtClean="0"/>
              <a:t>	u </a:t>
            </a:r>
            <a:r>
              <a:rPr lang="tr-TR" dirty="0"/>
              <a:t>= uncle (n);</a:t>
            </a:r>
          </a:p>
          <a:p>
            <a:pPr marL="68580" indent="0">
              <a:buNone/>
            </a:pPr>
            <a:r>
              <a:rPr lang="tr-TR" dirty="0" smtClean="0"/>
              <a:t>		g </a:t>
            </a:r>
            <a:r>
              <a:rPr lang="tr-TR" dirty="0"/>
              <a:t>= grand_parent(n);</a:t>
            </a:r>
          </a:p>
          <a:p>
            <a:pPr marL="68580" indent="0">
              <a:buNone/>
            </a:pPr>
            <a:r>
              <a:rPr lang="tr-TR" dirty="0" smtClean="0"/>
              <a:t>		</a:t>
            </a:r>
            <a:r>
              <a:rPr lang="es-ES" dirty="0" err="1" smtClean="0"/>
              <a:t>if</a:t>
            </a:r>
            <a:r>
              <a:rPr lang="es-ES" dirty="0" smtClean="0"/>
              <a:t> </a:t>
            </a:r>
            <a:r>
              <a:rPr lang="es-ES" dirty="0"/>
              <a:t>((u != NULL) &amp;&amp; (u -&gt; </a:t>
            </a:r>
            <a:r>
              <a:rPr lang="es-ES" dirty="0" err="1"/>
              <a:t>colour</a:t>
            </a:r>
            <a:r>
              <a:rPr lang="es-ES" dirty="0"/>
              <a:t> == RED)) {</a:t>
            </a:r>
          </a:p>
          <a:p>
            <a:pPr marL="68580" indent="0">
              <a:buNone/>
            </a:pPr>
            <a:r>
              <a:rPr lang="tr-TR" dirty="0" smtClean="0"/>
              <a:t>			n </a:t>
            </a:r>
            <a:r>
              <a:rPr lang="tr-TR" dirty="0"/>
              <a:t>-&gt; parent -&gt; colour = BLACK;</a:t>
            </a:r>
          </a:p>
          <a:p>
            <a:pPr marL="68580" indent="0">
              <a:buNone/>
            </a:pPr>
            <a:r>
              <a:rPr lang="tr-TR" dirty="0" smtClean="0"/>
              <a:t>			u </a:t>
            </a:r>
            <a:r>
              <a:rPr lang="tr-TR" dirty="0"/>
              <a:t>-&gt; colour = BLACK;</a:t>
            </a:r>
          </a:p>
          <a:p>
            <a:pPr marL="68580" indent="0">
              <a:buNone/>
            </a:pPr>
            <a:r>
              <a:rPr lang="tr-TR" dirty="0" smtClean="0"/>
              <a:t>			g </a:t>
            </a:r>
            <a:r>
              <a:rPr lang="tr-TR" dirty="0"/>
              <a:t>-&gt; colour = RED;</a:t>
            </a:r>
          </a:p>
          <a:p>
            <a:pPr marL="68580" indent="0">
              <a:buNone/>
            </a:pPr>
            <a:r>
              <a:rPr lang="tr-TR" dirty="0" smtClean="0"/>
              <a:t>			case1(g</a:t>
            </a:r>
            <a:r>
              <a:rPr lang="tr-TR" dirty="0"/>
              <a:t>);</a:t>
            </a:r>
          </a:p>
          <a:p>
            <a:pPr marL="68580" indent="0">
              <a:buNone/>
            </a:pPr>
            <a:r>
              <a:rPr lang="tr-TR" dirty="0" smtClean="0"/>
              <a:t>		}</a:t>
            </a:r>
            <a:endParaRPr lang="tr-TR" dirty="0"/>
          </a:p>
          <a:p>
            <a:pPr marL="68580" indent="0">
              <a:buNone/>
            </a:pPr>
            <a:r>
              <a:rPr lang="tr-TR" dirty="0" smtClean="0"/>
              <a:t>		else </a:t>
            </a:r>
            <a:r>
              <a:rPr lang="tr-TR" dirty="0"/>
              <a:t>{</a:t>
            </a:r>
          </a:p>
          <a:p>
            <a:pPr marL="68580" indent="0">
              <a:buNone/>
            </a:pPr>
            <a:r>
              <a:rPr lang="tr-TR" dirty="0" smtClean="0"/>
              <a:t>			insert_case4(n</a:t>
            </a:r>
            <a:r>
              <a:rPr lang="tr-TR" dirty="0"/>
              <a:t>);</a:t>
            </a:r>
          </a:p>
          <a:p>
            <a:pPr marL="68580" indent="0">
              <a:buNone/>
            </a:pPr>
            <a:r>
              <a:rPr lang="tr-TR" dirty="0" smtClean="0"/>
              <a:t>		}</a:t>
            </a:r>
            <a:endParaRPr lang="tr-TR" dirty="0"/>
          </a:p>
          <a:p>
            <a:pPr marL="68580" indent="0">
              <a:buNone/>
            </a:pPr>
            <a:r>
              <a:rPr lang="tr-TR" dirty="0" smtClean="0"/>
              <a:t>	}</a:t>
            </a:r>
            <a:endParaRPr lang="tr-TR" dirty="0"/>
          </a:p>
          <a:p>
            <a:pPr marL="68580" indent="0">
              <a:buNone/>
            </a:pPr>
            <a:r>
              <a:rPr lang="en-US" b="1" dirty="0" smtClean="0"/>
              <a:t>Note </a:t>
            </a:r>
            <a:r>
              <a:rPr lang="en-US" dirty="0"/>
              <a:t>In the remaining cases, we assume that the parent node P is the left child of its parent. If it is the </a:t>
            </a:r>
            <a:r>
              <a:rPr lang="en-US" dirty="0" smtClean="0"/>
              <a:t>right</a:t>
            </a:r>
            <a:r>
              <a:rPr lang="tr-TR" dirty="0" smtClean="0"/>
              <a:t> </a:t>
            </a:r>
            <a:r>
              <a:rPr lang="en-US" dirty="0" smtClean="0"/>
              <a:t>child</a:t>
            </a:r>
            <a:r>
              <a:rPr lang="en-US" dirty="0"/>
              <a:t>, then interchange </a:t>
            </a:r>
            <a:r>
              <a:rPr lang="en-US" i="1" dirty="0"/>
              <a:t>left </a:t>
            </a:r>
            <a:r>
              <a:rPr lang="en-US" dirty="0"/>
              <a:t>and </a:t>
            </a:r>
            <a:r>
              <a:rPr lang="en-US" i="1" dirty="0"/>
              <a:t>right </a:t>
            </a:r>
            <a:r>
              <a:rPr lang="en-US" dirty="0"/>
              <a:t>in cases 4 and 5.</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143000"/>
            <a:ext cx="380047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7728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550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4:</a:t>
            </a:r>
            <a:r>
              <a:rPr lang="en-US" i="1" dirty="0"/>
              <a:t> The Parent P is Red but the Uncle U is Black and N is the Right Child of P and P is the </a:t>
            </a:r>
            <a:r>
              <a:rPr lang="en-US" i="1" dirty="0" smtClean="0"/>
              <a:t>Left</a:t>
            </a:r>
            <a:r>
              <a:rPr lang="tr-TR" i="1" dirty="0" smtClean="0"/>
              <a:t> Child </a:t>
            </a:r>
            <a:r>
              <a:rPr lang="tr-TR" i="1" dirty="0"/>
              <a:t>of G</a:t>
            </a:r>
          </a:p>
          <a:p>
            <a:r>
              <a:rPr lang="en-US" dirty="0"/>
              <a:t>In order to fix this problem, a left rotation is done to switch the roles of the new node N and </a:t>
            </a:r>
            <a:r>
              <a:rPr lang="en-US" dirty="0" smtClean="0"/>
              <a:t>its</a:t>
            </a:r>
            <a:r>
              <a:rPr lang="tr-TR" dirty="0" smtClean="0"/>
              <a:t> </a:t>
            </a:r>
            <a:r>
              <a:rPr lang="en-US" dirty="0" smtClean="0"/>
              <a:t>parent </a:t>
            </a:r>
            <a:r>
              <a:rPr lang="en-US" dirty="0"/>
              <a:t>P. </a:t>
            </a:r>
            <a:endParaRPr lang="tr-TR" dirty="0" smtClean="0"/>
          </a:p>
          <a:p>
            <a:r>
              <a:rPr lang="en-US" dirty="0" smtClean="0"/>
              <a:t>After </a:t>
            </a:r>
            <a:r>
              <a:rPr lang="en-US" dirty="0"/>
              <a:t>the rotation, note that in the C code, we have re-labelled N and P and then, case </a:t>
            </a:r>
            <a:r>
              <a:rPr lang="en-US" dirty="0" smtClean="0"/>
              <a:t>5</a:t>
            </a:r>
            <a:r>
              <a:rPr lang="tr-TR" dirty="0" smtClean="0"/>
              <a:t> </a:t>
            </a:r>
            <a:r>
              <a:rPr lang="en-US" dirty="0" smtClean="0"/>
              <a:t>is </a:t>
            </a:r>
            <a:r>
              <a:rPr lang="en-US" dirty="0"/>
              <a:t>called to deal with the new node’s parent. This is done because Property 4 which says </a:t>
            </a:r>
            <a:r>
              <a:rPr lang="en-US" dirty="0" smtClean="0"/>
              <a:t>both</a:t>
            </a:r>
            <a:r>
              <a:rPr lang="tr-TR" dirty="0" smtClean="0"/>
              <a:t> </a:t>
            </a:r>
            <a:r>
              <a:rPr lang="en-US" dirty="0" smtClean="0"/>
              <a:t>children </a:t>
            </a:r>
            <a:r>
              <a:rPr lang="en-US" dirty="0"/>
              <a:t>of every red node should be black is still violated. </a:t>
            </a:r>
            <a:endParaRPr lang="tr-TR" dirty="0" smtClean="0"/>
          </a:p>
          <a:p>
            <a:r>
              <a:rPr lang="en-US" dirty="0" smtClean="0"/>
              <a:t>Figure </a:t>
            </a:r>
            <a:r>
              <a:rPr lang="en-US" dirty="0"/>
              <a:t>10.58 illustrates Case 4 </a:t>
            </a:r>
            <a:r>
              <a:rPr lang="en-US" dirty="0" smtClean="0"/>
              <a:t>insertion.</a:t>
            </a:r>
            <a:r>
              <a:rPr lang="tr-TR" dirty="0" smtClean="0"/>
              <a:t> </a:t>
            </a:r>
            <a:r>
              <a:rPr lang="en-US" dirty="0" smtClean="0"/>
              <a:t>Note </a:t>
            </a:r>
            <a:r>
              <a:rPr lang="en-US" dirty="0"/>
              <a:t>that in case N is the left child of </a:t>
            </a:r>
            <a:r>
              <a:rPr lang="en-US" dirty="0" smtClean="0"/>
              <a:t>P</a:t>
            </a:r>
            <a:r>
              <a:rPr lang="tr-TR" dirty="0" smtClean="0"/>
              <a:t> </a:t>
            </a:r>
            <a:r>
              <a:rPr lang="en-US" dirty="0" smtClean="0"/>
              <a:t>and </a:t>
            </a:r>
            <a:r>
              <a:rPr lang="en-US" dirty="0"/>
              <a:t>P is the right child of G, we have </a:t>
            </a:r>
            <a:r>
              <a:rPr lang="en-US" dirty="0" smtClean="0"/>
              <a:t>to</a:t>
            </a:r>
            <a:r>
              <a:rPr lang="tr-TR" dirty="0" smtClean="0"/>
              <a:t> </a:t>
            </a:r>
            <a:r>
              <a:rPr lang="en-US" dirty="0" smtClean="0"/>
              <a:t>perform </a:t>
            </a:r>
            <a:r>
              <a:rPr lang="en-US" dirty="0"/>
              <a:t>a right rotation. In the C code </a:t>
            </a:r>
            <a:r>
              <a:rPr lang="en-US" dirty="0" smtClean="0"/>
              <a:t>that</a:t>
            </a:r>
            <a:r>
              <a:rPr lang="tr-TR" dirty="0" smtClean="0"/>
              <a:t> </a:t>
            </a:r>
            <a:r>
              <a:rPr lang="en-US" dirty="0" smtClean="0"/>
              <a:t>handles </a:t>
            </a:r>
            <a:r>
              <a:rPr lang="en-US" dirty="0"/>
              <a:t>Case 4, we check for P and N </a:t>
            </a:r>
            <a:r>
              <a:rPr lang="en-US" dirty="0" smtClean="0"/>
              <a:t>and</a:t>
            </a:r>
            <a:r>
              <a:rPr lang="tr-TR" dirty="0" smtClean="0"/>
              <a:t> </a:t>
            </a:r>
            <a:r>
              <a:rPr lang="en-US" dirty="0" smtClean="0"/>
              <a:t>then</a:t>
            </a:r>
            <a:r>
              <a:rPr lang="en-US" dirty="0"/>
              <a:t>, perform either a left or a </a:t>
            </a:r>
            <a:r>
              <a:rPr lang="en-US" dirty="0" smtClean="0"/>
              <a:t>right</a:t>
            </a:r>
            <a:r>
              <a:rPr lang="tr-TR" dirty="0" smtClean="0"/>
              <a:t> rotation.</a:t>
            </a:r>
          </a:p>
          <a:p>
            <a:pPr marL="68580" indent="0">
              <a:buNone/>
            </a:pPr>
            <a:r>
              <a:rPr lang="tr-TR" dirty="0"/>
              <a:t>	</a:t>
            </a:r>
            <a:r>
              <a:rPr lang="tr-TR" dirty="0" smtClean="0"/>
              <a:t>void </a:t>
            </a:r>
            <a:r>
              <a:rPr lang="tr-TR" dirty="0"/>
              <a:t>case4(struct node *n)</a:t>
            </a:r>
          </a:p>
          <a:p>
            <a:pPr marL="68580" indent="0">
              <a:buNone/>
            </a:pPr>
            <a:r>
              <a:rPr lang="tr-TR" dirty="0" smtClean="0"/>
              <a:t>	{</a:t>
            </a:r>
            <a:endParaRPr lang="tr-TR" dirty="0"/>
          </a:p>
          <a:p>
            <a:pPr marL="68580" indent="0">
              <a:buNone/>
            </a:pPr>
            <a:r>
              <a:rPr lang="tr-TR" dirty="0" smtClean="0"/>
              <a:t>		struct </a:t>
            </a:r>
            <a:r>
              <a:rPr lang="tr-TR" dirty="0"/>
              <a:t>node *g = </a:t>
            </a:r>
            <a:r>
              <a:rPr lang="tr-TR" dirty="0" smtClean="0"/>
              <a:t>grand_parent(n);</a:t>
            </a:r>
          </a:p>
          <a:p>
            <a:pPr marL="68580" indent="0">
              <a:buNone/>
            </a:pPr>
            <a:r>
              <a:rPr lang="tr-TR" dirty="0"/>
              <a:t>	</a:t>
            </a:r>
            <a:r>
              <a:rPr lang="tr-TR" dirty="0" smtClean="0"/>
              <a:t>	</a:t>
            </a:r>
            <a:r>
              <a:rPr lang="en-US" dirty="0" smtClean="0"/>
              <a:t>if </a:t>
            </a:r>
            <a:r>
              <a:rPr lang="en-US" dirty="0"/>
              <a:t>((n == n -&gt; parent -&gt; right</a:t>
            </a:r>
            <a:r>
              <a:rPr lang="en-US" dirty="0" smtClean="0"/>
              <a:t>)</a:t>
            </a:r>
            <a:r>
              <a:rPr lang="tr-TR" dirty="0" smtClean="0"/>
              <a:t> &amp;&amp; </a:t>
            </a:r>
            <a:r>
              <a:rPr lang="tr-TR" dirty="0"/>
              <a:t>(n -&gt; parent == g -&gt; left))</a:t>
            </a:r>
          </a:p>
          <a:p>
            <a:pPr marL="68580" indent="0">
              <a:buNone/>
            </a:pPr>
            <a:r>
              <a:rPr lang="tr-TR" dirty="0" smtClean="0"/>
              <a:t>		{</a:t>
            </a:r>
            <a:endParaRPr lang="tr-TR" dirty="0"/>
          </a:p>
          <a:p>
            <a:pPr marL="68580" indent="0">
              <a:buNone/>
            </a:pPr>
            <a:r>
              <a:rPr lang="tr-TR" dirty="0" smtClean="0"/>
              <a:t>			rotate_left(n </a:t>
            </a:r>
            <a:r>
              <a:rPr lang="tr-TR" dirty="0"/>
              <a:t>-&gt; parent</a:t>
            </a:r>
            <a:r>
              <a:rPr lang="tr-TR" dirty="0" smtClean="0"/>
              <a:t>);</a:t>
            </a:r>
          </a:p>
          <a:p>
            <a:pPr marL="68580" indent="0">
              <a:buNone/>
            </a:pPr>
            <a:r>
              <a:rPr lang="tr-TR" dirty="0"/>
              <a:t>	</a:t>
            </a:r>
            <a:r>
              <a:rPr lang="tr-TR" dirty="0" smtClean="0"/>
              <a:t>		n </a:t>
            </a:r>
            <a:r>
              <a:rPr lang="tr-TR" dirty="0"/>
              <a:t>= n -&gt; left;</a:t>
            </a:r>
          </a:p>
          <a:p>
            <a:pPr marL="68580" indent="0">
              <a:buNone/>
            </a:pPr>
            <a:r>
              <a:rPr lang="tr-TR" dirty="0" smtClean="0"/>
              <a:t>		}</a:t>
            </a:r>
            <a:endParaRPr lang="tr-TR" dirty="0"/>
          </a:p>
          <a:p>
            <a:pPr marL="68580" indent="0">
              <a:buNone/>
            </a:pPr>
            <a:r>
              <a:rPr lang="tr-TR" dirty="0" smtClean="0"/>
              <a:t>		</a:t>
            </a:r>
            <a:r>
              <a:rPr lang="en-US" dirty="0" smtClean="0"/>
              <a:t>else </a:t>
            </a:r>
            <a:r>
              <a:rPr lang="en-US" dirty="0"/>
              <a:t>if ((n == n -&gt; parent -&gt; left) &amp;&amp; (n -&gt; parent == g -&gt; right))</a:t>
            </a:r>
          </a:p>
          <a:p>
            <a:pPr marL="68580" indent="0">
              <a:buNone/>
            </a:pPr>
            <a:r>
              <a:rPr lang="tr-TR" dirty="0" smtClean="0"/>
              <a:t>		{</a:t>
            </a:r>
            <a:endParaRPr lang="tr-TR" dirty="0"/>
          </a:p>
          <a:p>
            <a:pPr marL="68580" indent="0">
              <a:buNone/>
            </a:pPr>
            <a:r>
              <a:rPr lang="tr-TR" dirty="0" smtClean="0"/>
              <a:t>			rotate_right(n </a:t>
            </a:r>
            <a:r>
              <a:rPr lang="tr-TR" dirty="0"/>
              <a:t>-&gt; parent</a:t>
            </a:r>
            <a:r>
              <a:rPr lang="tr-TR" dirty="0" smtClean="0"/>
              <a:t>);</a:t>
            </a:r>
          </a:p>
          <a:p>
            <a:pPr marL="68580" indent="0">
              <a:buNone/>
            </a:pPr>
            <a:r>
              <a:rPr lang="tr-TR" dirty="0"/>
              <a:t>	</a:t>
            </a:r>
            <a:r>
              <a:rPr lang="tr-TR" dirty="0" smtClean="0"/>
              <a:t>		n </a:t>
            </a:r>
            <a:r>
              <a:rPr lang="tr-TR" dirty="0"/>
              <a:t>= n -&gt; right;</a:t>
            </a:r>
          </a:p>
          <a:p>
            <a:pPr marL="68580" indent="0">
              <a:buNone/>
            </a:pPr>
            <a:r>
              <a:rPr lang="tr-TR" dirty="0" smtClean="0"/>
              <a:t>		}</a:t>
            </a:r>
            <a:endParaRPr lang="tr-TR" dirty="0"/>
          </a:p>
          <a:p>
            <a:pPr marL="68580" indent="0">
              <a:buNone/>
            </a:pPr>
            <a:r>
              <a:rPr lang="tr-TR" dirty="0" smtClean="0"/>
              <a:t>		case5(n</a:t>
            </a:r>
            <a:r>
              <a:rPr lang="tr-TR" dirty="0"/>
              <a: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0497621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a:bodyPr>
          <a:lstStyle/>
          <a:p>
            <a:pPr marL="68580" indent="0">
              <a:buNone/>
            </a:pPr>
            <a:r>
              <a:rPr lang="en-US" b="1" i="1" dirty="0" smtClean="0"/>
              <a:t>Inserting </a:t>
            </a:r>
            <a:r>
              <a:rPr lang="en-US" b="1" i="1" dirty="0"/>
              <a:t>a Node in a Red-Black </a:t>
            </a:r>
            <a:r>
              <a:rPr lang="en-US" b="1" i="1" dirty="0" smtClean="0"/>
              <a:t>Tree</a:t>
            </a:r>
          </a:p>
          <a:p>
            <a:r>
              <a:rPr lang="en-US" i="1" dirty="0"/>
              <a:t>Case 4</a:t>
            </a:r>
            <a:r>
              <a:rPr lang="en-US" i="1" dirty="0" smtClean="0"/>
              <a:t>:</a:t>
            </a:r>
            <a:endParaRPr lang="tr-TR" i="1" dirty="0" smtClean="0"/>
          </a:p>
          <a:p>
            <a:pPr marL="68580" indent="0">
              <a:buNone/>
            </a:pP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338" y="2333624"/>
            <a:ext cx="4605917"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7377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550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5:</a:t>
            </a:r>
            <a:r>
              <a:rPr lang="en-US" i="1" dirty="0"/>
              <a:t> The Parent P is Red but the Uncle U is Black and the New Node N is the Left Child of P, </a:t>
            </a:r>
            <a:r>
              <a:rPr lang="en-US" i="1" dirty="0" smtClean="0"/>
              <a:t>and</a:t>
            </a:r>
            <a:r>
              <a:rPr lang="tr-TR" i="1" dirty="0" smtClean="0"/>
              <a:t> </a:t>
            </a:r>
            <a:r>
              <a:rPr lang="en-US" i="1" dirty="0" smtClean="0"/>
              <a:t>P </a:t>
            </a:r>
            <a:r>
              <a:rPr lang="en-US" i="1" dirty="0"/>
              <a:t>is the Left Child of its Parent G.</a:t>
            </a:r>
          </a:p>
          <a:p>
            <a:r>
              <a:rPr lang="en-US" dirty="0"/>
              <a:t>In order to fix this problem, a right rotation on G (the grandparent of N) is performed. </a:t>
            </a:r>
            <a:endParaRPr lang="tr-TR" dirty="0" smtClean="0"/>
          </a:p>
          <a:p>
            <a:r>
              <a:rPr lang="en-US" dirty="0" smtClean="0"/>
              <a:t>After this</a:t>
            </a:r>
            <a:r>
              <a:rPr lang="tr-TR" dirty="0" smtClean="0"/>
              <a:t> </a:t>
            </a:r>
            <a:r>
              <a:rPr lang="en-US" dirty="0" smtClean="0"/>
              <a:t>rotation</a:t>
            </a:r>
            <a:r>
              <a:rPr lang="en-US" dirty="0"/>
              <a:t>, the former parent P is now the parent of both the new node N and the former grandparent G.</a:t>
            </a:r>
          </a:p>
          <a:p>
            <a:r>
              <a:rPr lang="en-US" dirty="0"/>
              <a:t>We know that the </a:t>
            </a:r>
            <a:r>
              <a:rPr lang="en-US" dirty="0" err="1"/>
              <a:t>colour</a:t>
            </a:r>
            <a:r>
              <a:rPr lang="en-US" dirty="0"/>
              <a:t> of G is black (because otherwise its former child P could not have </a:t>
            </a:r>
            <a:r>
              <a:rPr lang="en-US" dirty="0" smtClean="0"/>
              <a:t>been</a:t>
            </a:r>
            <a:r>
              <a:rPr lang="tr-TR" dirty="0" smtClean="0"/>
              <a:t> </a:t>
            </a:r>
            <a:r>
              <a:rPr lang="en-US" dirty="0" smtClean="0"/>
              <a:t>red</a:t>
            </a:r>
            <a:r>
              <a:rPr lang="en-US" dirty="0"/>
              <a:t>), so now switch the </a:t>
            </a:r>
            <a:r>
              <a:rPr lang="en-US" dirty="0" err="1"/>
              <a:t>colours</a:t>
            </a:r>
            <a:r>
              <a:rPr lang="en-US" dirty="0"/>
              <a:t> of P and G so that the resulting tree satisfies Property 4 which </a:t>
            </a:r>
            <a:r>
              <a:rPr lang="en-US" dirty="0" smtClean="0"/>
              <a:t>states</a:t>
            </a:r>
            <a:r>
              <a:rPr lang="tr-TR" dirty="0" smtClean="0"/>
              <a:t> </a:t>
            </a:r>
            <a:r>
              <a:rPr lang="en-US" dirty="0" smtClean="0"/>
              <a:t>that </a:t>
            </a:r>
            <a:r>
              <a:rPr lang="en-US" dirty="0"/>
              <a:t>both children of a red node are black</a:t>
            </a:r>
            <a:r>
              <a:rPr lang="en-US" dirty="0" smtClean="0"/>
              <a:t>.</a:t>
            </a:r>
            <a:endParaRPr lang="tr-TR" dirty="0" smtClean="0"/>
          </a:p>
          <a:p>
            <a:r>
              <a:rPr lang="en-US" dirty="0"/>
              <a:t>Note that in case N is the right child of P and P is the right child of G, we perform a left rotation.</a:t>
            </a:r>
          </a:p>
          <a:p>
            <a:r>
              <a:rPr lang="en-US" dirty="0"/>
              <a:t>In the C code that handles Case 5, we check for P and N and then, perform either a left or a </a:t>
            </a:r>
            <a:r>
              <a:rPr lang="en-US" dirty="0" smtClean="0"/>
              <a:t>right</a:t>
            </a:r>
            <a:r>
              <a:rPr lang="tr-TR" dirty="0" smtClean="0"/>
              <a:t> rotation</a:t>
            </a:r>
            <a:r>
              <a:rPr lang="tr-TR" dirty="0"/>
              <a:t>.</a:t>
            </a:r>
          </a:p>
          <a:p>
            <a:pPr marL="68580" indent="0">
              <a:buNone/>
            </a:pPr>
            <a:r>
              <a:rPr lang="tr-TR" dirty="0" smtClean="0"/>
              <a:t>	void </a:t>
            </a:r>
            <a:r>
              <a:rPr lang="tr-TR" dirty="0"/>
              <a:t>case5(struct node *n)</a:t>
            </a:r>
          </a:p>
          <a:p>
            <a:pPr marL="68580" indent="0">
              <a:buNone/>
            </a:pPr>
            <a:r>
              <a:rPr lang="tr-TR" dirty="0" smtClean="0"/>
              <a:t>	{</a:t>
            </a:r>
            <a:endParaRPr lang="tr-TR" dirty="0"/>
          </a:p>
          <a:p>
            <a:pPr marL="68580" indent="0">
              <a:buNone/>
            </a:pPr>
            <a:r>
              <a:rPr lang="tr-TR" dirty="0" smtClean="0"/>
              <a:t>		struct </a:t>
            </a:r>
            <a:r>
              <a:rPr lang="tr-TR" dirty="0"/>
              <a:t>node *</a:t>
            </a:r>
            <a:r>
              <a:rPr lang="tr-TR" dirty="0" smtClean="0"/>
              <a:t>g;</a:t>
            </a:r>
          </a:p>
          <a:p>
            <a:pPr marL="68580" indent="0">
              <a:buNone/>
            </a:pPr>
            <a:r>
              <a:rPr lang="tr-TR" dirty="0"/>
              <a:t>	</a:t>
            </a:r>
            <a:r>
              <a:rPr lang="tr-TR" dirty="0" smtClean="0"/>
              <a:t>	g </a:t>
            </a:r>
            <a:r>
              <a:rPr lang="tr-TR" dirty="0"/>
              <a:t>= grandparent(n);</a:t>
            </a:r>
          </a:p>
          <a:p>
            <a:pPr marL="68580" indent="0">
              <a:buNone/>
            </a:pPr>
            <a:r>
              <a:rPr lang="tr-TR" dirty="0" smtClean="0"/>
              <a:t>		</a:t>
            </a:r>
            <a:r>
              <a:rPr lang="en-US" dirty="0" smtClean="0"/>
              <a:t>if </a:t>
            </a:r>
            <a:r>
              <a:rPr lang="en-US" dirty="0"/>
              <a:t>((n == n -&gt; parent -&gt; left) &amp;&amp; (n -&gt; parent == g -&gt; left))</a:t>
            </a:r>
          </a:p>
          <a:p>
            <a:pPr marL="68580" indent="0">
              <a:buNone/>
            </a:pPr>
            <a:r>
              <a:rPr lang="tr-TR" dirty="0" smtClean="0"/>
              <a:t>			rotate_right(g</a:t>
            </a:r>
            <a:r>
              <a:rPr lang="tr-TR" dirty="0"/>
              <a:t>);</a:t>
            </a:r>
          </a:p>
          <a:p>
            <a:pPr marL="68580" indent="0">
              <a:buNone/>
            </a:pPr>
            <a:r>
              <a:rPr lang="tr-TR" dirty="0" smtClean="0"/>
              <a:t>		</a:t>
            </a:r>
            <a:r>
              <a:rPr lang="en-US" dirty="0" smtClean="0"/>
              <a:t>else </a:t>
            </a:r>
            <a:r>
              <a:rPr lang="en-US" dirty="0"/>
              <a:t>if ((n == n -&gt; parent -&gt; right) &amp;&amp; (n -&gt; parent == g -&gt; right))</a:t>
            </a:r>
          </a:p>
          <a:p>
            <a:pPr marL="68580" indent="0">
              <a:buNone/>
            </a:pPr>
            <a:r>
              <a:rPr lang="tr-TR" dirty="0" smtClean="0"/>
              <a:t>			rotate_left(g</a:t>
            </a:r>
            <a:r>
              <a:rPr lang="tr-TR" dirty="0"/>
              <a:t>);</a:t>
            </a:r>
          </a:p>
          <a:p>
            <a:pPr marL="68580" indent="0">
              <a:buNone/>
            </a:pPr>
            <a:r>
              <a:rPr lang="tr-TR" dirty="0" smtClean="0"/>
              <a:t>		n </a:t>
            </a:r>
            <a:r>
              <a:rPr lang="tr-TR" dirty="0"/>
              <a:t>-&gt; parent -&gt; colour = BLACK;</a:t>
            </a:r>
          </a:p>
          <a:p>
            <a:pPr marL="68580" indent="0">
              <a:buNone/>
            </a:pPr>
            <a:r>
              <a:rPr lang="tr-TR" dirty="0" smtClean="0"/>
              <a:t>		g </a:t>
            </a:r>
            <a:r>
              <a:rPr lang="tr-TR" dirty="0"/>
              <a:t>-&gt; colour = RED;</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3521200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a:bodyPr>
          <a:lstStyle/>
          <a:p>
            <a:pPr marL="68580" indent="0">
              <a:buNone/>
            </a:pPr>
            <a:r>
              <a:rPr lang="en-US" b="1" i="1" dirty="0" smtClean="0"/>
              <a:t>Inserting </a:t>
            </a:r>
            <a:r>
              <a:rPr lang="en-US" b="1" i="1" dirty="0"/>
              <a:t>a Node in a Red-Black </a:t>
            </a:r>
            <a:r>
              <a:rPr lang="en-US" b="1" i="1" dirty="0" smtClean="0"/>
              <a:t>Tree</a:t>
            </a:r>
          </a:p>
          <a:p>
            <a:r>
              <a:rPr lang="en-US" i="1" dirty="0"/>
              <a:t>Case </a:t>
            </a:r>
            <a:r>
              <a:rPr lang="tr-TR" i="1" dirty="0" smtClean="0"/>
              <a:t>5</a:t>
            </a:r>
            <a:r>
              <a:rPr lang="en-US" i="1" dirty="0" smtClean="0"/>
              <a:t>:</a:t>
            </a:r>
            <a:endParaRPr lang="tr-TR" i="1" dirty="0" smtClean="0"/>
          </a:p>
          <a:p>
            <a:pPr marL="68580" indent="0">
              <a:buNone/>
            </a:pP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357438"/>
            <a:ext cx="6204478" cy="297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746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700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dirty="0"/>
              <a:t>We start deleting a node from a red-black tree in the same way as we do in case of a binary </a:t>
            </a:r>
            <a:r>
              <a:rPr lang="en-US" dirty="0" smtClean="0"/>
              <a:t>search</a:t>
            </a:r>
            <a:r>
              <a:rPr lang="tr-TR" dirty="0" smtClean="0"/>
              <a:t> </a:t>
            </a:r>
            <a:r>
              <a:rPr lang="en-US" dirty="0" smtClean="0"/>
              <a:t>tree</a:t>
            </a:r>
            <a:r>
              <a:rPr lang="en-US" dirty="0"/>
              <a:t>. In a binary search tree, when we delete a node with two non-leaf children, we find either </a:t>
            </a:r>
            <a:r>
              <a:rPr lang="en-US" dirty="0" smtClean="0"/>
              <a:t>the</a:t>
            </a:r>
            <a:r>
              <a:rPr lang="tr-TR" dirty="0" smtClean="0"/>
              <a:t> </a:t>
            </a:r>
            <a:r>
              <a:rPr lang="en-US" dirty="0" smtClean="0"/>
              <a:t>maximum </a:t>
            </a:r>
            <a:r>
              <a:rPr lang="en-US" dirty="0"/>
              <a:t>element in its left sub-tree of the node or the minimum element in its right </a:t>
            </a:r>
            <a:r>
              <a:rPr lang="en-US" dirty="0" smtClean="0"/>
              <a:t>sub-tree,</a:t>
            </a:r>
            <a:r>
              <a:rPr lang="tr-TR" dirty="0" smtClean="0"/>
              <a:t> </a:t>
            </a:r>
            <a:r>
              <a:rPr lang="en-US" dirty="0" smtClean="0"/>
              <a:t>and </a:t>
            </a:r>
            <a:r>
              <a:rPr lang="en-US" dirty="0"/>
              <a:t>move its value into the node being deleted. </a:t>
            </a:r>
            <a:endParaRPr lang="tr-TR" dirty="0" smtClean="0"/>
          </a:p>
          <a:p>
            <a:r>
              <a:rPr lang="en-US" dirty="0" smtClean="0"/>
              <a:t>After </a:t>
            </a:r>
            <a:r>
              <a:rPr lang="en-US" dirty="0"/>
              <a:t>that, we delete the node from which </a:t>
            </a:r>
            <a:r>
              <a:rPr lang="en-US" dirty="0" smtClean="0"/>
              <a:t>we</a:t>
            </a:r>
            <a:r>
              <a:rPr lang="tr-TR" dirty="0" smtClean="0"/>
              <a:t> </a:t>
            </a:r>
            <a:r>
              <a:rPr lang="en-US" dirty="0" smtClean="0"/>
              <a:t>had </a:t>
            </a:r>
            <a:r>
              <a:rPr lang="en-US" dirty="0"/>
              <a:t>copied the value. Note that this node must have less than two non-leaf children. </a:t>
            </a:r>
            <a:r>
              <a:rPr lang="en-US" dirty="0" smtClean="0"/>
              <a:t>Therefore,</a:t>
            </a:r>
            <a:r>
              <a:rPr lang="tr-TR" dirty="0" smtClean="0"/>
              <a:t> </a:t>
            </a:r>
            <a:r>
              <a:rPr lang="en-US" dirty="0" smtClean="0"/>
              <a:t>merely </a:t>
            </a:r>
            <a:r>
              <a:rPr lang="en-US" dirty="0"/>
              <a:t>copying a value does not violate any red-black properties, but it just reduces the </a:t>
            </a:r>
            <a:r>
              <a:rPr lang="en-US" dirty="0" smtClean="0"/>
              <a:t>problem</a:t>
            </a:r>
            <a:r>
              <a:rPr lang="tr-TR" dirty="0" smtClean="0"/>
              <a:t> </a:t>
            </a:r>
            <a:r>
              <a:rPr lang="en-US" dirty="0" smtClean="0"/>
              <a:t>of </a:t>
            </a:r>
            <a:r>
              <a:rPr lang="en-US" dirty="0"/>
              <a:t>deleting to the problem of deleting a node with at most one non-leaf child.</a:t>
            </a:r>
          </a:p>
          <a:p>
            <a:r>
              <a:rPr lang="en-US" dirty="0"/>
              <a:t>In this section, we will assume that we are deleting a node with at most one non-leaf </a:t>
            </a:r>
            <a:r>
              <a:rPr lang="en-US" dirty="0" smtClean="0"/>
              <a:t>child,</a:t>
            </a:r>
            <a:r>
              <a:rPr lang="tr-TR" dirty="0" smtClean="0"/>
              <a:t> </a:t>
            </a:r>
            <a:r>
              <a:rPr lang="en-US" dirty="0" smtClean="0"/>
              <a:t>which </a:t>
            </a:r>
            <a:r>
              <a:rPr lang="en-US" dirty="0"/>
              <a:t>we will call its child. In case this node has both leaf children, then let one of them be its child.</a:t>
            </a:r>
          </a:p>
          <a:p>
            <a:r>
              <a:rPr lang="en-US" dirty="0"/>
              <a:t>While deleting a node, if its </a:t>
            </a:r>
            <a:r>
              <a:rPr lang="en-US" dirty="0" err="1"/>
              <a:t>colour</a:t>
            </a:r>
            <a:r>
              <a:rPr lang="en-US" dirty="0"/>
              <a:t> is red, then we can simply replace it with its child, </a:t>
            </a:r>
            <a:r>
              <a:rPr lang="en-US" dirty="0" smtClean="0"/>
              <a:t>which</a:t>
            </a:r>
            <a:r>
              <a:rPr lang="tr-TR" dirty="0" smtClean="0"/>
              <a:t> </a:t>
            </a:r>
            <a:r>
              <a:rPr lang="en-US" dirty="0" smtClean="0"/>
              <a:t>must </a:t>
            </a:r>
            <a:r>
              <a:rPr lang="en-US" dirty="0"/>
              <a:t>be black. </a:t>
            </a:r>
            <a:endParaRPr lang="tr-TR" dirty="0" smtClean="0"/>
          </a:p>
          <a:p>
            <a:r>
              <a:rPr lang="en-US" dirty="0" smtClean="0"/>
              <a:t>All </a:t>
            </a:r>
            <a:r>
              <a:rPr lang="en-US" dirty="0"/>
              <a:t>paths through the deleted node will simply pass through one less red node, </a:t>
            </a:r>
            <a:r>
              <a:rPr lang="en-US" dirty="0" smtClean="0"/>
              <a:t>and</a:t>
            </a:r>
            <a:r>
              <a:rPr lang="tr-TR" dirty="0" smtClean="0"/>
              <a:t> </a:t>
            </a:r>
            <a:r>
              <a:rPr lang="en-US" dirty="0" smtClean="0"/>
              <a:t>both </a:t>
            </a:r>
            <a:r>
              <a:rPr lang="en-US" dirty="0"/>
              <a:t>the deleted node’s parent and child must be black, so none of the properties will be violated.</a:t>
            </a:r>
          </a:p>
          <a:p>
            <a:r>
              <a:rPr lang="en-US" dirty="0"/>
              <a:t>Another simple case is when we delete a black node that has a red child. In this case, property </a:t>
            </a:r>
            <a:r>
              <a:rPr lang="en-US" dirty="0" smtClean="0"/>
              <a:t>4</a:t>
            </a:r>
            <a:r>
              <a:rPr lang="tr-TR" dirty="0" smtClean="0"/>
              <a:t> </a:t>
            </a:r>
            <a:r>
              <a:rPr lang="en-US" dirty="0" smtClean="0"/>
              <a:t>and </a:t>
            </a:r>
            <a:r>
              <a:rPr lang="en-US" dirty="0"/>
              <a:t>property 5 could be violated, so to restore them, just repaint the deleted node’s child with black.</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35718792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85000" lnSpcReduction="1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dirty="0"/>
              <a:t>However, a complex situation arises when both the node to be deleted as well as its child </a:t>
            </a:r>
            <a:r>
              <a:rPr lang="en-US" dirty="0" smtClean="0"/>
              <a:t>is</a:t>
            </a:r>
            <a:r>
              <a:rPr lang="tr-TR" dirty="0" smtClean="0"/>
              <a:t> </a:t>
            </a:r>
            <a:r>
              <a:rPr lang="en-US" dirty="0" smtClean="0"/>
              <a:t>black</a:t>
            </a:r>
            <a:r>
              <a:rPr lang="en-US" dirty="0"/>
              <a:t>. In this case, we begin by replacing the node to be deleted with its child. </a:t>
            </a:r>
            <a:endParaRPr lang="tr-TR" dirty="0" smtClean="0"/>
          </a:p>
          <a:p>
            <a:r>
              <a:rPr lang="en-US" dirty="0" smtClean="0"/>
              <a:t>In </a:t>
            </a:r>
            <a:r>
              <a:rPr lang="en-US" dirty="0"/>
              <a:t>the C code, </a:t>
            </a:r>
            <a:r>
              <a:rPr lang="en-US" dirty="0" smtClean="0"/>
              <a:t>we</a:t>
            </a:r>
            <a:r>
              <a:rPr lang="tr-TR" dirty="0" smtClean="0"/>
              <a:t> </a:t>
            </a:r>
            <a:r>
              <a:rPr lang="en-US" dirty="0" smtClean="0"/>
              <a:t>label </a:t>
            </a:r>
            <a:r>
              <a:rPr lang="en-US" dirty="0"/>
              <a:t>the child node as (in its new position) N, and its sibling (its new parent’s other child) as S.</a:t>
            </a:r>
          </a:p>
          <a:p>
            <a:r>
              <a:rPr lang="en-US" dirty="0"/>
              <a:t>The C code to find the sibling of a node can be given as follows:</a:t>
            </a:r>
          </a:p>
          <a:p>
            <a:pPr marL="68580" indent="0">
              <a:buNone/>
            </a:pPr>
            <a:r>
              <a:rPr lang="tr-TR" dirty="0" smtClean="0"/>
              <a:t>	struct </a:t>
            </a:r>
            <a:r>
              <a:rPr lang="tr-TR" dirty="0"/>
              <a:t>node *sibling(struct node *n)</a:t>
            </a:r>
          </a:p>
          <a:p>
            <a:pPr marL="68580" indent="0">
              <a:buNone/>
            </a:pPr>
            <a:r>
              <a:rPr lang="tr-TR" dirty="0" smtClean="0"/>
              <a:t>	{</a:t>
            </a:r>
            <a:endParaRPr lang="tr-TR" dirty="0"/>
          </a:p>
          <a:p>
            <a:pPr marL="68580" indent="0">
              <a:buNone/>
            </a:pPr>
            <a:r>
              <a:rPr lang="tr-TR" dirty="0" smtClean="0"/>
              <a:t>		</a:t>
            </a:r>
            <a:r>
              <a:rPr lang="en-US" dirty="0" smtClean="0"/>
              <a:t>if </a:t>
            </a:r>
            <a:r>
              <a:rPr lang="en-US" dirty="0"/>
              <a:t>(n == n -&gt; parent -&gt; left)</a:t>
            </a:r>
          </a:p>
          <a:p>
            <a:pPr marL="68580" indent="0">
              <a:buNone/>
            </a:pPr>
            <a:r>
              <a:rPr lang="tr-TR" dirty="0" smtClean="0"/>
              <a:t>			return </a:t>
            </a:r>
            <a:r>
              <a:rPr lang="tr-TR" dirty="0"/>
              <a:t>n -&gt; parent -&gt; right;</a:t>
            </a:r>
          </a:p>
          <a:p>
            <a:pPr marL="68580" indent="0">
              <a:buNone/>
            </a:pPr>
            <a:r>
              <a:rPr lang="tr-TR" dirty="0" smtClean="0"/>
              <a:t>		else</a:t>
            </a:r>
            <a:endParaRPr lang="tr-TR" dirty="0"/>
          </a:p>
          <a:p>
            <a:pPr marL="68580" indent="0">
              <a:buNone/>
            </a:pPr>
            <a:r>
              <a:rPr lang="tr-TR" dirty="0" smtClean="0"/>
              <a:t>			return </a:t>
            </a:r>
            <a:r>
              <a:rPr lang="tr-TR" dirty="0"/>
              <a:t>n -&gt; parent -&gt; left;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7268477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550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dirty="0"/>
              <a:t>We can start the deletion process by using the following code, where the </a:t>
            </a:r>
            <a:r>
              <a:rPr lang="en-US" dirty="0" smtClean="0"/>
              <a:t>function</a:t>
            </a:r>
            <a:r>
              <a:rPr lang="tr-TR" dirty="0"/>
              <a:t> </a:t>
            </a:r>
            <a:r>
              <a:rPr lang="en-US" dirty="0" smtClean="0"/>
              <a:t>replace node</a:t>
            </a:r>
            <a:r>
              <a:rPr lang="tr-TR" dirty="0" smtClean="0"/>
              <a:t> </a:t>
            </a:r>
            <a:r>
              <a:rPr lang="en-US" dirty="0" smtClean="0"/>
              <a:t>substitutes </a:t>
            </a:r>
            <a:r>
              <a:rPr lang="en-US" dirty="0"/>
              <a:t>the child into N’s place in the tree. </a:t>
            </a:r>
            <a:endParaRPr lang="tr-TR" dirty="0" smtClean="0"/>
          </a:p>
          <a:p>
            <a:r>
              <a:rPr lang="en-US" dirty="0" smtClean="0"/>
              <a:t>For </a:t>
            </a:r>
            <a:r>
              <a:rPr lang="en-US" dirty="0"/>
              <a:t>convenience, we assume that null leaves </a:t>
            </a:r>
            <a:r>
              <a:rPr lang="en-US" dirty="0" smtClean="0"/>
              <a:t>are</a:t>
            </a:r>
            <a:r>
              <a:rPr lang="tr-TR" dirty="0" smtClean="0"/>
              <a:t> </a:t>
            </a:r>
            <a:r>
              <a:rPr lang="en-US" dirty="0" smtClean="0"/>
              <a:t>represented </a:t>
            </a:r>
            <a:r>
              <a:rPr lang="en-US" dirty="0"/>
              <a:t>by actual node objects, rather than NULL.</a:t>
            </a:r>
          </a:p>
          <a:p>
            <a:pPr marL="68580" indent="0">
              <a:buNone/>
            </a:pPr>
            <a:r>
              <a:rPr lang="tr-TR" dirty="0" smtClean="0"/>
              <a:t>	void </a:t>
            </a:r>
            <a:r>
              <a:rPr lang="tr-TR" dirty="0"/>
              <a:t>delete_child(struct node *n)</a:t>
            </a:r>
          </a:p>
          <a:p>
            <a:pPr marL="68580" indent="0">
              <a:buNone/>
            </a:pPr>
            <a:r>
              <a:rPr lang="tr-TR" dirty="0" smtClean="0"/>
              <a:t>	{</a:t>
            </a:r>
            <a:endParaRPr lang="tr-TR" dirty="0"/>
          </a:p>
          <a:p>
            <a:pPr marL="68580" indent="0">
              <a:buNone/>
            </a:pPr>
            <a:r>
              <a:rPr lang="tr-TR" dirty="0" smtClean="0"/>
              <a:t>		</a:t>
            </a:r>
            <a:r>
              <a:rPr lang="en-US" dirty="0" smtClean="0"/>
              <a:t>/* </a:t>
            </a:r>
            <a:r>
              <a:rPr lang="en-US" dirty="0"/>
              <a:t>If N has at most one non–null child */</a:t>
            </a:r>
          </a:p>
          <a:p>
            <a:pPr marL="68580" indent="0">
              <a:buNone/>
            </a:pPr>
            <a:r>
              <a:rPr lang="tr-TR" dirty="0" smtClean="0"/>
              <a:t>		struct </a:t>
            </a:r>
            <a:r>
              <a:rPr lang="tr-TR" dirty="0"/>
              <a:t>node *child;</a:t>
            </a:r>
          </a:p>
          <a:p>
            <a:pPr marL="68580" indent="0">
              <a:buNone/>
            </a:pPr>
            <a:r>
              <a:rPr lang="tr-TR" dirty="0" smtClean="0"/>
              <a:t>		if </a:t>
            </a:r>
            <a:r>
              <a:rPr lang="tr-TR" dirty="0"/>
              <a:t>(is_leaf(n -&gt; right))</a:t>
            </a:r>
          </a:p>
          <a:p>
            <a:pPr marL="68580" indent="0">
              <a:buNone/>
            </a:pPr>
            <a:r>
              <a:rPr lang="tr-TR" dirty="0" smtClean="0"/>
              <a:t>			child </a:t>
            </a:r>
            <a:r>
              <a:rPr lang="tr-TR" dirty="0"/>
              <a:t>= n -&gt; left;</a:t>
            </a:r>
          </a:p>
          <a:p>
            <a:pPr marL="68580" indent="0">
              <a:buNone/>
            </a:pPr>
            <a:r>
              <a:rPr lang="tr-TR" dirty="0" smtClean="0"/>
              <a:t>		else</a:t>
            </a:r>
            <a:endParaRPr lang="tr-TR" dirty="0"/>
          </a:p>
          <a:p>
            <a:pPr marL="68580" indent="0">
              <a:buNone/>
            </a:pPr>
            <a:r>
              <a:rPr lang="tr-TR" dirty="0" smtClean="0"/>
              <a:t>			child </a:t>
            </a:r>
            <a:r>
              <a:rPr lang="tr-TR" dirty="0"/>
              <a:t>= n -&gt; right;</a:t>
            </a:r>
          </a:p>
          <a:p>
            <a:pPr marL="68580" indent="0">
              <a:buNone/>
            </a:pPr>
            <a:r>
              <a:rPr lang="tr-TR" dirty="0" smtClean="0"/>
              <a:t>		replace_node(n</a:t>
            </a:r>
            <a:r>
              <a:rPr lang="tr-TR" dirty="0"/>
              <a:t>, child);</a:t>
            </a:r>
          </a:p>
          <a:p>
            <a:pPr marL="68580" indent="0">
              <a:buNone/>
            </a:pPr>
            <a:r>
              <a:rPr lang="tr-TR" dirty="0" smtClean="0"/>
              <a:t>		if </a:t>
            </a:r>
            <a:r>
              <a:rPr lang="tr-TR" dirty="0"/>
              <a:t>(n -&gt; colour == BLACK) {</a:t>
            </a:r>
          </a:p>
          <a:p>
            <a:pPr marL="68580" indent="0">
              <a:buNone/>
            </a:pPr>
            <a:r>
              <a:rPr lang="tr-TR" dirty="0" smtClean="0"/>
              <a:t>			if </a:t>
            </a:r>
            <a:r>
              <a:rPr lang="tr-TR" dirty="0"/>
              <a:t>(child -&gt; colour == RED)</a:t>
            </a:r>
          </a:p>
          <a:p>
            <a:pPr marL="68580" indent="0">
              <a:buNone/>
            </a:pPr>
            <a:r>
              <a:rPr lang="tr-TR" dirty="0" smtClean="0"/>
              <a:t>				child </a:t>
            </a:r>
            <a:r>
              <a:rPr lang="tr-TR" dirty="0"/>
              <a:t>-&gt; colour = BLACK;</a:t>
            </a:r>
          </a:p>
          <a:p>
            <a:pPr marL="68580" indent="0">
              <a:buNone/>
            </a:pPr>
            <a:r>
              <a:rPr lang="tr-TR" dirty="0" smtClean="0"/>
              <a:t>			else</a:t>
            </a:r>
            <a:endParaRPr lang="tr-TR" dirty="0"/>
          </a:p>
          <a:p>
            <a:pPr marL="68580" indent="0">
              <a:buNone/>
            </a:pPr>
            <a:r>
              <a:rPr lang="tr-TR" dirty="0" smtClean="0"/>
              <a:t>				del_case1(child</a:t>
            </a:r>
            <a:r>
              <a:rPr lang="tr-TR" dirty="0"/>
              <a:t>);</a:t>
            </a:r>
          </a:p>
          <a:p>
            <a:pPr marL="68580" indent="0">
              <a:buNone/>
            </a:pPr>
            <a:r>
              <a:rPr lang="tr-TR" dirty="0" smtClean="0"/>
              <a:t>		}</a:t>
            </a:r>
            <a:endParaRPr lang="tr-TR" dirty="0"/>
          </a:p>
          <a:p>
            <a:pPr marL="68580" indent="0">
              <a:buNone/>
            </a:pPr>
            <a:r>
              <a:rPr lang="tr-TR" dirty="0" smtClean="0"/>
              <a:t>		free(n</a:t>
            </a:r>
            <a:r>
              <a:rPr lang="tr-TR" dirty="0"/>
              <a:t>);</a:t>
            </a:r>
          </a:p>
          <a:p>
            <a:pPr marL="68580" indent="0">
              <a:buNone/>
            </a:pPr>
            <a:r>
              <a:rPr lang="tr-TR" dirty="0" smtClean="0"/>
              <a:t>	}</a:t>
            </a:r>
            <a:endParaRPr lang="tr-TR" dirty="0"/>
          </a:p>
          <a:p>
            <a:r>
              <a:rPr lang="en-US" dirty="0" smtClean="0"/>
              <a:t>When </a:t>
            </a:r>
            <a:r>
              <a:rPr lang="en-US" dirty="0"/>
              <a:t>both N and its parent P are black, then deleting P will cause paths which precede </a:t>
            </a:r>
            <a:r>
              <a:rPr lang="en-US" dirty="0" smtClean="0"/>
              <a:t>through</a:t>
            </a:r>
            <a:r>
              <a:rPr lang="tr-TR" dirty="0" smtClean="0"/>
              <a:t> </a:t>
            </a:r>
            <a:r>
              <a:rPr lang="en-US" dirty="0" smtClean="0"/>
              <a:t>N </a:t>
            </a:r>
            <a:r>
              <a:rPr lang="en-US" dirty="0"/>
              <a:t>to have one fewer black nodes than the other paths. This will violate Property 5. </a:t>
            </a:r>
            <a:endParaRPr lang="tr-TR" dirty="0" smtClean="0"/>
          </a:p>
          <a:p>
            <a:r>
              <a:rPr lang="en-US" dirty="0" smtClean="0"/>
              <a:t>Therefore</a:t>
            </a:r>
            <a:r>
              <a:rPr lang="en-US" dirty="0"/>
              <a:t>, </a:t>
            </a:r>
            <a:r>
              <a:rPr lang="en-US" dirty="0" smtClean="0"/>
              <a:t>the</a:t>
            </a:r>
            <a:r>
              <a:rPr lang="tr-TR" dirty="0" smtClean="0"/>
              <a:t> </a:t>
            </a:r>
            <a:r>
              <a:rPr lang="en-US" dirty="0" smtClean="0"/>
              <a:t>tree </a:t>
            </a:r>
            <a:r>
              <a:rPr lang="en-US" dirty="0"/>
              <a:t>needs to be rebalanced. There are several cases to consider, which are discussed below.</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3033340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925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1: </a:t>
            </a:r>
            <a:r>
              <a:rPr lang="en-US" i="1" dirty="0"/>
              <a:t>N is the New Root</a:t>
            </a:r>
          </a:p>
          <a:p>
            <a:r>
              <a:rPr lang="en-US" dirty="0"/>
              <a:t>In this case, we have removed one black node from every path, and the new root is black, so </a:t>
            </a:r>
            <a:r>
              <a:rPr lang="en-US" dirty="0" smtClean="0"/>
              <a:t>none</a:t>
            </a:r>
            <a:r>
              <a:rPr lang="tr-TR" dirty="0" smtClean="0"/>
              <a:t> </a:t>
            </a:r>
            <a:r>
              <a:rPr lang="en-US" dirty="0" smtClean="0"/>
              <a:t>of </a:t>
            </a:r>
            <a:r>
              <a:rPr lang="en-US" dirty="0"/>
              <a:t>the properties are violated.</a:t>
            </a:r>
          </a:p>
          <a:p>
            <a:pPr marL="68580" indent="0">
              <a:buNone/>
            </a:pPr>
            <a:r>
              <a:rPr lang="tr-TR" dirty="0" smtClean="0"/>
              <a:t>		void </a:t>
            </a:r>
            <a:r>
              <a:rPr lang="tr-TR" dirty="0"/>
              <a:t>del_case1(struct node *n)</a:t>
            </a:r>
          </a:p>
          <a:p>
            <a:pPr marL="68580" indent="0">
              <a:buNone/>
            </a:pPr>
            <a:r>
              <a:rPr lang="tr-TR" dirty="0" smtClean="0"/>
              <a:t>		{</a:t>
            </a:r>
            <a:endParaRPr lang="tr-TR" dirty="0"/>
          </a:p>
          <a:p>
            <a:pPr marL="68580" indent="0">
              <a:buNone/>
            </a:pPr>
            <a:r>
              <a:rPr lang="tr-TR" dirty="0" smtClean="0"/>
              <a:t>			if </a:t>
            </a:r>
            <a:r>
              <a:rPr lang="tr-TR" dirty="0"/>
              <a:t>(n -&gt; parent != NULL)</a:t>
            </a:r>
          </a:p>
          <a:p>
            <a:pPr marL="68580" indent="0">
              <a:buNone/>
            </a:pPr>
            <a:r>
              <a:rPr lang="tr-TR" dirty="0" smtClean="0"/>
              <a:t>				del_case2(n</a:t>
            </a:r>
            <a:r>
              <a:rPr lang="tr-TR" dirty="0"/>
              <a:t>);</a:t>
            </a:r>
          </a:p>
          <a:p>
            <a:pPr marL="68580" indent="0">
              <a:buNone/>
            </a:pPr>
            <a:r>
              <a:rPr lang="tr-TR" dirty="0" smtClean="0"/>
              <a:t>		}</a:t>
            </a:r>
            <a:endParaRPr lang="tr-TR" dirty="0"/>
          </a:p>
          <a:p>
            <a:pPr marL="68580" indent="0">
              <a:buNone/>
            </a:pPr>
            <a:r>
              <a:rPr lang="en-US" b="1" dirty="0"/>
              <a:t>Note </a:t>
            </a:r>
            <a:r>
              <a:rPr lang="en-US" dirty="0"/>
              <a:t>In cases 2, 5, and 6, we assume N is the left child of its parent P. If it is the right child, left and </a:t>
            </a:r>
            <a:r>
              <a:rPr lang="en-US" dirty="0" smtClean="0"/>
              <a:t>right</a:t>
            </a:r>
            <a:r>
              <a:rPr lang="tr-TR" dirty="0" smtClean="0"/>
              <a:t> </a:t>
            </a:r>
            <a:r>
              <a:rPr lang="en-US" dirty="0" smtClean="0"/>
              <a:t>should </a:t>
            </a:r>
            <a:r>
              <a:rPr lang="en-US" dirty="0"/>
              <a:t>be interchanged throughout these three cases.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9676194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2: </a:t>
            </a:r>
            <a:r>
              <a:rPr lang="en-US" i="1" dirty="0"/>
              <a:t>Sibling S is Red</a:t>
            </a:r>
          </a:p>
          <a:p>
            <a:r>
              <a:rPr lang="en-US" dirty="0"/>
              <a:t>In this case, interchange the </a:t>
            </a:r>
            <a:r>
              <a:rPr lang="en-US" dirty="0" smtClean="0"/>
              <a:t>colors </a:t>
            </a:r>
            <a:r>
              <a:rPr lang="en-US" dirty="0"/>
              <a:t>of P and S, and then rotate left at P. In the resultant tree, S </a:t>
            </a:r>
            <a:r>
              <a:rPr lang="en-US" dirty="0" smtClean="0"/>
              <a:t>will</a:t>
            </a:r>
            <a:r>
              <a:rPr lang="tr-TR" dirty="0" smtClean="0"/>
              <a:t> become </a:t>
            </a:r>
            <a:r>
              <a:rPr lang="tr-TR" dirty="0"/>
              <a:t>N’s grandparent. </a:t>
            </a:r>
            <a:endParaRPr lang="tr-TR" dirty="0" smtClean="0"/>
          </a:p>
          <a:p>
            <a:r>
              <a:rPr lang="tr-TR" dirty="0" smtClean="0"/>
              <a:t>Figure 10.60 </a:t>
            </a:r>
            <a:r>
              <a:rPr lang="tr-TR" dirty="0"/>
              <a:t>illustrates Case </a:t>
            </a:r>
            <a:r>
              <a:rPr lang="tr-TR" dirty="0" smtClean="0"/>
              <a:t>2 </a:t>
            </a:r>
            <a:r>
              <a:rPr lang="tr-TR" dirty="0"/>
              <a:t>deletion</a:t>
            </a:r>
            <a:r>
              <a:rPr lang="tr-TR" dirty="0" smtClean="0"/>
              <a:t>.</a:t>
            </a:r>
          </a:p>
          <a:p>
            <a:r>
              <a:rPr lang="en-US" dirty="0"/>
              <a:t>The C code that handles case 2 deletion can be given as follows:</a:t>
            </a:r>
          </a:p>
          <a:p>
            <a:pPr marL="68580" indent="0">
              <a:buNone/>
            </a:pPr>
            <a:r>
              <a:rPr lang="tr-TR" dirty="0" smtClean="0"/>
              <a:t>	void </a:t>
            </a:r>
            <a:r>
              <a:rPr lang="tr-TR" dirty="0"/>
              <a:t>del_case2(struct node *n)</a:t>
            </a:r>
          </a:p>
          <a:p>
            <a:pPr marL="68580" indent="0">
              <a:buNone/>
            </a:pPr>
            <a:r>
              <a:rPr lang="tr-TR" dirty="0" smtClean="0"/>
              <a:t>	{</a:t>
            </a:r>
            <a:endParaRPr lang="tr-TR" dirty="0"/>
          </a:p>
          <a:p>
            <a:pPr marL="68580" indent="0">
              <a:buNone/>
            </a:pPr>
            <a:r>
              <a:rPr lang="tr-TR" dirty="0" smtClean="0"/>
              <a:t>		struct </a:t>
            </a:r>
            <a:r>
              <a:rPr lang="tr-TR" dirty="0"/>
              <a:t>node *s;</a:t>
            </a:r>
          </a:p>
          <a:p>
            <a:pPr marL="68580" indent="0">
              <a:buNone/>
            </a:pPr>
            <a:r>
              <a:rPr lang="tr-TR" dirty="0" smtClean="0"/>
              <a:t>		s </a:t>
            </a:r>
            <a:r>
              <a:rPr lang="tr-TR" dirty="0"/>
              <a:t>= sibling(n);</a:t>
            </a:r>
          </a:p>
          <a:p>
            <a:pPr marL="68580" indent="0">
              <a:buNone/>
            </a:pPr>
            <a:r>
              <a:rPr lang="tr-TR" dirty="0" smtClean="0"/>
              <a:t>		if </a:t>
            </a:r>
            <a:r>
              <a:rPr lang="tr-TR" dirty="0"/>
              <a:t>(s -&gt; colour == RED)</a:t>
            </a:r>
          </a:p>
          <a:p>
            <a:pPr marL="68580" indent="0">
              <a:buNone/>
            </a:pPr>
            <a:r>
              <a:rPr lang="tr-TR" dirty="0" smtClean="0"/>
              <a:t>		{</a:t>
            </a:r>
            <a:endParaRPr lang="tr-TR" dirty="0"/>
          </a:p>
          <a:p>
            <a:pPr marL="68580" indent="0">
              <a:buNone/>
            </a:pPr>
            <a:r>
              <a:rPr lang="tr-TR" dirty="0" smtClean="0"/>
              <a:t>			</a:t>
            </a:r>
            <a:r>
              <a:rPr lang="en-US" dirty="0" smtClean="0"/>
              <a:t>if </a:t>
            </a:r>
            <a:r>
              <a:rPr lang="en-US" dirty="0"/>
              <a:t>(n == n -&gt; parent -&gt; left)</a:t>
            </a:r>
          </a:p>
          <a:p>
            <a:pPr marL="68580" indent="0">
              <a:buNone/>
            </a:pPr>
            <a:r>
              <a:rPr lang="tr-TR" dirty="0" smtClean="0"/>
              <a:t>				rotate_left(n </a:t>
            </a:r>
            <a:r>
              <a:rPr lang="tr-TR" dirty="0"/>
              <a:t>-&gt; parent);</a:t>
            </a:r>
          </a:p>
          <a:p>
            <a:pPr marL="68580" indent="0">
              <a:buNone/>
            </a:pPr>
            <a:r>
              <a:rPr lang="tr-TR" dirty="0" smtClean="0"/>
              <a:t>			else</a:t>
            </a:r>
            <a:endParaRPr lang="tr-TR" dirty="0"/>
          </a:p>
          <a:p>
            <a:pPr marL="68580" indent="0">
              <a:buNone/>
            </a:pPr>
            <a:r>
              <a:rPr lang="tr-TR" dirty="0"/>
              <a:t>	</a:t>
            </a:r>
            <a:r>
              <a:rPr lang="tr-TR" dirty="0" smtClean="0"/>
              <a:t>			rotate_right(n </a:t>
            </a:r>
            <a:r>
              <a:rPr lang="tr-TR" dirty="0"/>
              <a:t>-&gt; parent);</a:t>
            </a:r>
          </a:p>
          <a:p>
            <a:pPr marL="68580" indent="0">
              <a:buNone/>
            </a:pPr>
            <a:r>
              <a:rPr lang="tr-TR" dirty="0" smtClean="0"/>
              <a:t>			n </a:t>
            </a:r>
            <a:r>
              <a:rPr lang="tr-TR" dirty="0"/>
              <a:t>-&gt; parent -&gt; colour = RED;</a:t>
            </a:r>
          </a:p>
          <a:p>
            <a:pPr marL="68580" indent="0">
              <a:buNone/>
            </a:pPr>
            <a:r>
              <a:rPr lang="tr-TR" dirty="0" smtClean="0"/>
              <a:t>			s </a:t>
            </a:r>
            <a:r>
              <a:rPr lang="tr-TR" dirty="0"/>
              <a:t>-&gt; colour = BLACK;</a:t>
            </a:r>
          </a:p>
          <a:p>
            <a:pPr marL="68580" indent="0">
              <a:buNone/>
            </a:pPr>
            <a:r>
              <a:rPr lang="tr-TR" dirty="0" smtClean="0"/>
              <a:t>		}</a:t>
            </a:r>
            <a:endParaRPr lang="tr-TR" dirty="0"/>
          </a:p>
          <a:p>
            <a:pPr marL="68580" indent="0">
              <a:buNone/>
            </a:pPr>
            <a:r>
              <a:rPr lang="tr-TR" dirty="0" smtClean="0"/>
              <a:t>		del_case3(n</a:t>
            </a:r>
            <a:r>
              <a:rPr lang="tr-TR" dirty="0"/>
              <a: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45048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024744" cy="685800"/>
          </a:xfrm>
        </p:spPr>
        <p:txBody>
          <a:bodyPr>
            <a:normAutofit fontScale="90000"/>
          </a:bodyPr>
          <a:lstStyle/>
          <a:p>
            <a:r>
              <a:rPr lang="tr-TR" dirty="0" smtClean="0"/>
              <a:t>Binary Search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85963"/>
            <a:ext cx="6729175" cy="197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4813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a:t>Case 2: Sibling S is </a:t>
            </a:r>
            <a:r>
              <a:rPr lang="en-US" i="1" dirty="0" smtClean="0"/>
              <a:t>Red</a:t>
            </a:r>
            <a:endParaRPr lang="tr-TR" i="1" dirty="0" smtClean="0"/>
          </a:p>
          <a:p>
            <a:pPr marL="68580" indent="0">
              <a:buNone/>
            </a:pPr>
            <a:endParaRPr lang="tr-TR" i="1" dirty="0"/>
          </a:p>
          <a:p>
            <a:pPr marL="68580" indent="0">
              <a:buNone/>
            </a:pP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1828800" y="2519363"/>
            <a:ext cx="6007924" cy="2814637"/>
          </a:xfrm>
          <a:prstGeom prst="rect">
            <a:avLst/>
          </a:prstGeom>
          <a:noFill/>
          <a:ln w="9525">
            <a:noFill/>
            <a:miter lim="800000"/>
            <a:headEnd/>
            <a:tailEnd/>
          </a:ln>
        </p:spPr>
      </p:pic>
    </p:spTree>
    <p:extLst>
      <p:ext uri="{BB962C8B-B14F-4D97-AF65-F5344CB8AC3E}">
        <p14:creationId xmlns:p14="http://schemas.microsoft.com/office/powerpoint/2010/main" val="32544887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3: </a:t>
            </a:r>
            <a:r>
              <a:rPr lang="en-US" i="1" dirty="0"/>
              <a:t>P, S, and S’s Children are Black</a:t>
            </a:r>
          </a:p>
          <a:p>
            <a:r>
              <a:rPr lang="en-US" dirty="0"/>
              <a:t>In this case, simply repaint S with red. In the resultant tree, all the paths passing through </a:t>
            </a:r>
            <a:r>
              <a:rPr lang="en-US" dirty="0" smtClean="0"/>
              <a:t>S</a:t>
            </a:r>
            <a:r>
              <a:rPr lang="tr-TR" dirty="0" smtClean="0"/>
              <a:t> </a:t>
            </a:r>
            <a:r>
              <a:rPr lang="en-US" dirty="0" smtClean="0"/>
              <a:t>will </a:t>
            </a:r>
            <a:r>
              <a:rPr lang="en-US" dirty="0"/>
              <a:t>have one less black node. </a:t>
            </a:r>
            <a:endParaRPr lang="tr-TR" dirty="0" smtClean="0"/>
          </a:p>
          <a:p>
            <a:r>
              <a:rPr lang="en-US" dirty="0" smtClean="0"/>
              <a:t>Therefore</a:t>
            </a:r>
            <a:r>
              <a:rPr lang="en-US" dirty="0"/>
              <a:t>, all the paths that pass through P now have one </a:t>
            </a:r>
            <a:r>
              <a:rPr lang="en-US" dirty="0" smtClean="0"/>
              <a:t>fewer</a:t>
            </a:r>
            <a:r>
              <a:rPr lang="tr-TR" dirty="0" smtClean="0"/>
              <a:t> </a:t>
            </a:r>
            <a:r>
              <a:rPr lang="en-US" dirty="0" smtClean="0"/>
              <a:t>black </a:t>
            </a:r>
            <a:r>
              <a:rPr lang="en-US" dirty="0"/>
              <a:t>nodes than the paths that do not pass through P, so Property 5 is still </a:t>
            </a:r>
            <a:r>
              <a:rPr lang="en-US" dirty="0" smtClean="0"/>
              <a:t>violated.</a:t>
            </a:r>
            <a:endParaRPr lang="tr-TR" dirty="0" smtClean="0"/>
          </a:p>
          <a:p>
            <a:r>
              <a:rPr lang="en-US" dirty="0" smtClean="0"/>
              <a:t>To </a:t>
            </a:r>
            <a:r>
              <a:rPr lang="en-US" dirty="0"/>
              <a:t>fix </a:t>
            </a:r>
            <a:r>
              <a:rPr lang="en-US" dirty="0" smtClean="0"/>
              <a:t>this</a:t>
            </a:r>
            <a:r>
              <a:rPr lang="tr-TR" dirty="0" smtClean="0"/>
              <a:t> </a:t>
            </a:r>
            <a:r>
              <a:rPr lang="en-US" dirty="0" smtClean="0"/>
              <a:t>problem</a:t>
            </a:r>
            <a:r>
              <a:rPr lang="en-US" dirty="0"/>
              <a:t>, we perform the rebalancing procedure on P, starting at Case 1. Case 3 is </a:t>
            </a:r>
            <a:r>
              <a:rPr lang="en-US" dirty="0" smtClean="0"/>
              <a:t>illustrated</a:t>
            </a:r>
            <a:r>
              <a:rPr lang="tr-TR" dirty="0" smtClean="0"/>
              <a:t> in </a:t>
            </a:r>
            <a:r>
              <a:rPr lang="tr-TR" dirty="0"/>
              <a:t>Fig. 10.61</a:t>
            </a:r>
            <a:r>
              <a:rPr lang="tr-TR" dirty="0" smtClean="0"/>
              <a:t>.</a:t>
            </a:r>
            <a:endParaRPr lang="tr-TR" b="1" i="1" dirty="0"/>
          </a:p>
          <a:p>
            <a:r>
              <a:rPr lang="en-US" dirty="0"/>
              <a:t>The C code for Case 3 can be given as follows:</a:t>
            </a:r>
          </a:p>
          <a:p>
            <a:pPr marL="68580" indent="0">
              <a:buNone/>
            </a:pPr>
            <a:r>
              <a:rPr lang="tr-TR" dirty="0" smtClean="0"/>
              <a:t>	void </a:t>
            </a:r>
            <a:r>
              <a:rPr lang="tr-TR" dirty="0"/>
              <a:t>del_case3(struct node *n)</a:t>
            </a:r>
          </a:p>
          <a:p>
            <a:pPr marL="68580" indent="0">
              <a:buNone/>
            </a:pPr>
            <a:r>
              <a:rPr lang="tr-TR" dirty="0" smtClean="0"/>
              <a:t>	{</a:t>
            </a:r>
            <a:endParaRPr lang="tr-TR" dirty="0"/>
          </a:p>
          <a:p>
            <a:pPr marL="68580" indent="0">
              <a:buNone/>
            </a:pPr>
            <a:r>
              <a:rPr lang="tr-TR" dirty="0" smtClean="0"/>
              <a:t>		struct </a:t>
            </a:r>
            <a:r>
              <a:rPr lang="tr-TR" dirty="0"/>
              <a:t>node *s;</a:t>
            </a:r>
          </a:p>
          <a:p>
            <a:pPr marL="68580" indent="0">
              <a:buNone/>
            </a:pPr>
            <a:r>
              <a:rPr lang="tr-TR" dirty="0" smtClean="0"/>
              <a:t>		s </a:t>
            </a:r>
            <a:r>
              <a:rPr lang="tr-TR" dirty="0"/>
              <a:t>= sibling(n);</a:t>
            </a:r>
          </a:p>
          <a:p>
            <a:pPr marL="68580" indent="0">
              <a:buNone/>
            </a:pPr>
            <a:r>
              <a:rPr lang="tr-TR" dirty="0" smtClean="0"/>
              <a:t>		</a:t>
            </a:r>
            <a:r>
              <a:rPr lang="en-US" dirty="0" smtClean="0"/>
              <a:t>if </a:t>
            </a:r>
            <a:r>
              <a:rPr lang="en-US" dirty="0"/>
              <a:t>((n -&gt; parent -&gt; </a:t>
            </a:r>
            <a:r>
              <a:rPr lang="en-US" dirty="0" err="1"/>
              <a:t>colour</a:t>
            </a:r>
            <a:r>
              <a:rPr lang="en-US" dirty="0"/>
              <a:t> == BLACK) &amp;&amp; (s -&gt; </a:t>
            </a:r>
            <a:r>
              <a:rPr lang="en-US" dirty="0" err="1"/>
              <a:t>colour</a:t>
            </a:r>
            <a:r>
              <a:rPr lang="en-US" dirty="0"/>
              <a:t> == BLACK) &amp;&amp; </a:t>
            </a:r>
            <a:r>
              <a:rPr lang="tr-TR" dirty="0" smtClean="0"/>
              <a:t>			</a:t>
            </a:r>
            <a:r>
              <a:rPr lang="en-US" dirty="0" smtClean="0"/>
              <a:t>(</a:t>
            </a:r>
            <a:r>
              <a:rPr lang="en-US" dirty="0"/>
              <a:t>s -&gt; left -&gt; </a:t>
            </a:r>
            <a:r>
              <a:rPr lang="en-US" dirty="0" err="1"/>
              <a:t>colour</a:t>
            </a:r>
            <a:r>
              <a:rPr lang="en-US" dirty="0"/>
              <a:t> == BLACK) </a:t>
            </a:r>
            <a:r>
              <a:rPr lang="en-US" dirty="0" smtClean="0"/>
              <a:t>&amp;&amp;</a:t>
            </a:r>
          </a:p>
          <a:p>
            <a:pPr marL="68580" indent="0">
              <a:buNone/>
            </a:pPr>
            <a:r>
              <a:rPr lang="tr-TR" dirty="0" smtClean="0"/>
              <a:t>					(s -&gt; right -&gt; colour == BLACK))</a:t>
            </a:r>
          </a:p>
          <a:p>
            <a:pPr marL="68580" indent="0">
              <a:buNone/>
            </a:pPr>
            <a:r>
              <a:rPr lang="tr-TR" dirty="0" smtClean="0"/>
              <a:t>		{</a:t>
            </a:r>
            <a:endParaRPr lang="tr-TR" dirty="0"/>
          </a:p>
          <a:p>
            <a:pPr marL="68580" indent="0">
              <a:buNone/>
            </a:pPr>
            <a:r>
              <a:rPr lang="tr-TR" dirty="0" smtClean="0"/>
              <a:t>			s </a:t>
            </a:r>
            <a:r>
              <a:rPr lang="tr-TR" dirty="0"/>
              <a:t>-&gt; colour = RED;</a:t>
            </a:r>
          </a:p>
          <a:p>
            <a:pPr marL="68580" indent="0">
              <a:buNone/>
            </a:pPr>
            <a:r>
              <a:rPr lang="tr-TR" dirty="0" smtClean="0"/>
              <a:t>			del_case1(n </a:t>
            </a:r>
            <a:r>
              <a:rPr lang="tr-TR" dirty="0"/>
              <a:t>-&gt; parent);</a:t>
            </a:r>
          </a:p>
          <a:p>
            <a:pPr marL="68580" indent="0">
              <a:buNone/>
            </a:pPr>
            <a:r>
              <a:rPr lang="tr-TR" dirty="0" smtClean="0"/>
              <a:t>		} </a:t>
            </a:r>
            <a:r>
              <a:rPr lang="tr-TR" dirty="0"/>
              <a:t>else</a:t>
            </a:r>
          </a:p>
          <a:p>
            <a:pPr marL="68580" indent="0">
              <a:buNone/>
            </a:pPr>
            <a:r>
              <a:rPr lang="tr-TR" dirty="0" smtClean="0"/>
              <a:t>			del_case4(n</a:t>
            </a:r>
            <a:r>
              <a:rPr lang="tr-TR" dirty="0"/>
              <a:t>);</a:t>
            </a:r>
          </a:p>
          <a:p>
            <a:pPr marL="68580" indent="0">
              <a:buNone/>
            </a:pPr>
            <a:r>
              <a:rPr lang="tr-TR" dirty="0" smtClean="0"/>
              <a:t>	}</a:t>
            </a:r>
            <a:endParaRPr lang="tr-TR"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9526442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914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a:t>Case 3: P, S, and S’s Children are </a:t>
            </a:r>
            <a:r>
              <a:rPr lang="en-US" i="1" dirty="0" smtClean="0"/>
              <a:t>Black</a:t>
            </a: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5122" name="Picture 2"/>
          <p:cNvPicPr>
            <a:picLocks noChangeAspect="1" noChangeArrowheads="1"/>
          </p:cNvPicPr>
          <p:nvPr/>
        </p:nvPicPr>
        <p:blipFill>
          <a:blip r:embed="rId3" cstate="print"/>
          <a:srcRect/>
          <a:stretch>
            <a:fillRect/>
          </a:stretch>
        </p:blipFill>
        <p:spPr bwMode="auto">
          <a:xfrm>
            <a:off x="1524000" y="2366963"/>
            <a:ext cx="6065767" cy="3271837"/>
          </a:xfrm>
          <a:prstGeom prst="rect">
            <a:avLst/>
          </a:prstGeom>
          <a:noFill/>
          <a:ln w="9525">
            <a:noFill/>
            <a:miter lim="800000"/>
            <a:headEnd/>
            <a:tailEnd/>
          </a:ln>
        </p:spPr>
      </p:pic>
    </p:spTree>
    <p:extLst>
      <p:ext uri="{BB962C8B-B14F-4D97-AF65-F5344CB8AC3E}">
        <p14:creationId xmlns:p14="http://schemas.microsoft.com/office/powerpoint/2010/main" val="897158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05400"/>
          </a:xfrm>
        </p:spPr>
        <p:txBody>
          <a:bodyPr>
            <a:normAutofit fontScale="700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4: </a:t>
            </a:r>
            <a:r>
              <a:rPr lang="en-US" i="1" dirty="0"/>
              <a:t>S and S’s Children are Black, but P is Red</a:t>
            </a:r>
          </a:p>
          <a:p>
            <a:r>
              <a:rPr lang="en-US" dirty="0"/>
              <a:t>In this case, we interchange the </a:t>
            </a:r>
            <a:r>
              <a:rPr lang="en-US" dirty="0" err="1"/>
              <a:t>colours</a:t>
            </a:r>
            <a:r>
              <a:rPr lang="en-US" dirty="0"/>
              <a:t> of S and </a:t>
            </a:r>
            <a:r>
              <a:rPr lang="en-US" dirty="0" smtClean="0"/>
              <a:t>P.</a:t>
            </a:r>
            <a:endParaRPr lang="tr-TR" dirty="0" smtClean="0"/>
          </a:p>
          <a:p>
            <a:r>
              <a:rPr lang="en-US" dirty="0" smtClean="0"/>
              <a:t>Although </a:t>
            </a:r>
            <a:r>
              <a:rPr lang="en-US" dirty="0"/>
              <a:t>this will not affect the number </a:t>
            </a:r>
            <a:r>
              <a:rPr lang="en-US" dirty="0" smtClean="0"/>
              <a:t>of</a:t>
            </a:r>
            <a:r>
              <a:rPr lang="tr-TR" dirty="0" smtClean="0"/>
              <a:t> </a:t>
            </a:r>
            <a:r>
              <a:rPr lang="en-US" dirty="0" smtClean="0"/>
              <a:t>black </a:t>
            </a:r>
            <a:r>
              <a:rPr lang="en-US" dirty="0"/>
              <a:t>nodes on the paths going through S, it will add one black node to the paths going through </a:t>
            </a:r>
            <a:r>
              <a:rPr lang="en-US" dirty="0" smtClean="0"/>
              <a:t>N,</a:t>
            </a:r>
            <a:r>
              <a:rPr lang="tr-TR" dirty="0" smtClean="0"/>
              <a:t> </a:t>
            </a:r>
            <a:r>
              <a:rPr lang="en-US" dirty="0" smtClean="0"/>
              <a:t>making </a:t>
            </a:r>
            <a:r>
              <a:rPr lang="en-US" dirty="0"/>
              <a:t>up </a:t>
            </a:r>
            <a:r>
              <a:rPr lang="en-US" dirty="0" smtClean="0"/>
              <a:t>for </a:t>
            </a:r>
            <a:r>
              <a:rPr lang="en-US" dirty="0"/>
              <a:t>the deleted black node on those paths</a:t>
            </a:r>
            <a:r>
              <a:rPr lang="en-US" dirty="0" smtClean="0"/>
              <a:t>.</a:t>
            </a:r>
            <a:endParaRPr lang="tr-TR" dirty="0" smtClean="0"/>
          </a:p>
          <a:p>
            <a:r>
              <a:rPr lang="en-US" dirty="0"/>
              <a:t>The C code to handle Case 4 is as follows:</a:t>
            </a:r>
          </a:p>
          <a:p>
            <a:pPr marL="68580" indent="0">
              <a:buNone/>
            </a:pPr>
            <a:r>
              <a:rPr lang="tr-TR" dirty="0" smtClean="0"/>
              <a:t>	void </a:t>
            </a:r>
            <a:r>
              <a:rPr lang="tr-TR" dirty="0"/>
              <a:t>del_case4(struct node *n)</a:t>
            </a:r>
          </a:p>
          <a:p>
            <a:pPr marL="68580" indent="0">
              <a:buNone/>
            </a:pPr>
            <a:r>
              <a:rPr lang="tr-TR" dirty="0" smtClean="0"/>
              <a:t>	{</a:t>
            </a:r>
            <a:endParaRPr lang="tr-TR" dirty="0"/>
          </a:p>
          <a:p>
            <a:pPr marL="68580" indent="0">
              <a:buNone/>
            </a:pPr>
            <a:r>
              <a:rPr lang="tr-TR" dirty="0" smtClean="0"/>
              <a:t>		struct </a:t>
            </a:r>
            <a:r>
              <a:rPr lang="tr-TR" dirty="0"/>
              <a:t>node *s;</a:t>
            </a:r>
          </a:p>
          <a:p>
            <a:pPr marL="68580" indent="0">
              <a:buNone/>
            </a:pPr>
            <a:r>
              <a:rPr lang="tr-TR" dirty="0" smtClean="0"/>
              <a:t>		s </a:t>
            </a:r>
            <a:r>
              <a:rPr lang="tr-TR" dirty="0"/>
              <a:t>= sibling(n);</a:t>
            </a:r>
          </a:p>
          <a:p>
            <a:pPr marL="68580" indent="0">
              <a:buNone/>
            </a:pPr>
            <a:r>
              <a:rPr lang="tr-TR" dirty="0" smtClean="0"/>
              <a:t>		</a:t>
            </a:r>
            <a:r>
              <a:rPr lang="pt-BR" dirty="0" smtClean="0"/>
              <a:t>if((n-&gt;parent </a:t>
            </a:r>
            <a:r>
              <a:rPr lang="pt-BR" dirty="0"/>
              <a:t>-&gt; </a:t>
            </a:r>
            <a:r>
              <a:rPr lang="pt-BR" dirty="0" smtClean="0"/>
              <a:t>color </a:t>
            </a:r>
            <a:r>
              <a:rPr lang="pt-BR" dirty="0"/>
              <a:t>= = </a:t>
            </a:r>
            <a:r>
              <a:rPr lang="pt-BR" dirty="0" smtClean="0"/>
              <a:t>RED </a:t>
            </a:r>
            <a:r>
              <a:rPr lang="pt-BR" dirty="0"/>
              <a:t>) &amp; &amp; ( s -&gt; </a:t>
            </a:r>
            <a:r>
              <a:rPr lang="pt-BR" dirty="0" smtClean="0"/>
              <a:t>colour </a:t>
            </a:r>
            <a:r>
              <a:rPr lang="pt-BR" dirty="0"/>
              <a:t>= = </a:t>
            </a:r>
            <a:r>
              <a:rPr lang="pt-BR" dirty="0" smtClean="0"/>
              <a:t>BLA</a:t>
            </a:r>
            <a:r>
              <a:rPr lang="tr-TR" dirty="0" smtClean="0"/>
              <a:t>C</a:t>
            </a:r>
            <a:r>
              <a:rPr lang="pt-BR" dirty="0" smtClean="0"/>
              <a:t>K) </a:t>
            </a:r>
            <a:r>
              <a:rPr lang="pt-BR" dirty="0"/>
              <a:t>&amp; </a:t>
            </a:r>
            <a:r>
              <a:rPr lang="pt-BR" dirty="0" smtClean="0"/>
              <a:t>&amp;</a:t>
            </a:r>
            <a:r>
              <a:rPr lang="tr-TR" dirty="0" smtClean="0"/>
              <a:t> </a:t>
            </a:r>
            <a:r>
              <a:rPr lang="en-US" dirty="0" smtClean="0"/>
              <a:t>(</a:t>
            </a:r>
            <a:r>
              <a:rPr lang="en-US" dirty="0"/>
              <a:t>s -&gt; left -&gt; </a:t>
            </a:r>
            <a:r>
              <a:rPr lang="en-US" dirty="0" err="1"/>
              <a:t>colour</a:t>
            </a:r>
            <a:r>
              <a:rPr lang="en-US" dirty="0"/>
              <a:t> == BLACK) &amp;&amp; (s -&gt; right -&gt; </a:t>
            </a:r>
            <a:r>
              <a:rPr lang="en-US" dirty="0" err="1"/>
              <a:t>colour</a:t>
            </a:r>
            <a:r>
              <a:rPr lang="en-US" dirty="0"/>
              <a:t> == BLACK))</a:t>
            </a:r>
          </a:p>
          <a:p>
            <a:pPr marL="68580" indent="0">
              <a:buNone/>
            </a:pPr>
            <a:r>
              <a:rPr lang="tr-TR" dirty="0" smtClean="0"/>
              <a:t>		{</a:t>
            </a:r>
            <a:endParaRPr lang="tr-TR" dirty="0"/>
          </a:p>
          <a:p>
            <a:pPr marL="68580" indent="0">
              <a:buNone/>
            </a:pPr>
            <a:r>
              <a:rPr lang="tr-TR" dirty="0" smtClean="0"/>
              <a:t>			s </a:t>
            </a:r>
            <a:r>
              <a:rPr lang="tr-TR" dirty="0"/>
              <a:t>-&gt; colour = RED;</a:t>
            </a:r>
          </a:p>
          <a:p>
            <a:pPr marL="68580" indent="0">
              <a:buNone/>
            </a:pPr>
            <a:r>
              <a:rPr lang="tr-TR" dirty="0" smtClean="0"/>
              <a:t>			n </a:t>
            </a:r>
            <a:r>
              <a:rPr lang="tr-TR" dirty="0"/>
              <a:t>-&gt; parent -&gt; colour = BLACK;</a:t>
            </a:r>
          </a:p>
          <a:p>
            <a:pPr marL="68580" indent="0">
              <a:buNone/>
            </a:pPr>
            <a:r>
              <a:rPr lang="tr-TR" dirty="0" smtClean="0"/>
              <a:t>		} </a:t>
            </a:r>
            <a:r>
              <a:rPr lang="tr-TR" dirty="0"/>
              <a:t>else</a:t>
            </a:r>
          </a:p>
          <a:p>
            <a:pPr marL="68580" indent="0">
              <a:buNone/>
            </a:pPr>
            <a:r>
              <a:rPr lang="tr-TR" dirty="0" smtClean="0"/>
              <a:t>			del_case5(n</a:t>
            </a:r>
            <a:r>
              <a:rPr lang="tr-TR" dirty="0"/>
              <a:t>);</a:t>
            </a:r>
          </a:p>
          <a:p>
            <a:pPr marL="68580" indent="0">
              <a:buNone/>
            </a:pPr>
            <a:r>
              <a:rPr lang="tr-TR" dirty="0" smtClean="0"/>
              <a:t>		}</a:t>
            </a: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5326951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914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a:t>Case 4: S and S’s Children are Black, but P is </a:t>
            </a:r>
            <a:r>
              <a:rPr lang="en-US" i="1" dirty="0" smtClean="0"/>
              <a:t>Red</a:t>
            </a:r>
            <a:endParaRPr lang="tr-TR" i="1" dirty="0" smtClean="0"/>
          </a:p>
          <a:p>
            <a:pPr marL="68580" indent="0">
              <a:buNone/>
            </a:pP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4098" name="Picture 2"/>
          <p:cNvPicPr>
            <a:picLocks noChangeAspect="1" noChangeArrowheads="1"/>
          </p:cNvPicPr>
          <p:nvPr/>
        </p:nvPicPr>
        <p:blipFill>
          <a:blip r:embed="rId3" cstate="print"/>
          <a:srcRect/>
          <a:stretch>
            <a:fillRect/>
          </a:stretch>
        </p:blipFill>
        <p:spPr bwMode="auto">
          <a:xfrm>
            <a:off x="1447800" y="2667000"/>
            <a:ext cx="6324193" cy="289560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smtClean="0"/>
              <a:t>Case 5: </a:t>
            </a:r>
            <a:r>
              <a:rPr lang="en-US" i="1" dirty="0" smtClean="0"/>
              <a:t>N is the Left Child of P and S is Black, S’s Left</a:t>
            </a:r>
            <a:r>
              <a:rPr lang="tr-TR" i="1" dirty="0" smtClean="0"/>
              <a:t> </a:t>
            </a:r>
            <a:r>
              <a:rPr lang="en-US" i="1" dirty="0" smtClean="0"/>
              <a:t>Child is Red, S’s Right Child is Black.</a:t>
            </a:r>
          </a:p>
          <a:p>
            <a:r>
              <a:rPr lang="en-US" dirty="0" smtClean="0"/>
              <a:t>In this case, perform a right rotation at S. After the</a:t>
            </a:r>
            <a:r>
              <a:rPr lang="tr-TR" dirty="0" smtClean="0"/>
              <a:t> </a:t>
            </a:r>
            <a:r>
              <a:rPr lang="en-US" dirty="0" smtClean="0"/>
              <a:t>rotation, S’s left child becomes S’s parent and N’s</a:t>
            </a:r>
            <a:r>
              <a:rPr lang="tr-TR" dirty="0" smtClean="0"/>
              <a:t> </a:t>
            </a:r>
            <a:r>
              <a:rPr lang="en-US" dirty="0" smtClean="0"/>
              <a:t>new sibling. Also, interchange the </a:t>
            </a:r>
            <a:r>
              <a:rPr lang="en-US" dirty="0" err="1" smtClean="0"/>
              <a:t>colours</a:t>
            </a:r>
            <a:r>
              <a:rPr lang="en-US" dirty="0" smtClean="0"/>
              <a:t> of S and</a:t>
            </a:r>
            <a:r>
              <a:rPr lang="tr-TR" dirty="0" smtClean="0"/>
              <a:t> </a:t>
            </a:r>
            <a:r>
              <a:rPr lang="tr-TR" dirty="0" err="1" smtClean="0"/>
              <a:t>its</a:t>
            </a:r>
            <a:r>
              <a:rPr lang="tr-TR" dirty="0" smtClean="0"/>
              <a:t> </a:t>
            </a:r>
            <a:r>
              <a:rPr lang="tr-TR" dirty="0" err="1" smtClean="0"/>
              <a:t>new</a:t>
            </a:r>
            <a:r>
              <a:rPr lang="tr-TR" dirty="0" smtClean="0"/>
              <a:t> </a:t>
            </a:r>
            <a:r>
              <a:rPr lang="tr-TR" dirty="0" err="1" smtClean="0"/>
              <a:t>parent</a:t>
            </a:r>
            <a:r>
              <a:rPr lang="tr-TR" dirty="0" smtClean="0"/>
              <a:t>.</a:t>
            </a:r>
          </a:p>
          <a:p>
            <a:r>
              <a:rPr lang="en-US" dirty="0" smtClean="0"/>
              <a:t>Note that now all paths still have equal</a:t>
            </a:r>
            <a:r>
              <a:rPr lang="tr-TR" dirty="0" smtClean="0"/>
              <a:t> </a:t>
            </a:r>
            <a:r>
              <a:rPr lang="en-US" dirty="0" smtClean="0"/>
              <a:t>number of black nodes, but N has a black sibling whose</a:t>
            </a:r>
            <a:r>
              <a:rPr lang="tr-TR" dirty="0" smtClean="0"/>
              <a:t> </a:t>
            </a:r>
            <a:r>
              <a:rPr lang="en-US" dirty="0" smtClean="0"/>
              <a:t>right child is red, so we fall into Case 6.</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457200"/>
            <a:ext cx="8077200" cy="60198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smtClean="0"/>
              <a:t>Case 5: N is the Left Child of P and S is Black, S’s Left</a:t>
            </a:r>
            <a:r>
              <a:rPr lang="tr-TR" i="1" dirty="0" smtClean="0"/>
              <a:t> </a:t>
            </a:r>
            <a:r>
              <a:rPr lang="en-US" i="1" dirty="0" smtClean="0"/>
              <a:t>Child is Red, S’s Right Child is Black.</a:t>
            </a:r>
          </a:p>
          <a:p>
            <a:r>
              <a:rPr lang="en-US" dirty="0" smtClean="0"/>
              <a:t>The C code to handle case 5 is given as follows:</a:t>
            </a:r>
          </a:p>
          <a:p>
            <a:pPr>
              <a:buNone/>
            </a:pPr>
            <a:r>
              <a:rPr lang="tr-TR" dirty="0" err="1" smtClean="0"/>
              <a:t>void</a:t>
            </a:r>
            <a:r>
              <a:rPr lang="tr-TR" dirty="0" smtClean="0"/>
              <a:t> del_case5(</a:t>
            </a:r>
            <a:r>
              <a:rPr lang="tr-TR" dirty="0" err="1" smtClean="0"/>
              <a:t>struct</a:t>
            </a:r>
            <a:r>
              <a:rPr lang="tr-TR" dirty="0" smtClean="0"/>
              <a:t> </a:t>
            </a:r>
            <a:r>
              <a:rPr lang="tr-TR" dirty="0" err="1" smtClean="0"/>
              <a:t>node</a:t>
            </a:r>
            <a:r>
              <a:rPr lang="tr-TR" dirty="0" smtClean="0"/>
              <a:t> *n)</a:t>
            </a:r>
          </a:p>
          <a:p>
            <a:pPr>
              <a:buNone/>
            </a:pPr>
            <a:r>
              <a:rPr lang="tr-TR" dirty="0" smtClean="0"/>
              <a:t>{</a:t>
            </a:r>
          </a:p>
          <a:p>
            <a:pPr>
              <a:buNone/>
            </a:pPr>
            <a:r>
              <a:rPr lang="tr-TR" dirty="0" smtClean="0"/>
              <a:t>	</a:t>
            </a:r>
            <a:r>
              <a:rPr lang="tr-TR" dirty="0" err="1" smtClean="0"/>
              <a:t>struct</a:t>
            </a:r>
            <a:r>
              <a:rPr lang="tr-TR" dirty="0" smtClean="0"/>
              <a:t> </a:t>
            </a:r>
            <a:r>
              <a:rPr lang="tr-TR" dirty="0" err="1" smtClean="0"/>
              <a:t>node</a:t>
            </a:r>
            <a:r>
              <a:rPr lang="tr-TR" dirty="0" smtClean="0"/>
              <a:t> *s;</a:t>
            </a:r>
          </a:p>
          <a:p>
            <a:pPr>
              <a:buNone/>
            </a:pPr>
            <a:r>
              <a:rPr lang="tr-TR" dirty="0" smtClean="0"/>
              <a:t>	s = </a:t>
            </a:r>
            <a:r>
              <a:rPr lang="tr-TR" dirty="0" err="1" smtClean="0"/>
              <a:t>sibling</a:t>
            </a:r>
            <a:r>
              <a:rPr lang="tr-TR" dirty="0" smtClean="0"/>
              <a:t>(n);</a:t>
            </a:r>
          </a:p>
          <a:p>
            <a:pPr>
              <a:buNone/>
            </a:pPr>
            <a:r>
              <a:rPr lang="tr-TR" dirty="0" smtClean="0"/>
              <a:t>	</a:t>
            </a:r>
            <a:r>
              <a:rPr lang="tr-TR" dirty="0" err="1" smtClean="0"/>
              <a:t>if</a:t>
            </a:r>
            <a:r>
              <a:rPr lang="tr-TR" dirty="0" smtClean="0"/>
              <a:t> (s -&gt; </a:t>
            </a:r>
            <a:r>
              <a:rPr lang="tr-TR" dirty="0" err="1" smtClean="0"/>
              <a:t>colour</a:t>
            </a:r>
            <a:r>
              <a:rPr lang="tr-TR" dirty="0" smtClean="0"/>
              <a:t> == BLACK)</a:t>
            </a:r>
          </a:p>
          <a:p>
            <a:pPr>
              <a:buNone/>
            </a:pPr>
            <a:r>
              <a:rPr lang="tr-TR" dirty="0" smtClean="0"/>
              <a:t>	{</a:t>
            </a:r>
          </a:p>
          <a:p>
            <a:pPr>
              <a:buNone/>
            </a:pPr>
            <a:r>
              <a:rPr lang="tr-TR" dirty="0" smtClean="0"/>
              <a:t>		</a:t>
            </a:r>
            <a:r>
              <a:rPr lang="en-US" dirty="0" smtClean="0"/>
              <a:t>/* the following code forces the red to be on the left of the left of the parent,</a:t>
            </a:r>
            <a:r>
              <a:rPr lang="tr-TR" dirty="0" smtClean="0"/>
              <a:t> </a:t>
            </a:r>
            <a:r>
              <a:rPr lang="en-US" dirty="0" smtClean="0"/>
              <a:t>or right of the right, to be correctly operated in case 6. */</a:t>
            </a:r>
          </a:p>
          <a:p>
            <a:pPr>
              <a:buNone/>
            </a:pPr>
            <a:r>
              <a:rPr lang="tr-TR" dirty="0" smtClean="0"/>
              <a:t>		</a:t>
            </a:r>
            <a:r>
              <a:rPr lang="en-US" dirty="0" smtClean="0"/>
              <a:t>if ((n == n -&gt; parent -&gt; left) &amp;&amp; (s -&gt; right -&gt; </a:t>
            </a:r>
            <a:r>
              <a:rPr lang="en-US" dirty="0" err="1" smtClean="0"/>
              <a:t>colour</a:t>
            </a:r>
            <a:r>
              <a:rPr lang="en-US" dirty="0" smtClean="0"/>
              <a:t> == BLACK) &amp;&amp; (s -&gt; left</a:t>
            </a:r>
          </a:p>
          <a:p>
            <a:pPr>
              <a:buNone/>
            </a:pPr>
            <a:r>
              <a:rPr lang="tr-TR" dirty="0" smtClean="0"/>
              <a:t>				-&gt; </a:t>
            </a:r>
            <a:r>
              <a:rPr lang="tr-TR" dirty="0" err="1" smtClean="0"/>
              <a:t>colour</a:t>
            </a:r>
            <a:r>
              <a:rPr lang="tr-TR" dirty="0" smtClean="0"/>
              <a:t> == RED))</a:t>
            </a:r>
          </a:p>
          <a:p>
            <a:pPr>
              <a:buNone/>
            </a:pPr>
            <a:r>
              <a:rPr lang="tr-TR" dirty="0" smtClean="0"/>
              <a:t>			</a:t>
            </a:r>
            <a:r>
              <a:rPr lang="tr-TR" dirty="0" err="1" smtClean="0"/>
              <a:t>rotate</a:t>
            </a:r>
            <a:r>
              <a:rPr lang="tr-TR" dirty="0" smtClean="0"/>
              <a:t>_</a:t>
            </a:r>
            <a:r>
              <a:rPr lang="tr-TR" dirty="0" err="1" smtClean="0"/>
              <a:t>right</a:t>
            </a:r>
            <a:r>
              <a:rPr lang="tr-TR" dirty="0" smtClean="0"/>
              <a:t>(s);</a:t>
            </a:r>
          </a:p>
          <a:p>
            <a:pPr>
              <a:buNone/>
            </a:pPr>
            <a:r>
              <a:rPr lang="tr-TR" dirty="0" smtClean="0"/>
              <a:t>		</a:t>
            </a:r>
            <a:r>
              <a:rPr lang="en-US" dirty="0" smtClean="0"/>
              <a:t>else if ((n == n -&gt; parent -&gt; right) &amp;&amp; (s -&gt; left -&gt; </a:t>
            </a:r>
            <a:r>
              <a:rPr lang="en-US" dirty="0" err="1" smtClean="0"/>
              <a:t>colour</a:t>
            </a:r>
            <a:r>
              <a:rPr lang="en-US" dirty="0" smtClean="0"/>
              <a:t> == BLACK) &amp;&amp; (s -&gt;</a:t>
            </a:r>
          </a:p>
          <a:p>
            <a:pPr>
              <a:buNone/>
            </a:pPr>
            <a:r>
              <a:rPr lang="tr-TR" dirty="0" smtClean="0"/>
              <a:t>				</a:t>
            </a:r>
            <a:r>
              <a:rPr lang="tr-TR" dirty="0" err="1" smtClean="0"/>
              <a:t>right</a:t>
            </a:r>
            <a:r>
              <a:rPr lang="tr-TR" dirty="0" smtClean="0"/>
              <a:t> -&gt; </a:t>
            </a:r>
            <a:r>
              <a:rPr lang="tr-TR" dirty="0" err="1" smtClean="0"/>
              <a:t>colour</a:t>
            </a:r>
            <a:r>
              <a:rPr lang="tr-TR" dirty="0" smtClean="0"/>
              <a:t> == RED))</a:t>
            </a:r>
          </a:p>
          <a:p>
            <a:pPr>
              <a:buNone/>
            </a:pPr>
            <a:r>
              <a:rPr lang="tr-TR" dirty="0" smtClean="0"/>
              <a:t>			</a:t>
            </a:r>
            <a:r>
              <a:rPr lang="tr-TR" dirty="0" err="1" smtClean="0"/>
              <a:t>rotate</a:t>
            </a:r>
            <a:r>
              <a:rPr lang="tr-TR" dirty="0" smtClean="0"/>
              <a:t>_</a:t>
            </a:r>
            <a:r>
              <a:rPr lang="tr-TR" dirty="0" err="1" smtClean="0"/>
              <a:t>left</a:t>
            </a:r>
            <a:r>
              <a:rPr lang="tr-TR" dirty="0" smtClean="0"/>
              <a:t>(s);</a:t>
            </a:r>
          </a:p>
          <a:p>
            <a:pPr>
              <a:buNone/>
            </a:pPr>
            <a:r>
              <a:rPr lang="tr-TR" dirty="0" smtClean="0"/>
              <a:t>		s -&gt; </a:t>
            </a:r>
            <a:r>
              <a:rPr lang="tr-TR" dirty="0" err="1" smtClean="0"/>
              <a:t>colour</a:t>
            </a:r>
            <a:r>
              <a:rPr lang="tr-TR" dirty="0" smtClean="0"/>
              <a:t> = RED;</a:t>
            </a:r>
          </a:p>
          <a:p>
            <a:pPr>
              <a:buNone/>
            </a:pPr>
            <a:r>
              <a:rPr lang="tr-TR" dirty="0" smtClean="0"/>
              <a:t>		s -&gt; </a:t>
            </a:r>
            <a:r>
              <a:rPr lang="tr-TR" dirty="0" err="1" smtClean="0"/>
              <a:t>right</a:t>
            </a:r>
            <a:r>
              <a:rPr lang="tr-TR" dirty="0" smtClean="0"/>
              <a:t> -&gt; </a:t>
            </a:r>
            <a:r>
              <a:rPr lang="tr-TR" dirty="0" err="1" smtClean="0"/>
              <a:t>colour</a:t>
            </a:r>
            <a:r>
              <a:rPr lang="tr-TR" dirty="0" smtClean="0"/>
              <a:t> = BLACK;</a:t>
            </a:r>
          </a:p>
          <a:p>
            <a:pPr>
              <a:buNone/>
            </a:pPr>
            <a:r>
              <a:rPr lang="tr-TR" dirty="0" smtClean="0"/>
              <a:t>	}</a:t>
            </a:r>
          </a:p>
          <a:p>
            <a:pPr>
              <a:buNone/>
            </a:pPr>
            <a:r>
              <a:rPr lang="tr-TR" dirty="0" smtClean="0"/>
              <a:t>	del_case6(n);</a:t>
            </a:r>
          </a:p>
          <a:p>
            <a:pPr>
              <a:buNone/>
            </a:pPr>
            <a:r>
              <a:rPr lang="tr-TR" dirty="0" smtClean="0"/>
              <a:t>}</a:t>
            </a: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95400"/>
            <a:ext cx="8077200" cy="1295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smtClean="0"/>
              <a:t>Case 5: N is the Left Child of P and S is Black, S’s Left</a:t>
            </a:r>
            <a:r>
              <a:rPr lang="tr-TR" i="1" dirty="0" smtClean="0"/>
              <a:t> </a:t>
            </a:r>
            <a:r>
              <a:rPr lang="en-US" i="1" dirty="0" smtClean="0"/>
              <a:t>Child is Red, S’s Right Child is Black.</a:t>
            </a:r>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1981200" y="2667000"/>
            <a:ext cx="4838700" cy="335280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95400"/>
            <a:ext cx="8077200" cy="49530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smtClean="0"/>
              <a:t>Case 6: </a:t>
            </a:r>
            <a:r>
              <a:rPr lang="en-US" i="1" dirty="0" smtClean="0"/>
              <a:t>S is Black, S’s Right Child</a:t>
            </a:r>
            <a:r>
              <a:rPr lang="tr-TR" i="1" dirty="0" smtClean="0"/>
              <a:t> </a:t>
            </a:r>
            <a:r>
              <a:rPr lang="en-US" i="1" dirty="0" smtClean="0"/>
              <a:t>is Red, and N is the Left Child of its</a:t>
            </a:r>
            <a:r>
              <a:rPr lang="tr-TR" i="1" dirty="0" smtClean="0"/>
              <a:t> </a:t>
            </a:r>
            <a:r>
              <a:rPr lang="tr-TR" i="1" dirty="0" err="1" smtClean="0"/>
              <a:t>Parent</a:t>
            </a:r>
            <a:r>
              <a:rPr lang="tr-TR" i="1" dirty="0" smtClean="0"/>
              <a:t> P</a:t>
            </a:r>
          </a:p>
          <a:p>
            <a:r>
              <a:rPr lang="en-US" dirty="0" smtClean="0"/>
              <a:t>In this case, a left rotation is done at P</a:t>
            </a:r>
            <a:r>
              <a:rPr lang="tr-TR" dirty="0" smtClean="0"/>
              <a:t> </a:t>
            </a:r>
            <a:r>
              <a:rPr lang="en-US" dirty="0" smtClean="0"/>
              <a:t>to make S the parent of P and S’s right</a:t>
            </a:r>
            <a:r>
              <a:rPr lang="tr-TR" dirty="0" smtClean="0"/>
              <a:t> </a:t>
            </a:r>
            <a:r>
              <a:rPr lang="en-US" dirty="0" smtClean="0"/>
              <a:t>child. After the rotation, the </a:t>
            </a:r>
            <a:r>
              <a:rPr lang="en-US" dirty="0" err="1" smtClean="0"/>
              <a:t>colours</a:t>
            </a:r>
            <a:r>
              <a:rPr lang="en-US" dirty="0" smtClean="0"/>
              <a:t> of</a:t>
            </a:r>
            <a:r>
              <a:rPr lang="tr-TR" dirty="0" smtClean="0"/>
              <a:t> </a:t>
            </a:r>
            <a:r>
              <a:rPr lang="en-US" dirty="0" smtClean="0"/>
              <a:t>P and S are interchanged and S’s right</a:t>
            </a:r>
            <a:r>
              <a:rPr lang="tr-TR" dirty="0" smtClean="0"/>
              <a:t> </a:t>
            </a:r>
            <a:r>
              <a:rPr lang="en-US" dirty="0" smtClean="0"/>
              <a:t>child is </a:t>
            </a:r>
            <a:r>
              <a:rPr lang="en-US" dirty="0" err="1" smtClean="0"/>
              <a:t>coloured</a:t>
            </a:r>
            <a:r>
              <a:rPr lang="en-US" dirty="0" smtClean="0"/>
              <a:t> black. Once these</a:t>
            </a:r>
            <a:r>
              <a:rPr lang="tr-TR" dirty="0" smtClean="0"/>
              <a:t> </a:t>
            </a:r>
            <a:r>
              <a:rPr lang="en-US" dirty="0" smtClean="0"/>
              <a:t>steps are followed, you will observe that</a:t>
            </a:r>
            <a:r>
              <a:rPr lang="tr-TR" dirty="0" smtClean="0"/>
              <a:t> </a:t>
            </a:r>
            <a:r>
              <a:rPr lang="en-US" dirty="0" smtClean="0"/>
              <a:t>property 4 and property 5 remain valid.</a:t>
            </a:r>
          </a:p>
          <a:p>
            <a:r>
              <a:rPr lang="en-US" dirty="0" smtClean="0"/>
              <a:t>The C code to fix Case 6 can be given</a:t>
            </a:r>
            <a:r>
              <a:rPr lang="tr-TR" dirty="0" smtClean="0"/>
              <a:t> as </a:t>
            </a:r>
            <a:r>
              <a:rPr lang="tr-TR" dirty="0" err="1" smtClean="0"/>
              <a:t>follows</a:t>
            </a:r>
            <a:r>
              <a:rPr lang="tr-TR" dirty="0" smtClean="0"/>
              <a:t>:</a:t>
            </a:r>
          </a:p>
          <a:p>
            <a:pPr>
              <a:buNone/>
            </a:pPr>
            <a:r>
              <a:rPr lang="tr-TR" dirty="0" smtClean="0"/>
              <a:t>		</a:t>
            </a:r>
            <a:r>
              <a:rPr lang="tr-TR" dirty="0" err="1" smtClean="0"/>
              <a:t>void</a:t>
            </a:r>
            <a:r>
              <a:rPr lang="tr-TR" dirty="0" smtClean="0"/>
              <a:t> del_case6(</a:t>
            </a:r>
            <a:r>
              <a:rPr lang="tr-TR" dirty="0" err="1" smtClean="0"/>
              <a:t>struct</a:t>
            </a:r>
            <a:r>
              <a:rPr lang="tr-TR" dirty="0" smtClean="0"/>
              <a:t> </a:t>
            </a:r>
            <a:r>
              <a:rPr lang="tr-TR" dirty="0" err="1" smtClean="0"/>
              <a:t>node</a:t>
            </a:r>
            <a:r>
              <a:rPr lang="tr-TR" dirty="0" smtClean="0"/>
              <a:t> *n)</a:t>
            </a:r>
          </a:p>
          <a:p>
            <a:pPr>
              <a:buNone/>
            </a:pPr>
            <a:r>
              <a:rPr lang="tr-TR" dirty="0" smtClean="0"/>
              <a:t>		{</a:t>
            </a:r>
          </a:p>
          <a:p>
            <a:pPr>
              <a:buNone/>
            </a:pPr>
            <a:r>
              <a:rPr lang="tr-TR" dirty="0" smtClean="0"/>
              <a:t>			</a:t>
            </a:r>
            <a:r>
              <a:rPr lang="tr-TR" dirty="0" err="1" smtClean="0"/>
              <a:t>struct</a:t>
            </a:r>
            <a:r>
              <a:rPr lang="tr-TR" dirty="0" smtClean="0"/>
              <a:t> </a:t>
            </a:r>
            <a:r>
              <a:rPr lang="tr-TR" dirty="0" err="1" smtClean="0"/>
              <a:t>node</a:t>
            </a:r>
            <a:r>
              <a:rPr lang="tr-TR" dirty="0" smtClean="0"/>
              <a:t> *s;</a:t>
            </a:r>
          </a:p>
          <a:p>
            <a:pPr>
              <a:buNone/>
            </a:pPr>
            <a:r>
              <a:rPr lang="tr-TR" dirty="0" smtClean="0"/>
              <a:t>			s = </a:t>
            </a:r>
            <a:r>
              <a:rPr lang="tr-TR" dirty="0" err="1" smtClean="0"/>
              <a:t>sibling</a:t>
            </a:r>
            <a:r>
              <a:rPr lang="tr-TR" dirty="0" smtClean="0"/>
              <a:t>(n);</a:t>
            </a:r>
          </a:p>
          <a:p>
            <a:pPr>
              <a:buNone/>
            </a:pPr>
            <a:r>
              <a:rPr lang="tr-TR" dirty="0" smtClean="0"/>
              <a:t>			s -&gt; </a:t>
            </a:r>
            <a:r>
              <a:rPr lang="tr-TR" dirty="0" err="1" smtClean="0"/>
              <a:t>colour</a:t>
            </a:r>
            <a:r>
              <a:rPr lang="tr-TR" dirty="0" smtClean="0"/>
              <a:t> = n -&gt; </a:t>
            </a:r>
            <a:r>
              <a:rPr lang="tr-TR" dirty="0" err="1" smtClean="0"/>
              <a:t>parent</a:t>
            </a:r>
            <a:r>
              <a:rPr lang="tr-TR" dirty="0" smtClean="0"/>
              <a:t> -&gt; </a:t>
            </a:r>
            <a:r>
              <a:rPr lang="tr-TR" dirty="0" err="1" smtClean="0"/>
              <a:t>colour</a:t>
            </a:r>
            <a:r>
              <a:rPr lang="tr-TR" dirty="0" smtClean="0"/>
              <a:t>;</a:t>
            </a:r>
          </a:p>
          <a:p>
            <a:pPr>
              <a:buNone/>
            </a:pPr>
            <a:r>
              <a:rPr lang="tr-TR" dirty="0" smtClean="0"/>
              <a:t>			n -&gt; </a:t>
            </a:r>
            <a:r>
              <a:rPr lang="tr-TR" dirty="0" err="1" smtClean="0"/>
              <a:t>parent</a:t>
            </a:r>
            <a:r>
              <a:rPr lang="tr-TR" dirty="0" smtClean="0"/>
              <a:t> -&gt; </a:t>
            </a:r>
            <a:r>
              <a:rPr lang="tr-TR" dirty="0" err="1" smtClean="0"/>
              <a:t>colour</a:t>
            </a:r>
            <a:r>
              <a:rPr lang="tr-TR" dirty="0" smtClean="0"/>
              <a:t> = BLACK;</a:t>
            </a:r>
          </a:p>
          <a:p>
            <a:pPr>
              <a:buNone/>
            </a:pPr>
            <a:r>
              <a:rPr lang="tr-TR" dirty="0" smtClean="0"/>
              <a:t>			</a:t>
            </a:r>
            <a:r>
              <a:rPr lang="en-US" dirty="0" smtClean="0"/>
              <a:t>if (n == n -&gt; parent -&gt; left) {</a:t>
            </a:r>
          </a:p>
          <a:p>
            <a:pPr>
              <a:buNone/>
            </a:pPr>
            <a:r>
              <a:rPr lang="tr-TR" dirty="0" smtClean="0"/>
              <a:t>				s -&gt; </a:t>
            </a:r>
            <a:r>
              <a:rPr lang="tr-TR" dirty="0" err="1" smtClean="0"/>
              <a:t>right</a:t>
            </a:r>
            <a:r>
              <a:rPr lang="tr-TR" dirty="0" smtClean="0"/>
              <a:t> -&gt; </a:t>
            </a:r>
            <a:r>
              <a:rPr lang="tr-TR" dirty="0" err="1" smtClean="0"/>
              <a:t>colour</a:t>
            </a:r>
            <a:r>
              <a:rPr lang="tr-TR" dirty="0" smtClean="0"/>
              <a:t> = BLACK;</a:t>
            </a:r>
          </a:p>
          <a:p>
            <a:pPr>
              <a:buNone/>
            </a:pPr>
            <a:r>
              <a:rPr lang="tr-TR" dirty="0" smtClean="0"/>
              <a:t>				</a:t>
            </a:r>
            <a:r>
              <a:rPr lang="tr-TR" dirty="0" err="1" smtClean="0"/>
              <a:t>rotate</a:t>
            </a:r>
            <a:r>
              <a:rPr lang="tr-TR" dirty="0" smtClean="0"/>
              <a:t>_</a:t>
            </a:r>
            <a:r>
              <a:rPr lang="tr-TR" dirty="0" err="1" smtClean="0"/>
              <a:t>left</a:t>
            </a:r>
            <a:r>
              <a:rPr lang="tr-TR" dirty="0" smtClean="0"/>
              <a:t>(n -&gt; </a:t>
            </a:r>
            <a:r>
              <a:rPr lang="tr-TR" dirty="0" err="1" smtClean="0"/>
              <a:t>parent</a:t>
            </a:r>
            <a:r>
              <a:rPr lang="tr-TR" dirty="0" smtClean="0"/>
              <a:t>);</a:t>
            </a:r>
          </a:p>
          <a:p>
            <a:pPr>
              <a:buNone/>
            </a:pPr>
            <a:r>
              <a:rPr lang="tr-TR" dirty="0" smtClean="0"/>
              <a:t>			} else {</a:t>
            </a:r>
          </a:p>
          <a:p>
            <a:pPr>
              <a:buNone/>
            </a:pPr>
            <a:r>
              <a:rPr lang="tr-TR" dirty="0" smtClean="0"/>
              <a:t>				s -&gt; </a:t>
            </a:r>
            <a:r>
              <a:rPr lang="tr-TR" dirty="0" err="1" smtClean="0"/>
              <a:t>left</a:t>
            </a:r>
            <a:r>
              <a:rPr lang="tr-TR" dirty="0" smtClean="0"/>
              <a:t> -&gt; </a:t>
            </a:r>
            <a:r>
              <a:rPr lang="tr-TR" dirty="0" err="1" smtClean="0"/>
              <a:t>colour</a:t>
            </a:r>
            <a:r>
              <a:rPr lang="tr-TR" dirty="0" smtClean="0"/>
              <a:t> = BLACK;</a:t>
            </a:r>
          </a:p>
          <a:p>
            <a:pPr>
              <a:buNone/>
            </a:pPr>
            <a:r>
              <a:rPr lang="tr-TR" dirty="0" smtClean="0"/>
              <a:t>				</a:t>
            </a:r>
            <a:r>
              <a:rPr lang="tr-TR" dirty="0" err="1" smtClean="0"/>
              <a:t>rotate</a:t>
            </a:r>
            <a:r>
              <a:rPr lang="tr-TR" dirty="0" smtClean="0"/>
              <a:t>_</a:t>
            </a:r>
            <a:r>
              <a:rPr lang="tr-TR" dirty="0" err="1" smtClean="0"/>
              <a:t>right</a:t>
            </a:r>
            <a:r>
              <a:rPr lang="tr-TR" dirty="0" smtClean="0"/>
              <a:t>(n -&gt; </a:t>
            </a:r>
            <a:r>
              <a:rPr lang="tr-TR" dirty="0" err="1" smtClean="0"/>
              <a:t>parent</a:t>
            </a:r>
            <a:r>
              <a:rPr lang="tr-TR" dirty="0" smtClean="0"/>
              <a:t>);</a:t>
            </a:r>
          </a:p>
          <a:p>
            <a:pPr>
              <a:buNone/>
            </a:pPr>
            <a:r>
              <a:rPr lang="tr-TR" dirty="0" smtClean="0"/>
              <a:t>			}</a:t>
            </a:r>
          </a:p>
          <a:p>
            <a:pPr>
              <a:buNone/>
            </a:pPr>
            <a:r>
              <a:rPr lang="tr-TR" dirty="0" smtClean="0"/>
              <a:t>		}</a:t>
            </a:r>
            <a:endParaRPr lang="en-US" i="1" dirty="0" smtClean="0"/>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95400"/>
            <a:ext cx="8077200" cy="1295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smtClean="0"/>
              <a:t>Case 6: S is Black, S’s Right Child</a:t>
            </a:r>
            <a:r>
              <a:rPr lang="tr-TR" i="1" dirty="0" smtClean="0"/>
              <a:t> </a:t>
            </a:r>
            <a:r>
              <a:rPr lang="en-US" i="1" dirty="0" smtClean="0"/>
              <a:t>is Red, and N is the Left Child of its</a:t>
            </a:r>
            <a:r>
              <a:rPr lang="tr-TR" i="1" dirty="0" smtClean="0"/>
              <a:t> </a:t>
            </a:r>
            <a:r>
              <a:rPr lang="tr-TR" i="1" dirty="0" err="1" smtClean="0"/>
              <a:t>Parent</a:t>
            </a:r>
            <a:r>
              <a:rPr lang="tr-TR" i="1" dirty="0" smtClean="0"/>
              <a:t> P</a:t>
            </a:r>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5" name="Picture 2"/>
          <p:cNvPicPr>
            <a:picLocks noChangeAspect="1" noChangeArrowheads="1"/>
          </p:cNvPicPr>
          <p:nvPr/>
        </p:nvPicPr>
        <p:blipFill>
          <a:blip r:embed="rId3" cstate="print"/>
          <a:srcRect/>
          <a:stretch>
            <a:fillRect/>
          </a:stretch>
        </p:blipFill>
        <p:spPr bwMode="auto">
          <a:xfrm>
            <a:off x="1447800" y="2743200"/>
            <a:ext cx="6248400" cy="3381375"/>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24744" cy="685800"/>
          </a:xfrm>
        </p:spPr>
        <p:txBody>
          <a:bodyPr>
            <a:normAutofit fontScale="90000"/>
          </a:bodyPr>
          <a:lstStyle/>
          <a:p>
            <a:r>
              <a:rPr lang="tr-TR" dirty="0" smtClean="0"/>
              <a:t>Binary Search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300714"/>
            <a:ext cx="6019800" cy="228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3857625"/>
            <a:ext cx="5580606"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7291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Splay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762000"/>
            <a:ext cx="8077200" cy="5638800"/>
          </a:xfrm>
        </p:spPr>
        <p:txBody>
          <a:bodyPr>
            <a:normAutofit fontScale="70000" lnSpcReduction="20000"/>
          </a:bodyPr>
          <a:lstStyle/>
          <a:p>
            <a:r>
              <a:rPr lang="en-US" dirty="0" smtClean="0"/>
              <a:t>Splay trees were invented by Daniel </a:t>
            </a:r>
            <a:r>
              <a:rPr lang="en-US" dirty="0" err="1" smtClean="0"/>
              <a:t>Sleator</a:t>
            </a:r>
            <a:r>
              <a:rPr lang="en-US" dirty="0" smtClean="0"/>
              <a:t> and Robert </a:t>
            </a:r>
            <a:r>
              <a:rPr lang="en-US" dirty="0" err="1" smtClean="0"/>
              <a:t>Tarjan</a:t>
            </a:r>
            <a:r>
              <a:rPr lang="en-US" dirty="0" smtClean="0"/>
              <a:t>. A splay tree is a self-balancing</a:t>
            </a:r>
            <a:r>
              <a:rPr lang="tr-TR" dirty="0" smtClean="0"/>
              <a:t> </a:t>
            </a:r>
            <a:r>
              <a:rPr lang="en-US" dirty="0" smtClean="0"/>
              <a:t>binary search tree with an additional property that recently accessed elements can be re-accessed</a:t>
            </a:r>
            <a:r>
              <a:rPr lang="tr-TR" dirty="0" smtClean="0"/>
              <a:t> </a:t>
            </a:r>
            <a:r>
              <a:rPr lang="en-US" dirty="0" smtClean="0"/>
              <a:t>fast. </a:t>
            </a:r>
            <a:endParaRPr lang="tr-TR" dirty="0" smtClean="0"/>
          </a:p>
          <a:p>
            <a:r>
              <a:rPr lang="en-US" dirty="0" smtClean="0"/>
              <a:t>It is said to be an efficient binary tree because it performs basic operations such as insertion,</a:t>
            </a:r>
            <a:r>
              <a:rPr lang="tr-TR" dirty="0" smtClean="0"/>
              <a:t> </a:t>
            </a:r>
            <a:r>
              <a:rPr lang="en-US" dirty="0" smtClean="0"/>
              <a:t>search, and deletion in O(log(n)) amortized time. </a:t>
            </a:r>
            <a:endParaRPr lang="tr-TR" dirty="0" smtClean="0"/>
          </a:p>
          <a:p>
            <a:r>
              <a:rPr lang="en-US" dirty="0" smtClean="0"/>
              <a:t>For many non-uniform sequences of operations,</a:t>
            </a:r>
            <a:r>
              <a:rPr lang="tr-TR" dirty="0" smtClean="0"/>
              <a:t> </a:t>
            </a:r>
            <a:r>
              <a:rPr lang="en-US" dirty="0" smtClean="0"/>
              <a:t>splay trees perform better than other search trees, even when the specific pattern of the sequence</a:t>
            </a:r>
            <a:r>
              <a:rPr lang="tr-TR" dirty="0" smtClean="0"/>
              <a:t> is </a:t>
            </a:r>
            <a:r>
              <a:rPr lang="tr-TR" dirty="0" err="1" smtClean="0"/>
              <a:t>unknown</a:t>
            </a:r>
            <a:r>
              <a:rPr lang="tr-TR" dirty="0" smtClean="0"/>
              <a:t>.</a:t>
            </a:r>
          </a:p>
          <a:p>
            <a:r>
              <a:rPr lang="en-US" dirty="0" smtClean="0"/>
              <a:t>A splay tree consists of a binary tree, with no additional fields. When a node in a splay tree is</a:t>
            </a:r>
            <a:r>
              <a:rPr lang="tr-TR" dirty="0" smtClean="0"/>
              <a:t> </a:t>
            </a:r>
            <a:r>
              <a:rPr lang="en-US" dirty="0" smtClean="0"/>
              <a:t>accessed, it is rotated or ‘splayed’ to the root, thereby changing the structure of the tree. </a:t>
            </a:r>
            <a:endParaRPr lang="tr-TR" dirty="0" smtClean="0"/>
          </a:p>
          <a:p>
            <a:r>
              <a:rPr lang="en-US" dirty="0" smtClean="0"/>
              <a:t>Since the</a:t>
            </a:r>
            <a:r>
              <a:rPr lang="tr-TR" dirty="0" smtClean="0"/>
              <a:t> </a:t>
            </a:r>
            <a:r>
              <a:rPr lang="en-US" dirty="0" smtClean="0"/>
              <a:t>most frequently accessed node is always moved closer to the starting point of the search (or the</a:t>
            </a:r>
            <a:r>
              <a:rPr lang="tr-TR" dirty="0" smtClean="0"/>
              <a:t> </a:t>
            </a:r>
            <a:r>
              <a:rPr lang="en-US" dirty="0" smtClean="0"/>
              <a:t>root node), these nodes are therefore located faster. </a:t>
            </a:r>
            <a:endParaRPr lang="tr-TR" dirty="0" smtClean="0"/>
          </a:p>
          <a:p>
            <a:r>
              <a:rPr lang="en-US" dirty="0" smtClean="0"/>
              <a:t>A simple idea behind it is that if an element</a:t>
            </a:r>
            <a:r>
              <a:rPr lang="tr-TR" dirty="0" smtClean="0"/>
              <a:t> </a:t>
            </a:r>
            <a:r>
              <a:rPr lang="en-US" dirty="0" smtClean="0"/>
              <a:t>is accessed, it is likely that it will be accessed again.</a:t>
            </a:r>
          </a:p>
          <a:p>
            <a:r>
              <a:rPr lang="en-US" dirty="0" smtClean="0"/>
              <a:t>In a splay tree, operations such as insertion, search, and deletion are combined with one basic</a:t>
            </a:r>
            <a:r>
              <a:rPr lang="tr-TR" dirty="0" smtClean="0"/>
              <a:t> </a:t>
            </a:r>
            <a:r>
              <a:rPr lang="en-US" dirty="0" smtClean="0"/>
              <a:t>operation called </a:t>
            </a:r>
            <a:r>
              <a:rPr lang="en-US" i="1" dirty="0" smtClean="0"/>
              <a:t>splaying. </a:t>
            </a:r>
            <a:endParaRPr lang="tr-TR" i="1" dirty="0" smtClean="0"/>
          </a:p>
          <a:p>
            <a:r>
              <a:rPr lang="en-US" i="1" dirty="0" smtClean="0"/>
              <a:t>Splaying the tree for a particular node rearranges the tree to place that</a:t>
            </a:r>
            <a:r>
              <a:rPr lang="tr-TR" i="1" dirty="0" smtClean="0"/>
              <a:t> </a:t>
            </a:r>
            <a:r>
              <a:rPr lang="en-US" dirty="0" smtClean="0"/>
              <a:t>node at the root. </a:t>
            </a:r>
            <a:endParaRPr lang="tr-TR" dirty="0" smtClean="0"/>
          </a:p>
          <a:p>
            <a:r>
              <a:rPr lang="en-US" dirty="0" smtClean="0"/>
              <a:t>A technique to do this is to first perform a standard binary tree search for that</a:t>
            </a:r>
            <a:r>
              <a:rPr lang="tr-TR" dirty="0" smtClean="0"/>
              <a:t> </a:t>
            </a:r>
            <a:r>
              <a:rPr lang="en-US" dirty="0" smtClean="0"/>
              <a:t>node and then use rotations in a specific order to bring the node on top.</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486400"/>
          </a:xfrm>
        </p:spPr>
        <p:txBody>
          <a:bodyPr>
            <a:normAutofit fontScale="85000" lnSpcReduction="20000"/>
          </a:bodyPr>
          <a:lstStyle/>
          <a:p>
            <a:r>
              <a:rPr lang="en-US" dirty="0" smtClean="0"/>
              <a:t>In this section, we will discuss the four main operations that are performed on a splay tree. These</a:t>
            </a:r>
            <a:r>
              <a:rPr lang="tr-TR" dirty="0" smtClean="0"/>
              <a:t> </a:t>
            </a:r>
            <a:r>
              <a:rPr lang="en-US" dirty="0" smtClean="0"/>
              <a:t>include splaying, insertion, search, and deletion.</a:t>
            </a:r>
          </a:p>
          <a:p>
            <a:r>
              <a:rPr lang="tr-TR" b="1" i="1" dirty="0" err="1" smtClean="0"/>
              <a:t>Splaying</a:t>
            </a:r>
            <a:endParaRPr lang="tr-TR" b="1" i="1" dirty="0" smtClean="0"/>
          </a:p>
          <a:p>
            <a:r>
              <a:rPr lang="en-US" dirty="0" smtClean="0"/>
              <a:t>When we access a node N, splaying is performed on N to move it to the root. To perform a splay</a:t>
            </a:r>
            <a:r>
              <a:rPr lang="tr-TR" dirty="0" smtClean="0"/>
              <a:t> </a:t>
            </a:r>
            <a:r>
              <a:rPr lang="en-US" dirty="0" smtClean="0"/>
              <a:t>operation, certain </a:t>
            </a:r>
            <a:r>
              <a:rPr lang="en-US" i="1" dirty="0" smtClean="0"/>
              <a:t>splay steps are performed where each step moves N closer to the root. </a:t>
            </a:r>
            <a:endParaRPr lang="tr-TR" i="1" dirty="0" smtClean="0"/>
          </a:p>
          <a:p>
            <a:r>
              <a:rPr lang="tr-TR" i="1" dirty="0" smtClean="0"/>
              <a:t>S</a:t>
            </a:r>
            <a:r>
              <a:rPr lang="en-US" i="1" dirty="0" smtClean="0"/>
              <a:t>playing</a:t>
            </a:r>
            <a:r>
              <a:rPr lang="tr-TR" i="1" dirty="0" smtClean="0"/>
              <a:t> </a:t>
            </a:r>
            <a:r>
              <a:rPr lang="en-US" dirty="0" smtClean="0"/>
              <a:t>a particular node of interest after every access ensures that the recently accessed nodes are kept</a:t>
            </a:r>
            <a:r>
              <a:rPr lang="tr-TR" dirty="0" smtClean="0"/>
              <a:t> </a:t>
            </a:r>
            <a:r>
              <a:rPr lang="en-US" dirty="0" smtClean="0"/>
              <a:t>closer to the root and the tree remains roughly balanced, so that the desired amortized time bounds</a:t>
            </a:r>
            <a:r>
              <a:rPr lang="tr-TR" dirty="0" smtClean="0"/>
              <a:t> can be </a:t>
            </a:r>
            <a:r>
              <a:rPr lang="tr-TR" dirty="0" err="1" smtClean="0"/>
              <a:t>achieved</a:t>
            </a:r>
            <a:r>
              <a:rPr lang="tr-TR" dirty="0" smtClean="0"/>
              <a:t>.</a:t>
            </a:r>
          </a:p>
          <a:p>
            <a:r>
              <a:rPr lang="en-US" dirty="0" smtClean="0"/>
              <a:t>Each splay step depends on three factors:</a:t>
            </a:r>
          </a:p>
          <a:p>
            <a:pPr lvl="1"/>
            <a:r>
              <a:rPr lang="en-US" dirty="0" smtClean="0"/>
              <a:t>Whether N is the left or right child of its parent P,</a:t>
            </a:r>
          </a:p>
          <a:p>
            <a:pPr lvl="1"/>
            <a:r>
              <a:rPr lang="en-US" dirty="0" smtClean="0"/>
              <a:t>Whether P is the root or not, and if not,</a:t>
            </a:r>
          </a:p>
          <a:p>
            <a:pPr lvl="1"/>
            <a:r>
              <a:rPr lang="en-US" dirty="0" smtClean="0"/>
              <a:t>Whether P is the left or right child of its parent, G (N’s grandparent).</a:t>
            </a:r>
          </a:p>
          <a:p>
            <a:r>
              <a:rPr lang="en-US" dirty="0" smtClean="0"/>
              <a:t>Depending on these three factors, we have one splay step based on each factor.</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2667000"/>
          </a:xfrm>
        </p:spPr>
        <p:txBody>
          <a:bodyPr>
            <a:normAutofit fontScale="92500" lnSpcReduction="20000"/>
          </a:bodyPr>
          <a:lstStyle/>
          <a:p>
            <a:r>
              <a:rPr lang="en-US" b="1" i="1" dirty="0" err="1" smtClean="0"/>
              <a:t>Zig</a:t>
            </a:r>
            <a:r>
              <a:rPr lang="en-US" b="1" i="1" dirty="0" smtClean="0"/>
              <a:t> step </a:t>
            </a:r>
            <a:endParaRPr lang="tr-TR" b="1" i="1" dirty="0" smtClean="0"/>
          </a:p>
          <a:p>
            <a:r>
              <a:rPr lang="en-US" i="1" dirty="0" smtClean="0"/>
              <a:t>The </a:t>
            </a:r>
            <a:r>
              <a:rPr lang="en-US" i="1" dirty="0" err="1" smtClean="0"/>
              <a:t>zig</a:t>
            </a:r>
            <a:r>
              <a:rPr lang="en-US" i="1" dirty="0" smtClean="0"/>
              <a:t> operation is done when P (the parent of N)</a:t>
            </a:r>
            <a:r>
              <a:rPr lang="tr-TR" i="1" dirty="0" smtClean="0"/>
              <a:t> </a:t>
            </a:r>
            <a:r>
              <a:rPr lang="en-US" dirty="0" smtClean="0"/>
              <a:t>is the root of the splay tree.</a:t>
            </a:r>
            <a:endParaRPr lang="tr-TR" dirty="0" smtClean="0"/>
          </a:p>
          <a:p>
            <a:r>
              <a:rPr lang="en-US" dirty="0" smtClean="0"/>
              <a:t>In the </a:t>
            </a:r>
            <a:r>
              <a:rPr lang="en-US" dirty="0" err="1" smtClean="0"/>
              <a:t>zig</a:t>
            </a:r>
            <a:r>
              <a:rPr lang="en-US" dirty="0" smtClean="0"/>
              <a:t> step, the tree is rotated</a:t>
            </a:r>
            <a:r>
              <a:rPr lang="tr-TR" dirty="0" smtClean="0"/>
              <a:t> </a:t>
            </a:r>
            <a:r>
              <a:rPr lang="en-US" dirty="0" smtClean="0"/>
              <a:t>on the edge between N and P. </a:t>
            </a:r>
            <a:endParaRPr lang="tr-TR" dirty="0" smtClean="0"/>
          </a:p>
          <a:p>
            <a:r>
              <a:rPr lang="en-US" dirty="0" err="1" smtClean="0"/>
              <a:t>Zig</a:t>
            </a:r>
            <a:r>
              <a:rPr lang="en-US" dirty="0" smtClean="0"/>
              <a:t> step is usually performed</a:t>
            </a:r>
            <a:r>
              <a:rPr lang="tr-TR" dirty="0" smtClean="0"/>
              <a:t> </a:t>
            </a:r>
            <a:r>
              <a:rPr lang="en-US" dirty="0" smtClean="0"/>
              <a:t>as the last step in a splay operation and only when N has an</a:t>
            </a:r>
            <a:r>
              <a:rPr lang="tr-TR" dirty="0" smtClean="0"/>
              <a:t> </a:t>
            </a:r>
            <a:r>
              <a:rPr lang="en-US" dirty="0" smtClean="0"/>
              <a:t>odd depth at the beginning of the operation. Refer Fig. 10.65.</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1066800" y="3276600"/>
            <a:ext cx="4381500" cy="2924175"/>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2590800"/>
          </a:xfrm>
        </p:spPr>
        <p:txBody>
          <a:bodyPr>
            <a:normAutofit fontScale="85000" lnSpcReduction="20000"/>
          </a:bodyPr>
          <a:lstStyle/>
          <a:p>
            <a:r>
              <a:rPr lang="tr-TR" b="1" i="1" dirty="0" err="1" smtClean="0"/>
              <a:t>Zig</a:t>
            </a:r>
            <a:r>
              <a:rPr lang="tr-TR" b="1" i="1" dirty="0" smtClean="0"/>
              <a:t>-</a:t>
            </a:r>
            <a:r>
              <a:rPr lang="tr-TR" b="1" i="1" dirty="0" err="1" smtClean="0"/>
              <a:t>zig</a:t>
            </a:r>
            <a:r>
              <a:rPr lang="tr-TR" b="1" i="1" dirty="0" smtClean="0"/>
              <a:t> step </a:t>
            </a:r>
          </a:p>
          <a:p>
            <a:r>
              <a:rPr lang="tr-TR" i="1" dirty="0" err="1" smtClean="0"/>
              <a:t>The</a:t>
            </a:r>
            <a:r>
              <a:rPr lang="tr-TR" i="1" dirty="0" smtClean="0"/>
              <a:t> </a:t>
            </a:r>
            <a:r>
              <a:rPr lang="tr-TR" i="1" dirty="0" err="1" smtClean="0"/>
              <a:t>zig</a:t>
            </a:r>
            <a:r>
              <a:rPr lang="tr-TR" i="1" dirty="0" smtClean="0"/>
              <a:t>–</a:t>
            </a:r>
            <a:r>
              <a:rPr lang="tr-TR" i="1" dirty="0" err="1" smtClean="0"/>
              <a:t>zig</a:t>
            </a:r>
            <a:r>
              <a:rPr lang="tr-TR" i="1" dirty="0" smtClean="0"/>
              <a:t> </a:t>
            </a:r>
            <a:r>
              <a:rPr lang="tr-TR" i="1" dirty="0" err="1" smtClean="0"/>
              <a:t>operation</a:t>
            </a:r>
            <a:r>
              <a:rPr lang="tr-TR" i="1" dirty="0" smtClean="0"/>
              <a:t> is </a:t>
            </a:r>
            <a:r>
              <a:rPr lang="tr-TR" i="1" dirty="0" err="1" smtClean="0"/>
              <a:t>performed</a:t>
            </a:r>
            <a:r>
              <a:rPr lang="tr-TR" i="1" dirty="0" smtClean="0"/>
              <a:t> </a:t>
            </a:r>
            <a:r>
              <a:rPr lang="tr-TR" i="1" dirty="0" err="1" smtClean="0"/>
              <a:t>when</a:t>
            </a:r>
            <a:r>
              <a:rPr lang="tr-TR" i="1" dirty="0" smtClean="0"/>
              <a:t> P is </a:t>
            </a:r>
            <a:r>
              <a:rPr lang="en-US" dirty="0" smtClean="0"/>
              <a:t>not the root. </a:t>
            </a:r>
            <a:endParaRPr lang="tr-TR" dirty="0" smtClean="0"/>
          </a:p>
          <a:p>
            <a:r>
              <a:rPr lang="en-US" dirty="0" smtClean="0"/>
              <a:t>In addition to this, N and P are either both right</a:t>
            </a:r>
            <a:r>
              <a:rPr lang="tr-TR" dirty="0" smtClean="0"/>
              <a:t> </a:t>
            </a:r>
            <a:r>
              <a:rPr lang="en-US" dirty="0" smtClean="0"/>
              <a:t>or left children of their parents. </a:t>
            </a:r>
            <a:endParaRPr lang="tr-TR" dirty="0" smtClean="0"/>
          </a:p>
          <a:p>
            <a:r>
              <a:rPr lang="en-US" dirty="0" smtClean="0"/>
              <a:t>Figure 10.66 shows the case</a:t>
            </a:r>
            <a:r>
              <a:rPr lang="tr-TR" dirty="0" smtClean="0"/>
              <a:t> </a:t>
            </a:r>
            <a:r>
              <a:rPr lang="en-US" dirty="0" smtClean="0"/>
              <a:t>where N and P are the left children. </a:t>
            </a:r>
            <a:endParaRPr lang="tr-TR" dirty="0" smtClean="0"/>
          </a:p>
          <a:p>
            <a:r>
              <a:rPr lang="en-US" dirty="0" smtClean="0"/>
              <a:t>During the </a:t>
            </a:r>
            <a:r>
              <a:rPr lang="en-US" dirty="0" err="1" smtClean="0"/>
              <a:t>zig–zig</a:t>
            </a:r>
            <a:r>
              <a:rPr lang="en-US" dirty="0" smtClean="0"/>
              <a:t> step,</a:t>
            </a:r>
            <a:r>
              <a:rPr lang="tr-TR" dirty="0" smtClean="0"/>
              <a:t> </a:t>
            </a:r>
            <a:r>
              <a:rPr lang="en-US" dirty="0" smtClean="0"/>
              <a:t>first the tree is rotated on the edge joining P and its parent G,</a:t>
            </a:r>
            <a:r>
              <a:rPr lang="tr-TR" dirty="0" smtClean="0"/>
              <a:t> </a:t>
            </a:r>
            <a:r>
              <a:rPr lang="en-US" dirty="0" smtClean="0"/>
              <a:t>and then again rotated on the edge joining N and P.</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4098" name="Picture 2"/>
          <p:cNvPicPr>
            <a:picLocks noChangeAspect="1" noChangeArrowheads="1"/>
          </p:cNvPicPr>
          <p:nvPr/>
        </p:nvPicPr>
        <p:blipFill>
          <a:blip r:embed="rId3" cstate="print"/>
          <a:srcRect/>
          <a:stretch>
            <a:fillRect/>
          </a:stretch>
        </p:blipFill>
        <p:spPr bwMode="auto">
          <a:xfrm>
            <a:off x="1143000" y="3505200"/>
            <a:ext cx="6581775" cy="251460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2667000"/>
          </a:xfrm>
        </p:spPr>
        <p:txBody>
          <a:bodyPr>
            <a:normAutofit lnSpcReduction="10000"/>
          </a:bodyPr>
          <a:lstStyle/>
          <a:p>
            <a:r>
              <a:rPr lang="en-US" b="1" i="1" dirty="0" err="1" smtClean="0"/>
              <a:t>Zig-zag</a:t>
            </a:r>
            <a:r>
              <a:rPr lang="en-US" b="1" i="1" dirty="0" smtClean="0"/>
              <a:t> step </a:t>
            </a:r>
            <a:endParaRPr lang="tr-TR" b="1" i="1" dirty="0" smtClean="0"/>
          </a:p>
          <a:p>
            <a:r>
              <a:rPr lang="en-US" i="1" dirty="0" smtClean="0"/>
              <a:t>The </a:t>
            </a:r>
            <a:r>
              <a:rPr lang="en-US" i="1" dirty="0" err="1" smtClean="0"/>
              <a:t>zig–zag</a:t>
            </a:r>
            <a:r>
              <a:rPr lang="en-US" i="1" dirty="0" smtClean="0"/>
              <a:t> operation is performed when P is not the root. In addition to this, N is the</a:t>
            </a:r>
            <a:r>
              <a:rPr lang="tr-TR" i="1" dirty="0" smtClean="0"/>
              <a:t> </a:t>
            </a:r>
            <a:r>
              <a:rPr lang="en-US" dirty="0" smtClean="0"/>
              <a:t>right child of P and P is the left child of G or vice versa. </a:t>
            </a:r>
            <a:endParaRPr lang="tr-TR" dirty="0" smtClean="0"/>
          </a:p>
          <a:p>
            <a:r>
              <a:rPr lang="en-US" dirty="0" smtClean="0"/>
              <a:t>In </a:t>
            </a:r>
            <a:r>
              <a:rPr lang="en-US" dirty="0" err="1" smtClean="0"/>
              <a:t>zig–zag</a:t>
            </a:r>
            <a:r>
              <a:rPr lang="en-US" dirty="0" smtClean="0"/>
              <a:t> step, the tree is first rotated on</a:t>
            </a:r>
            <a:r>
              <a:rPr lang="tr-TR" dirty="0" smtClean="0"/>
              <a:t> </a:t>
            </a:r>
            <a:r>
              <a:rPr lang="en-US" dirty="0" smtClean="0"/>
              <a:t>the edge between N and P, and then rotated on the edge between N and G. Refer Fig.10.67.</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5122" name="Picture 2"/>
          <p:cNvPicPr>
            <a:picLocks noChangeAspect="1" noChangeArrowheads="1"/>
          </p:cNvPicPr>
          <p:nvPr/>
        </p:nvPicPr>
        <p:blipFill>
          <a:blip r:embed="rId3" cstate="print"/>
          <a:srcRect/>
          <a:stretch>
            <a:fillRect/>
          </a:stretch>
        </p:blipFill>
        <p:spPr bwMode="auto">
          <a:xfrm>
            <a:off x="762000" y="3505200"/>
            <a:ext cx="5638800" cy="2728912"/>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0"/>
          </a:xfrm>
        </p:spPr>
        <p:txBody>
          <a:bodyPr>
            <a:normAutofit/>
          </a:bodyPr>
          <a:lstStyle/>
          <a:p>
            <a:r>
              <a:rPr lang="en-US" b="1" i="1" dirty="0" smtClean="0"/>
              <a:t>Inserting a Node in a Splay Tree</a:t>
            </a:r>
          </a:p>
          <a:p>
            <a:r>
              <a:rPr lang="en-US" dirty="0" smtClean="0"/>
              <a:t>Although the process of inserting a new node N into a splay tree begins in the same way as we</a:t>
            </a:r>
            <a:r>
              <a:rPr lang="tr-TR" dirty="0" smtClean="0"/>
              <a:t> </a:t>
            </a:r>
            <a:r>
              <a:rPr lang="en-US" dirty="0" smtClean="0"/>
              <a:t>insert a node in a binary search tree, but after the insertion, N is made the new root of the splay</a:t>
            </a:r>
            <a:r>
              <a:rPr lang="tr-TR" dirty="0" smtClean="0"/>
              <a:t> </a:t>
            </a:r>
            <a:r>
              <a:rPr lang="en-US" dirty="0" smtClean="0"/>
              <a:t>tree.</a:t>
            </a:r>
            <a:endParaRPr lang="tr-TR" dirty="0" smtClean="0"/>
          </a:p>
          <a:p>
            <a:r>
              <a:rPr lang="en-US" dirty="0" smtClean="0"/>
              <a:t>The steps performed to insert a new node N in a splay tree can be given as follows:</a:t>
            </a:r>
          </a:p>
          <a:p>
            <a:pPr lvl="1"/>
            <a:r>
              <a:rPr lang="en-US" i="1" dirty="0" smtClean="0"/>
              <a:t>Step 1 Search N in the splay tree. If the search is successful, splay at the node N.</a:t>
            </a:r>
          </a:p>
          <a:p>
            <a:pPr lvl="1"/>
            <a:r>
              <a:rPr lang="en-US" i="1" dirty="0" smtClean="0"/>
              <a:t>Step 2 If the search is unsuccessful, add the new node N in such a way that it replaces the NULL</a:t>
            </a:r>
            <a:r>
              <a:rPr lang="tr-TR" i="1" dirty="0" smtClean="0"/>
              <a:t> </a:t>
            </a:r>
            <a:r>
              <a:rPr lang="en-US" dirty="0" smtClean="0"/>
              <a:t>pointer reached during the search by a pointer to a new node N. Splay the tree at N.</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
          </a:xfrm>
        </p:spPr>
        <p:txBody>
          <a:bodyPr>
            <a:normAutofit/>
          </a:bodyPr>
          <a:lstStyle/>
          <a:p>
            <a:r>
              <a:rPr lang="en-US" b="1" i="1" dirty="0" smtClean="0"/>
              <a:t>Inserting a Node in a Splay Tree</a:t>
            </a:r>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1219200" y="1528763"/>
            <a:ext cx="6934200" cy="4491037"/>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0"/>
          </a:xfrm>
        </p:spPr>
        <p:txBody>
          <a:bodyPr>
            <a:normAutofit/>
          </a:bodyPr>
          <a:lstStyle/>
          <a:p>
            <a:r>
              <a:rPr lang="en-US" b="1" i="1" dirty="0" smtClean="0"/>
              <a:t>Searching for a Node in a Splay Tree</a:t>
            </a:r>
            <a:endParaRPr lang="tr-TR" b="1" i="1" dirty="0" smtClean="0"/>
          </a:p>
          <a:p>
            <a:r>
              <a:rPr lang="en-US" dirty="0" smtClean="0"/>
              <a:t>If a particular node N is present in the</a:t>
            </a:r>
            <a:r>
              <a:rPr lang="tr-TR" dirty="0" smtClean="0"/>
              <a:t> </a:t>
            </a:r>
            <a:r>
              <a:rPr lang="en-US" dirty="0" smtClean="0"/>
              <a:t>splay tree, then a pointer to N is returned;</a:t>
            </a:r>
            <a:r>
              <a:rPr lang="tr-TR" dirty="0" smtClean="0"/>
              <a:t> </a:t>
            </a:r>
            <a:r>
              <a:rPr lang="en-US" dirty="0" smtClean="0"/>
              <a:t>otherwise a pointer to the null node is</a:t>
            </a:r>
            <a:r>
              <a:rPr lang="tr-TR" dirty="0" smtClean="0"/>
              <a:t> </a:t>
            </a:r>
            <a:r>
              <a:rPr lang="en-US" dirty="0" smtClean="0"/>
              <a:t>returned. </a:t>
            </a:r>
            <a:endParaRPr lang="tr-TR" dirty="0" smtClean="0"/>
          </a:p>
          <a:p>
            <a:r>
              <a:rPr lang="en-US" dirty="0" smtClean="0"/>
              <a:t>The steps performed to search</a:t>
            </a:r>
            <a:r>
              <a:rPr lang="tr-TR" dirty="0" smtClean="0"/>
              <a:t> </a:t>
            </a:r>
            <a:r>
              <a:rPr lang="en-US" dirty="0" smtClean="0"/>
              <a:t>a node N in a splay tree include:</a:t>
            </a:r>
          </a:p>
          <a:p>
            <a:pPr lvl="1"/>
            <a:r>
              <a:rPr lang="en-US" dirty="0" smtClean="0"/>
              <a:t>Search down the root of the splay tree</a:t>
            </a:r>
            <a:r>
              <a:rPr lang="tr-TR" dirty="0" smtClean="0"/>
              <a:t> </a:t>
            </a:r>
            <a:r>
              <a:rPr lang="tr-TR" dirty="0" err="1" smtClean="0"/>
              <a:t>looking</a:t>
            </a:r>
            <a:r>
              <a:rPr lang="tr-TR" dirty="0" smtClean="0"/>
              <a:t> </a:t>
            </a:r>
            <a:r>
              <a:rPr lang="tr-TR" dirty="0" err="1" smtClean="0"/>
              <a:t>for</a:t>
            </a:r>
            <a:r>
              <a:rPr lang="tr-TR" dirty="0" smtClean="0"/>
              <a:t> N.</a:t>
            </a:r>
          </a:p>
          <a:p>
            <a:pPr lvl="1"/>
            <a:r>
              <a:rPr lang="en-US" dirty="0" smtClean="0"/>
              <a:t>If the search is successful, and we</a:t>
            </a:r>
            <a:r>
              <a:rPr lang="tr-TR" dirty="0" smtClean="0"/>
              <a:t> </a:t>
            </a:r>
            <a:r>
              <a:rPr lang="en-US" dirty="0" smtClean="0"/>
              <a:t>reach N, then splay the tree at N and</a:t>
            </a:r>
            <a:r>
              <a:rPr lang="tr-TR" dirty="0" smtClean="0"/>
              <a:t> </a:t>
            </a:r>
            <a:r>
              <a:rPr lang="en-US" dirty="0" smtClean="0"/>
              <a:t>return a pointer to N.</a:t>
            </a:r>
          </a:p>
          <a:p>
            <a:pPr lvl="1"/>
            <a:r>
              <a:rPr lang="en-US" dirty="0" smtClean="0"/>
              <a:t>If the search is unsuccessful, i.e., the</a:t>
            </a:r>
            <a:r>
              <a:rPr lang="tr-TR" dirty="0" smtClean="0"/>
              <a:t> </a:t>
            </a:r>
            <a:r>
              <a:rPr lang="en-US" dirty="0" smtClean="0"/>
              <a:t>splay tree does not contain N, then we</a:t>
            </a:r>
            <a:r>
              <a:rPr lang="tr-TR" dirty="0" smtClean="0"/>
              <a:t> </a:t>
            </a:r>
            <a:r>
              <a:rPr lang="en-US" dirty="0" smtClean="0"/>
              <a:t>reach a null node. Splay the tree at the</a:t>
            </a:r>
            <a:r>
              <a:rPr lang="tr-TR" dirty="0" smtClean="0"/>
              <a:t> </a:t>
            </a:r>
            <a:r>
              <a:rPr lang="en-US" dirty="0" smtClean="0"/>
              <a:t>last non-null node reached during the</a:t>
            </a:r>
            <a:r>
              <a:rPr lang="tr-TR" dirty="0" smtClean="0"/>
              <a:t> </a:t>
            </a:r>
            <a:r>
              <a:rPr lang="en-US" dirty="0" smtClean="0"/>
              <a:t>search and return a pointer to null.</a:t>
            </a:r>
            <a:endParaRPr lang="en-US"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685800"/>
            <a:ext cx="8077200" cy="457200"/>
          </a:xfrm>
        </p:spPr>
        <p:txBody>
          <a:bodyPr>
            <a:normAutofit/>
          </a:bodyPr>
          <a:lstStyle/>
          <a:p>
            <a:r>
              <a:rPr lang="en-US" b="1" i="1" dirty="0" smtClean="0"/>
              <a:t>Searching for a Node in a Splay Tree</a:t>
            </a:r>
            <a:endParaRPr lang="tr-TR"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2050" name="Picture 2"/>
          <p:cNvPicPr>
            <a:picLocks noChangeAspect="1" noChangeArrowheads="1"/>
          </p:cNvPicPr>
          <p:nvPr/>
        </p:nvPicPr>
        <p:blipFill>
          <a:blip r:embed="rId3" cstate="print"/>
          <a:srcRect/>
          <a:stretch>
            <a:fillRect/>
          </a:stretch>
        </p:blipFill>
        <p:spPr bwMode="auto">
          <a:xfrm>
            <a:off x="1600200" y="1219200"/>
            <a:ext cx="5909540" cy="4767262"/>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4114800"/>
          </a:xfrm>
        </p:spPr>
        <p:txBody>
          <a:bodyPr>
            <a:normAutofit/>
          </a:bodyPr>
          <a:lstStyle/>
          <a:p>
            <a:r>
              <a:rPr lang="en-US" b="1" i="1" dirty="0" smtClean="0"/>
              <a:t>Deleting a Node from a Splay Tree</a:t>
            </a:r>
          </a:p>
          <a:p>
            <a:r>
              <a:rPr lang="en-US" dirty="0" smtClean="0"/>
              <a:t>To delete a node N from a splay tree, we perform the following steps:</a:t>
            </a:r>
          </a:p>
          <a:p>
            <a:pPr lvl="1"/>
            <a:r>
              <a:rPr lang="en-US" dirty="0" smtClean="0"/>
              <a:t>Search for N that has to be deleted. If the search is unsuccessful, splay the tree at the last</a:t>
            </a:r>
            <a:r>
              <a:rPr lang="tr-TR" dirty="0" smtClean="0"/>
              <a:t> </a:t>
            </a:r>
            <a:r>
              <a:rPr lang="en-US" dirty="0" smtClean="0"/>
              <a:t>non-null node encountered during the search.</a:t>
            </a:r>
          </a:p>
          <a:p>
            <a:pPr lvl="1"/>
            <a:r>
              <a:rPr lang="en-US" dirty="0" smtClean="0"/>
              <a:t>If the search is successful and N is not the root node, then let P be the parent of N. Replace</a:t>
            </a:r>
            <a:r>
              <a:rPr lang="tr-TR" dirty="0" smtClean="0"/>
              <a:t> </a:t>
            </a:r>
            <a:r>
              <a:rPr lang="en-US" dirty="0" smtClean="0"/>
              <a:t>N by an appropriate descendent of P (as we do in binary search tree). Finally splay the</a:t>
            </a:r>
            <a:r>
              <a:rPr lang="tr-TR" dirty="0" smtClean="0"/>
              <a:t> </a:t>
            </a:r>
            <a:r>
              <a:rPr lang="tr-TR" dirty="0" err="1" smtClean="0"/>
              <a:t>tree</a:t>
            </a:r>
            <a:r>
              <a:rPr lang="tr-TR" dirty="0" smtClean="0"/>
              <a:t> at P.</a:t>
            </a:r>
            <a:endParaRPr lang="tr-TR"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8451</TotalTime>
  <Words>12016</Words>
  <Application>Microsoft Office PowerPoint</Application>
  <PresentationFormat>On-screen Show (4:3)</PresentationFormat>
  <Paragraphs>1132</Paragraphs>
  <Slides>102</Slides>
  <Notes>100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102</vt:i4>
      </vt:variant>
    </vt:vector>
  </HeadingPairs>
  <TitlesOfParts>
    <vt:vector size="106" baseType="lpstr">
      <vt:lpstr>Calibri</vt:lpstr>
      <vt:lpstr>Century Gothic</vt:lpstr>
      <vt:lpstr>Wingdings 2</vt:lpstr>
      <vt:lpstr>Austin</vt:lpstr>
      <vt:lpstr>BLM0267</vt:lpstr>
      <vt:lpstr>PowerPoint Presentation</vt:lpstr>
      <vt:lpstr>Binary Search Trees</vt:lpstr>
      <vt:lpstr>Binary Search Trees</vt:lpstr>
      <vt:lpstr>Binary Search Trees</vt:lpstr>
      <vt:lpstr>Binary Search Trees</vt:lpstr>
      <vt:lpstr>Binary Search Trees</vt:lpstr>
      <vt:lpstr>Binary Search Trees</vt:lpstr>
      <vt:lpstr>Binary Search Trees</vt:lpstr>
      <vt:lpstr>Searching for a Node in a Binary Search Tree</vt:lpstr>
      <vt:lpstr>Searching for a Node in a Binary Search Tree</vt:lpstr>
      <vt:lpstr>Inserting a New Node in a Binary Search Tree</vt:lpstr>
      <vt:lpstr>Inserting a New Node in a Binary Search Tree</vt:lpstr>
      <vt:lpstr>Deleting a Node from a Binary Search Tree</vt:lpstr>
      <vt:lpstr>Deleting a Node from a Binary Search Tree</vt:lpstr>
      <vt:lpstr>Deleting a Node from a Binary Search Tree</vt:lpstr>
      <vt:lpstr>Deleting a Node from a Binary Search Tree</vt:lpstr>
      <vt:lpstr>Deleting a Node from a Binary Search Tree</vt:lpstr>
      <vt:lpstr>Deleting a Node from a Binary Search Tree</vt:lpstr>
      <vt:lpstr>Determining the Height of a Binary Search Tree</vt:lpstr>
      <vt:lpstr>Determining the Number of Nodes</vt:lpstr>
      <vt:lpstr>Determining the Number of Internal Nodes</vt:lpstr>
      <vt:lpstr>Determining the Number of External Nodes</vt:lpstr>
      <vt:lpstr>Finding the Mirror Image of a Binary Search Tree</vt:lpstr>
      <vt:lpstr>Deleting a Binary Search Tree</vt:lpstr>
      <vt:lpstr>Finding the Smallest Node in a Binary Search Tree</vt:lpstr>
      <vt:lpstr>Finding the Largest Node in a Binary Search Tree</vt:lpstr>
      <vt:lpstr>Threaded Binary Trees</vt:lpstr>
      <vt:lpstr>Threaded Binary Trees</vt:lpstr>
      <vt:lpstr>Threaded Binary Trees</vt:lpstr>
      <vt:lpstr>One-way Threading</vt:lpstr>
      <vt:lpstr>Two-way Threading</vt:lpstr>
      <vt:lpstr>Threaded Binary Trees</vt:lpstr>
      <vt:lpstr>Traversing a Threaded Binary Tree</vt:lpstr>
      <vt:lpstr>Traversing a Threaded Binary Tree</vt:lpstr>
      <vt:lpstr>Advantages of Threaded Binary Tree</vt:lpstr>
      <vt:lpstr>AVL Trees</vt:lpstr>
      <vt:lpstr>AVL Trees</vt:lpstr>
      <vt:lpstr>AVL Trees</vt:lpstr>
      <vt:lpstr>AVL Trees</vt:lpstr>
      <vt:lpstr>AVL Trees</vt:lpstr>
      <vt:lpstr>Searching for a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Deleting a node from an AVL Tree</vt:lpstr>
      <vt:lpstr>Deleting a node from an AVL Tree</vt:lpstr>
      <vt:lpstr>Deleting a node from an AVL Tree</vt:lpstr>
      <vt:lpstr>Deleting a node from an AVL Tree</vt:lpstr>
      <vt:lpstr>Deleting a node from an AVL Tree</vt:lpstr>
      <vt:lpstr>Red-Black Trees</vt:lpstr>
      <vt:lpstr>Red-Black Trees</vt:lpstr>
      <vt:lpstr>Red-Black Trees</vt:lpstr>
      <vt:lpstr>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Advantages and Disadvantages of Splay Trees</vt:lpstr>
      <vt:lpstr>Advantages and Disadvantages of Splay Trees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Microsoft account</cp:lastModifiedBy>
  <cp:revision>400</cp:revision>
  <dcterms:created xsi:type="dcterms:W3CDTF">2006-08-16T00:00:00Z</dcterms:created>
  <dcterms:modified xsi:type="dcterms:W3CDTF">2020-05-21T18:57:15Z</dcterms:modified>
</cp:coreProperties>
</file>