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CE560A-2731-4F8B-956A-A6C8A4130D78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3C7117-3C61-4708-B440-2B4CADE3D2E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563371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3C7117-3C61-4708-B440-2B4CADE3D2E3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5834710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0193A-FDF7-45ED-A822-97FC6FA3B6F0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831D-6022-4A3D-9118-F7AF071C99E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0193A-FDF7-45ED-A822-97FC6FA3B6F0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831D-6022-4A3D-9118-F7AF071C99E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0193A-FDF7-45ED-A822-97FC6FA3B6F0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831D-6022-4A3D-9118-F7AF071C99E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0193A-FDF7-45ED-A822-97FC6FA3B6F0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831D-6022-4A3D-9118-F7AF071C99E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0193A-FDF7-45ED-A822-97FC6FA3B6F0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831D-6022-4A3D-9118-F7AF071C99E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0193A-FDF7-45ED-A822-97FC6FA3B6F0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831D-6022-4A3D-9118-F7AF071C99E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0193A-FDF7-45ED-A822-97FC6FA3B6F0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831D-6022-4A3D-9118-F7AF071C99E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0193A-FDF7-45ED-A822-97FC6FA3B6F0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831D-6022-4A3D-9118-F7AF071C99E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0193A-FDF7-45ED-A822-97FC6FA3B6F0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831D-6022-4A3D-9118-F7AF071C99E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0193A-FDF7-45ED-A822-97FC6FA3B6F0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831D-6022-4A3D-9118-F7AF071C99E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0193A-FDF7-45ED-A822-97FC6FA3B6F0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831D-6022-4A3D-9118-F7AF071C99E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50193A-FDF7-45ED-A822-97FC6FA3B6F0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5A831D-6022-4A3D-9118-F7AF071C99EE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Dikdörtgen"/>
          <p:cNvSpPr/>
          <p:nvPr/>
        </p:nvSpPr>
        <p:spPr>
          <a:xfrm>
            <a:off x="251520" y="188640"/>
            <a:ext cx="457067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/>
              <a:t>The </a:t>
            </a:r>
            <a:r>
              <a:rPr lang="en-US" sz="2400" b="1" dirty="0"/>
              <a:t>Third Law of Thermodynamics</a:t>
            </a:r>
            <a:endParaRPr lang="tr-TR" sz="2400" b="1" dirty="0"/>
          </a:p>
        </p:txBody>
      </p:sp>
      <p:sp>
        <p:nvSpPr>
          <p:cNvPr id="2" name="Dikdörtgen 1"/>
          <p:cNvSpPr/>
          <p:nvPr/>
        </p:nvSpPr>
        <p:spPr>
          <a:xfrm>
            <a:off x="359024" y="764704"/>
            <a:ext cx="878497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/>
              <a:t>Consider the first law for a reversible change at constant volume.</a:t>
            </a:r>
          </a:p>
          <a:p>
            <a:pPr>
              <a:lnSpc>
                <a:spcPct val="150000"/>
              </a:lnSpc>
            </a:pPr>
            <a:r>
              <a:rPr lang="fr-FR" sz="2400" dirty="0" err="1" smtClean="0"/>
              <a:t>dU</a:t>
            </a:r>
            <a:r>
              <a:rPr lang="fr-FR" sz="2400" dirty="0" smtClean="0"/>
              <a:t> </a:t>
            </a:r>
            <a:r>
              <a:rPr lang="fr-FR" sz="2400" dirty="0"/>
              <a:t>= </a:t>
            </a:r>
            <a:r>
              <a:rPr lang="fr-FR" sz="2400" dirty="0" err="1"/>
              <a:t>dq</a:t>
            </a:r>
            <a:r>
              <a:rPr lang="fr-FR" sz="2400" dirty="0"/>
              <a:t> + </a:t>
            </a:r>
            <a:r>
              <a:rPr lang="fr-FR" sz="2400" dirty="0" err="1"/>
              <a:t>dw</a:t>
            </a:r>
            <a:r>
              <a:rPr lang="fr-FR" sz="2400" dirty="0"/>
              <a:t> = </a:t>
            </a:r>
            <a:r>
              <a:rPr lang="fr-FR" sz="2400" dirty="0" err="1"/>
              <a:t>dq</a:t>
            </a:r>
            <a:r>
              <a:rPr lang="fr-FR" sz="2400" dirty="0"/>
              <a:t> − </a:t>
            </a:r>
            <a:r>
              <a:rPr lang="fr-FR" sz="2400" dirty="0" err="1"/>
              <a:t>PexdV</a:t>
            </a:r>
            <a:r>
              <a:rPr lang="fr-FR" sz="2400" dirty="0"/>
              <a:t> </a:t>
            </a:r>
          </a:p>
          <a:p>
            <a:pPr>
              <a:lnSpc>
                <a:spcPct val="150000"/>
              </a:lnSpc>
            </a:pPr>
            <a:endParaRPr lang="tr-TR" sz="2400" dirty="0" smtClean="0"/>
          </a:p>
          <a:p>
            <a:pPr>
              <a:lnSpc>
                <a:spcPct val="150000"/>
              </a:lnSpc>
            </a:pPr>
            <a:r>
              <a:rPr lang="en-US" sz="2400" dirty="0" smtClean="0"/>
              <a:t>From </a:t>
            </a:r>
            <a:r>
              <a:rPr lang="en-US" sz="2400" dirty="0"/>
              <a:t>our earlier discussion of heat capacity </a:t>
            </a:r>
            <a:r>
              <a:rPr lang="en-US" sz="2400" dirty="0" err="1"/>
              <a:t>dq</a:t>
            </a:r>
            <a:r>
              <a:rPr lang="en-US" sz="2400" dirty="0"/>
              <a:t> = CV </a:t>
            </a:r>
            <a:r>
              <a:rPr lang="en-US" sz="2400" dirty="0" err="1"/>
              <a:t>dT</a:t>
            </a:r>
            <a:r>
              <a:rPr lang="en-US" sz="2400" dirty="0"/>
              <a:t> (CV since constant volume).</a:t>
            </a:r>
          </a:p>
          <a:p>
            <a:pPr>
              <a:lnSpc>
                <a:spcPct val="150000"/>
              </a:lnSpc>
            </a:pPr>
            <a:r>
              <a:rPr lang="tr-TR" sz="2400" dirty="0" err="1"/>
              <a:t>So</a:t>
            </a:r>
            <a:r>
              <a:rPr lang="tr-TR" sz="2400" dirty="0"/>
              <a:t>,</a:t>
            </a:r>
          </a:p>
          <a:p>
            <a:pPr>
              <a:lnSpc>
                <a:spcPct val="150000"/>
              </a:lnSpc>
            </a:pPr>
            <a:r>
              <a:rPr lang="tr-TR" sz="2400" dirty="0" err="1" smtClean="0"/>
              <a:t>dU</a:t>
            </a:r>
            <a:r>
              <a:rPr lang="tr-TR" sz="2400" dirty="0" smtClean="0"/>
              <a:t> </a:t>
            </a:r>
            <a:r>
              <a:rPr lang="tr-TR" sz="2400" dirty="0"/>
              <a:t>= CV </a:t>
            </a:r>
            <a:r>
              <a:rPr lang="tr-TR" sz="2400" dirty="0" err="1" smtClean="0"/>
              <a:t>dT</a:t>
            </a:r>
            <a:endParaRPr lang="tr-TR" sz="2400" dirty="0"/>
          </a:p>
          <a:p>
            <a:pPr>
              <a:lnSpc>
                <a:spcPct val="150000"/>
              </a:lnSpc>
            </a:pPr>
            <a:r>
              <a:rPr lang="tr-TR" sz="2400" dirty="0" smtClean="0"/>
              <a:t>but </a:t>
            </a:r>
            <a:r>
              <a:rPr lang="tr-TR" sz="2400" dirty="0" err="1"/>
              <a:t>also</a:t>
            </a:r>
            <a:r>
              <a:rPr lang="tr-TR" sz="2400" dirty="0"/>
              <a:t> </a:t>
            </a:r>
            <a:r>
              <a:rPr lang="tr-TR" sz="2400" dirty="0" err="1"/>
              <a:t>dU</a:t>
            </a:r>
            <a:r>
              <a:rPr lang="tr-TR" sz="2400" dirty="0"/>
              <a:t> = T </a:t>
            </a:r>
            <a:r>
              <a:rPr lang="tr-TR" sz="2400" dirty="0" err="1" smtClean="0"/>
              <a:t>dS</a:t>
            </a:r>
            <a:endParaRPr lang="tr-TR" sz="2400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323528" y="5444591"/>
            <a:ext cx="5256584" cy="1152761"/>
          </a:xfrm>
          <a:prstGeom prst="rect">
            <a:avLst/>
          </a:prstGeom>
        </p:spPr>
      </p:pic>
      <p:sp>
        <p:nvSpPr>
          <p:cNvPr id="7" name="Dikdörtgen 6"/>
          <p:cNvSpPr/>
          <p:nvPr/>
        </p:nvSpPr>
        <p:spPr>
          <a:xfrm>
            <a:off x="3347864" y="3356992"/>
            <a:ext cx="5616624" cy="1143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/>
              <a:t>The entropy is defined by the differential equation</a:t>
            </a:r>
            <a:endParaRPr lang="tr-TR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107504" y="188640"/>
            <a:ext cx="8784976" cy="1143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latin typeface="Calibri" panose="020F0502020204030204" pitchFamily="34" charset="0"/>
              </a:rPr>
              <a:t>A very similar derivation can be done for a reversible change at constant </a:t>
            </a:r>
            <a:r>
              <a:rPr lang="en-US" sz="2400" dirty="0" smtClean="0">
                <a:latin typeface="Calibri" panose="020F0502020204030204" pitchFamily="34" charset="0"/>
              </a:rPr>
              <a:t>pressure</a:t>
            </a:r>
            <a:r>
              <a:rPr lang="tr-TR" sz="2400" dirty="0" smtClean="0">
                <a:latin typeface="Calibri" panose="020F0502020204030204" pitchFamily="34" charset="0"/>
              </a:rPr>
              <a:t> </a:t>
            </a:r>
            <a:r>
              <a:rPr lang="en-US" sz="2400" dirty="0" smtClean="0">
                <a:latin typeface="Calibri" panose="020F0502020204030204" pitchFamily="34" charset="0"/>
              </a:rPr>
              <a:t>(we </a:t>
            </a:r>
            <a:r>
              <a:rPr lang="en-US" sz="2400" dirty="0">
                <a:latin typeface="Calibri" panose="020F0502020204030204" pitchFamily="34" charset="0"/>
              </a:rPr>
              <a:t>can not do it quite yet) to yield</a:t>
            </a:r>
            <a:endParaRPr lang="tr-TR" sz="2400" dirty="0">
              <a:latin typeface="Calibri" panose="020F0502020204030204" pitchFamily="34" charset="0"/>
            </a:endParaRP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51520" y="1556792"/>
            <a:ext cx="2462478" cy="932297"/>
          </a:xfrm>
          <a:prstGeom prst="rect">
            <a:avLst/>
          </a:prstGeom>
        </p:spPr>
      </p:pic>
      <p:sp>
        <p:nvSpPr>
          <p:cNvPr id="7" name="Dikdörtgen 6"/>
          <p:cNvSpPr/>
          <p:nvPr/>
        </p:nvSpPr>
        <p:spPr>
          <a:xfrm>
            <a:off x="107504" y="2784356"/>
            <a:ext cx="878497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 b="1" dirty="0" err="1" smtClean="0"/>
              <a:t>Statiscal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statement</a:t>
            </a:r>
            <a:endParaRPr lang="tr-TR" sz="2400" b="1" dirty="0"/>
          </a:p>
          <a:p>
            <a:pPr algn="just">
              <a:lnSpc>
                <a:spcPct val="150000"/>
              </a:lnSpc>
            </a:pPr>
            <a:r>
              <a:rPr lang="en-US" sz="2400" dirty="0"/>
              <a:t>The third law of thermodynamics permits the absolute measurement of </a:t>
            </a:r>
            <a:r>
              <a:rPr lang="en-US" sz="2400" dirty="0" smtClean="0"/>
              <a:t>entropy.</a:t>
            </a:r>
            <a:r>
              <a:rPr lang="tr-TR" sz="2400" dirty="0" smtClean="0"/>
              <a:t> </a:t>
            </a:r>
            <a:r>
              <a:rPr lang="en-US" sz="2400" dirty="0" smtClean="0"/>
              <a:t>To </a:t>
            </a:r>
            <a:r>
              <a:rPr lang="en-US" sz="2400" dirty="0"/>
              <a:t>derive the mathematical statement of the third laws we starting with</a:t>
            </a:r>
            <a:endParaRPr lang="tr-TR" sz="2400" dirty="0"/>
          </a:p>
        </p:txBody>
      </p:sp>
      <p:pic>
        <p:nvPicPr>
          <p:cNvPr id="8" name="Resim 7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74756" y="5665316"/>
            <a:ext cx="2929092" cy="1074789"/>
          </a:xfrm>
          <a:prstGeom prst="rect">
            <a:avLst/>
          </a:prstGeom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4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987824" y="4941168"/>
            <a:ext cx="2595954" cy="572636"/>
          </a:xfrm>
          <a:prstGeom prst="rect">
            <a:avLst/>
          </a:prstGeom>
        </p:spPr>
      </p:pic>
      <p:pic>
        <p:nvPicPr>
          <p:cNvPr id="10" name="Resim 9"/>
          <p:cNvPicPr>
            <a:picLocks noChangeAspect="1"/>
          </p:cNvPicPr>
          <p:nvPr/>
        </p:nvPicPr>
        <p:blipFill>
          <a:blip r:embed="rId5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442399" y="5597375"/>
            <a:ext cx="4383133" cy="1003226"/>
          </a:xfrm>
          <a:prstGeom prst="rect">
            <a:avLst/>
          </a:prstGeom>
        </p:spPr>
      </p:pic>
      <p:sp>
        <p:nvSpPr>
          <p:cNvPr id="11" name="Dikdörtgen 10"/>
          <p:cNvSpPr/>
          <p:nvPr/>
        </p:nvSpPr>
        <p:spPr>
          <a:xfrm>
            <a:off x="2987824" y="1415281"/>
            <a:ext cx="597666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600" i="1" dirty="0" smtClean="0">
                <a:latin typeface="Fd2650429-Identity-H"/>
              </a:rPr>
              <a:t>" </a:t>
            </a:r>
            <a:r>
              <a:rPr lang="en-US" sz="1600" i="1" dirty="0">
                <a:latin typeface="Fd2650429-Identity-H"/>
              </a:rPr>
              <a:t>What is entropy ? " </a:t>
            </a:r>
            <a:r>
              <a:rPr lang="en-US" sz="1600" i="1" dirty="0" smtClean="0">
                <a:latin typeface="Fd2650429-Identity-H"/>
              </a:rPr>
              <a:t>in </a:t>
            </a:r>
            <a:r>
              <a:rPr lang="en-US" sz="1600" i="1" dirty="0">
                <a:latin typeface="Fd2650429-Identity-H"/>
              </a:rPr>
              <a:t>physical </a:t>
            </a:r>
            <a:r>
              <a:rPr lang="en-US" sz="1600" i="1" dirty="0" smtClean="0">
                <a:latin typeface="Fd2650429-Identity-H"/>
              </a:rPr>
              <a:t>chemistry</a:t>
            </a:r>
            <a:r>
              <a:rPr lang="tr-TR" sz="1600" i="1" dirty="0" smtClean="0">
                <a:latin typeface="Fd2650429-Identity-H"/>
              </a:rPr>
              <a:t>. </a:t>
            </a:r>
          </a:p>
          <a:p>
            <a:pPr algn="just"/>
            <a:r>
              <a:rPr lang="en-US" sz="1600" i="1" dirty="0" smtClean="0">
                <a:latin typeface="Fd2650429-Identity-H"/>
              </a:rPr>
              <a:t>How </a:t>
            </a:r>
            <a:r>
              <a:rPr lang="en-US" sz="1600" i="1" dirty="0">
                <a:latin typeface="Fd2650429-Identity-H"/>
              </a:rPr>
              <a:t>does the entropy change with temperature </a:t>
            </a:r>
            <a:r>
              <a:rPr lang="en-US" sz="1600" i="1" dirty="0" smtClean="0">
                <a:latin typeface="Fd2650429-Identity-H"/>
              </a:rPr>
              <a:t>under</a:t>
            </a:r>
            <a:r>
              <a:rPr lang="tr-TR" sz="1600" i="1" dirty="0" smtClean="0">
                <a:latin typeface="Fd2650429-Identity-H"/>
              </a:rPr>
              <a:t> </a:t>
            </a:r>
            <a:r>
              <a:rPr lang="en-US" sz="1600" i="1" dirty="0" smtClean="0">
                <a:latin typeface="Fd2650429-Identity-H"/>
              </a:rPr>
              <a:t>constant </a:t>
            </a:r>
            <a:r>
              <a:rPr lang="en-US" sz="1600" i="1" dirty="0">
                <a:latin typeface="Fd2650429-Identity-H"/>
              </a:rPr>
              <a:t>pressure ? </a:t>
            </a:r>
            <a:endParaRPr lang="tr-TR" sz="1600" i="1" dirty="0" smtClean="0">
              <a:latin typeface="Fd2650429-Identity-H"/>
            </a:endParaRPr>
          </a:p>
          <a:p>
            <a:pPr algn="just"/>
            <a:r>
              <a:rPr lang="en-US" sz="1600" i="1" dirty="0" smtClean="0">
                <a:latin typeface="Fd2650429-Identity-H"/>
              </a:rPr>
              <a:t>How </a:t>
            </a:r>
            <a:r>
              <a:rPr lang="en-US" sz="1600" i="1" dirty="0">
                <a:latin typeface="Fd2650429-Identity-H"/>
              </a:rPr>
              <a:t>does the entropy change with volume at constant temperature ?</a:t>
            </a:r>
          </a:p>
          <a:p>
            <a:pPr algn="just"/>
            <a:r>
              <a:rPr lang="tr-TR" sz="1600" i="1" dirty="0" smtClean="0">
                <a:latin typeface="Fd2650429-Identity-H"/>
              </a:rPr>
              <a:t>T</a:t>
            </a:r>
            <a:r>
              <a:rPr lang="en-US" sz="1600" i="1" dirty="0" smtClean="0">
                <a:latin typeface="Fd2650429-Identity-H"/>
              </a:rPr>
              <a:t>he </a:t>
            </a:r>
            <a:r>
              <a:rPr lang="en-US" sz="1600" i="1" dirty="0">
                <a:latin typeface="Fd2650429-Identity-H"/>
              </a:rPr>
              <a:t>entropy will be related to " randomness " in a spatial </a:t>
            </a:r>
            <a:r>
              <a:rPr lang="en-US" sz="1600" i="1" dirty="0" smtClean="0">
                <a:latin typeface="Fd2650429-Identity-H"/>
              </a:rPr>
              <a:t>or</a:t>
            </a:r>
            <a:r>
              <a:rPr lang="tr-TR" sz="1600" i="1" dirty="0" smtClean="0">
                <a:latin typeface="Fd2650429-Identity-H"/>
              </a:rPr>
              <a:t> </a:t>
            </a:r>
            <a:r>
              <a:rPr lang="en-US" sz="1600" i="1" dirty="0" smtClean="0">
                <a:latin typeface="Fd2650429-Identity-H"/>
              </a:rPr>
              <a:t>energy </a:t>
            </a:r>
            <a:r>
              <a:rPr lang="en-US" sz="1600" i="1" dirty="0">
                <a:latin typeface="Fd2650429-Identity-H"/>
              </a:rPr>
              <a:t>distribution of the constituent particles. </a:t>
            </a:r>
            <a:endParaRPr lang="tr-TR" sz="1600" i="1" dirty="0"/>
          </a:p>
        </p:txBody>
      </p:sp>
    </p:spTree>
    <p:extLst>
      <p:ext uri="{BB962C8B-B14F-4D97-AF65-F5344CB8AC3E}">
        <p14:creationId xmlns="" xmlns:p14="http://schemas.microsoft.com/office/powerpoint/2010/main" val="27827538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179512" y="260648"/>
            <a:ext cx="80648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</a:rPr>
              <a:t>Hence the mathematical statement of the third law is</a:t>
            </a:r>
            <a:endParaRPr lang="tr-TR" sz="2400" dirty="0">
              <a:latin typeface="Calibri" panose="020F0502020204030204" pitchFamily="34" charset="0"/>
            </a:endParaRP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90782" y="836712"/>
            <a:ext cx="4137202" cy="1065645"/>
          </a:xfrm>
          <a:prstGeom prst="rect">
            <a:avLst/>
          </a:prstGeom>
        </p:spPr>
      </p:pic>
      <p:sp>
        <p:nvSpPr>
          <p:cNvPr id="7" name="Dikdörtgen 6"/>
          <p:cNvSpPr/>
          <p:nvPr/>
        </p:nvSpPr>
        <p:spPr>
          <a:xfrm>
            <a:off x="179161" y="2006838"/>
            <a:ext cx="871296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/>
              <a:t>From a macroscopic point of view S0 is arbitrary. However, </a:t>
            </a:r>
            <a:r>
              <a:rPr lang="en-US" sz="2400" dirty="0" smtClean="0"/>
              <a:t>a</a:t>
            </a:r>
            <a:r>
              <a:rPr lang="tr-TR" sz="2400" dirty="0" smtClean="0"/>
              <a:t> </a:t>
            </a:r>
            <a:r>
              <a:rPr lang="en-US" sz="2400" dirty="0" smtClean="0"/>
              <a:t>microscopic </a:t>
            </a:r>
            <a:r>
              <a:rPr lang="en-US" sz="2400" dirty="0"/>
              <a:t>point </a:t>
            </a:r>
            <a:r>
              <a:rPr lang="en-US" sz="2400" dirty="0" smtClean="0"/>
              <a:t>of</a:t>
            </a:r>
            <a:r>
              <a:rPr lang="tr-TR" sz="2400" dirty="0" smtClean="0"/>
              <a:t> </a:t>
            </a:r>
            <a:r>
              <a:rPr lang="en-US" sz="2400" dirty="0" smtClean="0"/>
              <a:t>view </a:t>
            </a:r>
            <a:r>
              <a:rPr lang="en-US" sz="2400" dirty="0"/>
              <a:t>suggests S0 = </a:t>
            </a:r>
            <a:r>
              <a:rPr lang="en-US" sz="2400" dirty="0" smtClean="0"/>
              <a:t>0</a:t>
            </a:r>
            <a:r>
              <a:rPr lang="tr-TR" sz="2400" dirty="0" smtClean="0"/>
              <a:t> </a:t>
            </a:r>
            <a:r>
              <a:rPr lang="en-US" sz="2400" dirty="0" smtClean="0"/>
              <a:t>for </a:t>
            </a:r>
            <a:r>
              <a:rPr lang="en-US" sz="2400" dirty="0"/>
              <a:t>perfect crystals of atoms or of totally symmetric </a:t>
            </a:r>
            <a:r>
              <a:rPr lang="en-US" sz="2400" dirty="0" smtClean="0"/>
              <a:t>molecules</a:t>
            </a:r>
            <a:r>
              <a:rPr lang="tr-TR" sz="2400" dirty="0" smtClean="0"/>
              <a:t> </a:t>
            </a:r>
            <a:r>
              <a:rPr lang="en-US" sz="2400" dirty="0" smtClean="0"/>
              <a:t>(e.g</a:t>
            </a:r>
            <a:r>
              <a:rPr lang="en-US" sz="2400" dirty="0"/>
              <a:t>., </a:t>
            </a:r>
            <a:r>
              <a:rPr lang="en-US" sz="2400" dirty="0" err="1"/>
              <a:t>Ar</a:t>
            </a:r>
            <a:r>
              <a:rPr lang="en-US" sz="2400" dirty="0"/>
              <a:t>, O2 etc.). S0 6= 0 for imperfect crystals and crystals of </a:t>
            </a:r>
            <a:r>
              <a:rPr lang="en-US" sz="2400" dirty="0" smtClean="0"/>
              <a:t>asymmetric</a:t>
            </a:r>
            <a:r>
              <a:rPr lang="tr-TR" sz="2400" dirty="0" smtClean="0"/>
              <a:t> </a:t>
            </a:r>
            <a:r>
              <a:rPr lang="tr-TR" sz="2400" dirty="0" err="1" smtClean="0"/>
              <a:t>molecules</a:t>
            </a:r>
            <a:r>
              <a:rPr lang="tr-TR" sz="2400" dirty="0" smtClean="0"/>
              <a:t> </a:t>
            </a:r>
            <a:r>
              <a:rPr lang="tr-TR" sz="2400" dirty="0"/>
              <a:t>(</a:t>
            </a:r>
            <a:r>
              <a:rPr lang="tr-TR" sz="2400" dirty="0" err="1"/>
              <a:t>e.g</a:t>
            </a:r>
            <a:r>
              <a:rPr lang="tr-TR" sz="2400" dirty="0"/>
              <a:t>., CO).</a:t>
            </a:r>
          </a:p>
        </p:txBody>
      </p:sp>
      <p:sp>
        <p:nvSpPr>
          <p:cNvPr id="8" name="Dikdörtgen 7"/>
          <p:cNvSpPr/>
          <p:nvPr/>
        </p:nvSpPr>
        <p:spPr>
          <a:xfrm>
            <a:off x="179512" y="4843026"/>
            <a:ext cx="878497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/>
              <a:t>Alternative statement of the third law: Absolute zero </a:t>
            </a:r>
            <a:r>
              <a:rPr lang="en-US" sz="2400" dirty="0" smtClean="0"/>
              <a:t>is</a:t>
            </a:r>
            <a:r>
              <a:rPr lang="tr-TR" sz="2400" dirty="0"/>
              <a:t> </a:t>
            </a:r>
            <a:r>
              <a:rPr lang="en-US" sz="2400" dirty="0" smtClean="0"/>
              <a:t>unattainable</a:t>
            </a:r>
            <a:r>
              <a:rPr lang="en-US" sz="2400" dirty="0"/>
              <a:t>.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Consider the heat capacity near T → </a:t>
            </a:r>
            <a:r>
              <a:rPr lang="en-US" sz="2400" dirty="0" smtClean="0"/>
              <a:t>0.</a:t>
            </a:r>
            <a:r>
              <a:rPr lang="tr-TR" sz="2400" dirty="0" smtClean="0"/>
              <a:t> </a:t>
            </a:r>
            <a:r>
              <a:rPr lang="en-US" sz="2400" dirty="0" smtClean="0"/>
              <a:t>For </a:t>
            </a:r>
            <a:r>
              <a:rPr lang="en-US" sz="2400" dirty="0"/>
              <a:t>S0 to have significance CP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T must be finite (not infinite) as T → 0. Thus CP → 0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="" xmlns:p14="http://schemas.microsoft.com/office/powerpoint/2010/main" val="18955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90543" y="438118"/>
            <a:ext cx="5361577" cy="580256"/>
          </a:xfrm>
          <a:prstGeom prst="rect">
            <a:avLst/>
          </a:prstGeom>
        </p:spPr>
      </p:pic>
      <p:sp>
        <p:nvSpPr>
          <p:cNvPr id="5" name="Dikdörtgen 4"/>
          <p:cNvSpPr/>
          <p:nvPr/>
        </p:nvSpPr>
        <p:spPr>
          <a:xfrm>
            <a:off x="179512" y="1268760"/>
            <a:ext cx="8784976" cy="11406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latin typeface="Calibri" panose="020F0502020204030204" pitchFamily="34" charset="0"/>
              </a:rPr>
              <a:t>In other words, an infinitesimal amount of heat causes an infinite change in temperature.</a:t>
            </a:r>
            <a:endParaRPr lang="tr-TR" sz="2400" dirty="0">
              <a:latin typeface="Calibri" panose="020F0502020204030204" pitchFamily="34" charset="0"/>
            </a:endParaRP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65919" y="3501008"/>
            <a:ext cx="7834473" cy="2304256"/>
          </a:xfrm>
          <a:prstGeom prst="rect">
            <a:avLst/>
          </a:prstGeom>
        </p:spPr>
      </p:pic>
      <p:sp>
        <p:nvSpPr>
          <p:cNvPr id="7" name="Dikdörtgen 6"/>
          <p:cNvSpPr/>
          <p:nvPr/>
        </p:nvSpPr>
        <p:spPr>
          <a:xfrm>
            <a:off x="179512" y="2765305"/>
            <a:ext cx="276101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dirty="0" err="1">
                <a:latin typeface="Calibri" panose="020F0502020204030204" pitchFamily="34" charset="0"/>
              </a:rPr>
              <a:t>The</a:t>
            </a:r>
            <a:r>
              <a:rPr lang="tr-TR" sz="2400" dirty="0">
                <a:latin typeface="Calibri" panose="020F0502020204030204" pitchFamily="34" charset="0"/>
              </a:rPr>
              <a:t> </a:t>
            </a:r>
            <a:r>
              <a:rPr lang="tr-TR" sz="2400" dirty="0" err="1">
                <a:latin typeface="Calibri" panose="020F0502020204030204" pitchFamily="34" charset="0"/>
              </a:rPr>
              <a:t>molar</a:t>
            </a:r>
            <a:r>
              <a:rPr lang="tr-TR" sz="2400" dirty="0">
                <a:latin typeface="Calibri" panose="020F0502020204030204" pitchFamily="34" charset="0"/>
              </a:rPr>
              <a:t> </a:t>
            </a:r>
            <a:r>
              <a:rPr lang="tr-TR" sz="2400" dirty="0" err="1">
                <a:latin typeface="Calibri" panose="020F0502020204030204" pitchFamily="34" charset="0"/>
              </a:rPr>
              <a:t>entropy</a:t>
            </a:r>
            <a:r>
              <a:rPr lang="tr-TR" sz="2400" dirty="0">
                <a:latin typeface="Calibri" panose="020F0502020204030204" pitchFamily="34" charset="0"/>
              </a:rPr>
              <a:t> is</a:t>
            </a:r>
          </a:p>
        </p:txBody>
      </p:sp>
    </p:spTree>
    <p:extLst>
      <p:ext uri="{BB962C8B-B14F-4D97-AF65-F5344CB8AC3E}">
        <p14:creationId xmlns="" xmlns:p14="http://schemas.microsoft.com/office/powerpoint/2010/main" val="17509724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07504" y="260648"/>
            <a:ext cx="84249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/>
              <a:t>Temperature and volume </a:t>
            </a:r>
            <a:r>
              <a:rPr lang="en-US" sz="2400" dirty="0" smtClean="0"/>
              <a:t>dependence</a:t>
            </a:r>
            <a:r>
              <a:rPr lang="tr-TR" sz="2400" dirty="0" smtClean="0"/>
              <a:t> of </a:t>
            </a:r>
            <a:r>
              <a:rPr lang="tr-TR" sz="2400" dirty="0" err="1" smtClean="0"/>
              <a:t>entropy</a:t>
            </a:r>
            <a:r>
              <a:rPr lang="en-US" sz="2400" dirty="0" smtClean="0"/>
              <a:t> </a:t>
            </a:r>
            <a:r>
              <a:rPr lang="en-US" sz="2400" dirty="0"/>
              <a:t>for a homogeneous system</a:t>
            </a:r>
            <a:endParaRPr lang="tr-TR" sz="2400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365766" y="3212976"/>
            <a:ext cx="8238682" cy="84771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4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395536" y="5157192"/>
            <a:ext cx="4299708" cy="648072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5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395536" y="5877272"/>
            <a:ext cx="4890829" cy="792088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491880" y="3003887"/>
            <a:ext cx="438150" cy="257175"/>
          </a:xfrm>
          <a:prstGeom prst="rect">
            <a:avLst/>
          </a:prstGeom>
        </p:spPr>
      </p:pic>
      <p:sp>
        <p:nvSpPr>
          <p:cNvPr id="8" name="Dikdörtgen 7"/>
          <p:cNvSpPr/>
          <p:nvPr/>
        </p:nvSpPr>
        <p:spPr>
          <a:xfrm>
            <a:off x="251520" y="2348880"/>
            <a:ext cx="856895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400" dirty="0" smtClean="0">
                <a:solidFill>
                  <a:srgbClr val="000000"/>
                </a:solidFill>
              </a:rPr>
              <a:t>A</a:t>
            </a:r>
            <a:r>
              <a:rPr lang="en-US" sz="2400" dirty="0" smtClean="0">
                <a:solidFill>
                  <a:srgbClr val="000000"/>
                </a:solidFill>
              </a:rPr>
              <a:t>t </a:t>
            </a:r>
            <a:r>
              <a:rPr lang="en-US" sz="2400" dirty="0">
                <a:solidFill>
                  <a:srgbClr val="000000"/>
                </a:solidFill>
              </a:rPr>
              <a:t>constant amount of substance, equation </a:t>
            </a:r>
            <a:r>
              <a:rPr lang="en-US" sz="2400" dirty="0" smtClean="0">
                <a:solidFill>
                  <a:srgbClr val="000000"/>
                </a:solidFill>
              </a:rPr>
              <a:t>rearranges</a:t>
            </a:r>
            <a:r>
              <a:rPr lang="tr-TR" sz="2400" dirty="0" smtClean="0">
                <a:solidFill>
                  <a:srgbClr val="000000"/>
                </a:solidFill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</a:rPr>
              <a:t>to</a:t>
            </a:r>
            <a:endParaRPr lang="tr-TR" sz="2400" dirty="0"/>
          </a:p>
        </p:txBody>
      </p:sp>
      <p:sp>
        <p:nvSpPr>
          <p:cNvPr id="9" name="Dikdörtgen 8"/>
          <p:cNvSpPr/>
          <p:nvPr/>
        </p:nvSpPr>
        <p:spPr>
          <a:xfrm>
            <a:off x="251520" y="4077072"/>
            <a:ext cx="846125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>
                <a:solidFill>
                  <a:srgbClr val="000000"/>
                </a:solidFill>
              </a:rPr>
              <a:t>If the volume stays unchanged during a thermodynamic process, equation </a:t>
            </a:r>
            <a:r>
              <a:rPr lang="en-US" sz="2400" dirty="0" smtClean="0">
                <a:solidFill>
                  <a:srgbClr val="000000"/>
                </a:solidFill>
              </a:rPr>
              <a:t>simplifies</a:t>
            </a:r>
            <a:r>
              <a:rPr lang="tr-TR" sz="2400" dirty="0" smtClean="0">
                <a:solidFill>
                  <a:srgbClr val="000000"/>
                </a:solidFill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</a:rPr>
              <a:t>to</a:t>
            </a:r>
            <a:endParaRPr lang="tr-TR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7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99814" y="1196752"/>
            <a:ext cx="6648450" cy="93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34399833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101649" y="188640"/>
            <a:ext cx="871296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/>
              <a:t>Temperature and pressure </a:t>
            </a:r>
            <a:r>
              <a:rPr lang="en-US" sz="2400" dirty="0" smtClean="0"/>
              <a:t>dependence</a:t>
            </a:r>
            <a:r>
              <a:rPr lang="tr-TR" sz="2400" dirty="0" smtClean="0"/>
              <a:t>of </a:t>
            </a:r>
            <a:r>
              <a:rPr lang="tr-TR" sz="2400" dirty="0" err="1" smtClean="0"/>
              <a:t>entropy</a:t>
            </a:r>
            <a:r>
              <a:rPr lang="en-US" sz="2400" dirty="0" smtClean="0"/>
              <a:t> </a:t>
            </a:r>
            <a:r>
              <a:rPr lang="en-US" sz="2400" dirty="0"/>
              <a:t>for a homogeneous system</a:t>
            </a:r>
            <a:endParaRPr lang="tr-TR" sz="2400" dirty="0"/>
          </a:p>
        </p:txBody>
      </p:sp>
      <p:sp>
        <p:nvSpPr>
          <p:cNvPr id="5" name="Dikdörtgen 4"/>
          <p:cNvSpPr/>
          <p:nvPr/>
        </p:nvSpPr>
        <p:spPr>
          <a:xfrm>
            <a:off x="187057" y="1213341"/>
            <a:ext cx="86409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By integrating the total differential with respect to the general prescription</a:t>
            </a:r>
            <a:endParaRPr lang="tr-TR" sz="2400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73656" y="2420888"/>
            <a:ext cx="5752035" cy="758949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10528" y="3645025"/>
            <a:ext cx="7025768" cy="734566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4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98875" y="4653136"/>
            <a:ext cx="5315663" cy="673224"/>
          </a:xfrm>
          <a:prstGeom prst="rect">
            <a:avLst/>
          </a:prstGeom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5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36069" y="5699088"/>
            <a:ext cx="5200027" cy="72107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83241939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449</TotalTime>
  <Words>352</Words>
  <Application>Microsoft Office PowerPoint</Application>
  <PresentationFormat>Ekran Gösterisi (4:3)</PresentationFormat>
  <Paragraphs>29</Paragraphs>
  <Slides>6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Ofis Teması</vt:lpstr>
      <vt:lpstr>Slayt 1</vt:lpstr>
      <vt:lpstr>Slayt 2</vt:lpstr>
      <vt:lpstr>Slayt 3</vt:lpstr>
      <vt:lpstr>Slayt 4</vt:lpstr>
      <vt:lpstr>Slayt 5</vt:lpstr>
      <vt:lpstr>Slayt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acer</dc:creator>
  <cp:lastModifiedBy>acer</cp:lastModifiedBy>
  <cp:revision>52</cp:revision>
  <dcterms:created xsi:type="dcterms:W3CDTF">2018-03-28T15:25:05Z</dcterms:created>
  <dcterms:modified xsi:type="dcterms:W3CDTF">2018-03-31T21:38:31Z</dcterms:modified>
</cp:coreProperties>
</file>