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9" r:id="rId3"/>
    <p:sldId id="270" r:id="rId4"/>
    <p:sldId id="259" r:id="rId5"/>
    <p:sldId id="260" r:id="rId6"/>
    <p:sldId id="261" r:id="rId7"/>
    <p:sldId id="262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430925"/>
            <a:ext cx="9603275" cy="1422830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yönetim süreci yaklaşımı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marL="0" indent="0" algn="ctr">
              <a:buNone/>
            </a:pPr>
            <a:r>
              <a:rPr lang="tr-TR" sz="2800" dirty="0" smtClean="0"/>
              <a:t>HAFTA </a:t>
            </a:r>
            <a:r>
              <a:rPr lang="tr-TR" sz="2800" dirty="0" smtClean="0"/>
              <a:t>4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4048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15008"/>
            <a:ext cx="9603275" cy="125466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endParaRPr lang="tr-TR" sz="3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8" y="2078794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Taylorizm</a:t>
            </a:r>
            <a:r>
              <a:rPr lang="tr-TR" dirty="0" smtClean="0"/>
              <a:t>  çalışmaları, daha çok iş tasarımı ve işlerin yapılma şekline odaklanmıştır. </a:t>
            </a:r>
            <a:r>
              <a:rPr lang="tr-TR" dirty="0" err="1" smtClean="0"/>
              <a:t>Fayol</a:t>
            </a:r>
            <a:r>
              <a:rPr lang="tr-TR" dirty="0" smtClean="0"/>
              <a:t> ise yönetim süreci yaklaşımında organizasyonun bütününü ele alarak iyi bir örgüt yapısı tasarımı ve yönetiminin ilklerini araştırmıştır.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377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Fayol’a</a:t>
            </a:r>
            <a:r>
              <a:rPr lang="tr-TR" dirty="0"/>
              <a:t> göre bir işletmedeki faaliyetler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1- teknik faaliyetler</a:t>
            </a:r>
          </a:p>
          <a:p>
            <a:r>
              <a:rPr lang="tr-TR" dirty="0" smtClean="0"/>
              <a:t>2- ticari faaliyetler</a:t>
            </a:r>
          </a:p>
          <a:p>
            <a:r>
              <a:rPr lang="tr-TR" dirty="0" smtClean="0"/>
              <a:t>3- finansal faaliyetler</a:t>
            </a:r>
          </a:p>
          <a:p>
            <a:r>
              <a:rPr lang="tr-TR" dirty="0" smtClean="0"/>
              <a:t>4- muhasebe faaliyetleri</a:t>
            </a:r>
          </a:p>
          <a:p>
            <a:r>
              <a:rPr lang="tr-TR" dirty="0" smtClean="0"/>
              <a:t>5- güvenlik faaliyetleri</a:t>
            </a:r>
          </a:p>
          <a:p>
            <a:r>
              <a:rPr lang="tr-TR" dirty="0" smtClean="0"/>
              <a:t>6- yönetim faaliyetleridir.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65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yönetim sürecini oluşturan faaliyetler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dirty="0" smtClean="0"/>
              <a:t>1- planlama</a:t>
            </a:r>
          </a:p>
          <a:p>
            <a:pPr marL="0" indent="0">
              <a:buNone/>
            </a:pPr>
            <a:r>
              <a:rPr lang="tr-TR" sz="2600" dirty="0" smtClean="0"/>
              <a:t>2- organizasyon</a:t>
            </a:r>
          </a:p>
          <a:p>
            <a:pPr marL="0" indent="0">
              <a:buNone/>
            </a:pPr>
            <a:r>
              <a:rPr lang="tr-TR" sz="2600" dirty="0" smtClean="0"/>
              <a:t>3- emir komuta (yürütme)</a:t>
            </a:r>
          </a:p>
          <a:p>
            <a:pPr marL="0" indent="0">
              <a:buNone/>
            </a:pPr>
            <a:r>
              <a:rPr lang="tr-TR" sz="2600" dirty="0" smtClean="0"/>
              <a:t>4- koordinasyon</a:t>
            </a:r>
          </a:p>
          <a:p>
            <a:pPr marL="0" indent="0">
              <a:buNone/>
            </a:pPr>
            <a:r>
              <a:rPr lang="tr-TR" sz="2600" dirty="0" smtClean="0"/>
              <a:t>5- kontrol</a:t>
            </a:r>
          </a:p>
        </p:txBody>
      </p:sp>
    </p:spTree>
    <p:extLst>
      <p:ext uri="{BB962C8B-B14F-4D97-AF65-F5344CB8AC3E}">
        <p14:creationId xmlns:p14="http://schemas.microsoft.com/office/powerpoint/2010/main" val="86347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25517"/>
            <a:ext cx="9603275" cy="1328237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Fayol'un</a:t>
            </a:r>
            <a:r>
              <a:rPr lang="tr-TR" dirty="0"/>
              <a:t> 14 Temel Yönetim İlkesi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tr-TR" sz="3000" dirty="0"/>
              <a:t>İş bölümü (</a:t>
            </a:r>
            <a:r>
              <a:rPr lang="tr-TR" sz="3000" dirty="0" err="1"/>
              <a:t>division</a:t>
            </a:r>
            <a:r>
              <a:rPr lang="tr-TR" sz="3000" dirty="0"/>
              <a:t> of </a:t>
            </a:r>
            <a:r>
              <a:rPr lang="tr-TR" sz="3000" dirty="0" err="1"/>
              <a:t>work</a:t>
            </a:r>
            <a:r>
              <a:rPr lang="tr-TR" sz="3000" dirty="0"/>
              <a:t>): </a:t>
            </a:r>
            <a:r>
              <a:rPr lang="tr-TR" sz="3000" dirty="0" err="1"/>
              <a:t>Fayol'a</a:t>
            </a:r>
            <a:r>
              <a:rPr lang="tr-TR" sz="3000" dirty="0"/>
              <a:t> göre iş konusunda uzmanlık kazanmak ve daha başarılı çalışanlar elde edebilmek için organizasyondaki insan kaynağının işlere uygun şekilde dağıtılması gerekir.</a:t>
            </a:r>
          </a:p>
          <a:p>
            <a:pPr marL="0" indent="0" algn="just">
              <a:buNone/>
            </a:pPr>
            <a:r>
              <a:rPr lang="tr-TR" sz="3000" dirty="0"/>
              <a:t>Otorite (</a:t>
            </a:r>
            <a:r>
              <a:rPr lang="tr-TR" sz="3000" dirty="0" err="1"/>
              <a:t>Authority</a:t>
            </a:r>
            <a:r>
              <a:rPr lang="tr-TR" sz="3000" dirty="0"/>
              <a:t>): Yöneticiler emir verebilmelidir. Otorite onlara bu hakkı tanır. Unutulmamalıdır ki sorumluluk otoritenin uygulanması ile doğar.</a:t>
            </a:r>
          </a:p>
          <a:p>
            <a:pPr marL="0" indent="0" algn="just">
              <a:buNone/>
            </a:pPr>
            <a:r>
              <a:rPr lang="tr-TR" sz="3000" dirty="0"/>
              <a:t>Disiplin : </a:t>
            </a:r>
            <a:r>
              <a:rPr lang="tr-TR" sz="3000" dirty="0" err="1"/>
              <a:t>Çalşanlar</a:t>
            </a:r>
            <a:r>
              <a:rPr lang="tr-TR" sz="3000" dirty="0"/>
              <a:t> organizasyonda belirlenen kurallara uymalı ve saygı göstermelidir. İyi bir disiplin, iyi bir liderliğin sonucudur.</a:t>
            </a:r>
          </a:p>
          <a:p>
            <a:pPr marL="0" indent="0" algn="just">
              <a:buNone/>
            </a:pPr>
            <a:r>
              <a:rPr lang="tr-TR" sz="3000" dirty="0"/>
              <a:t>Komutların tekliği (</a:t>
            </a:r>
            <a:r>
              <a:rPr lang="tr-TR" sz="3000" dirty="0" err="1"/>
              <a:t>Unity</a:t>
            </a:r>
            <a:r>
              <a:rPr lang="tr-TR" sz="3000" dirty="0"/>
              <a:t> of </a:t>
            </a:r>
            <a:r>
              <a:rPr lang="tr-TR" sz="3000" dirty="0" err="1"/>
              <a:t>Command</a:t>
            </a:r>
            <a:r>
              <a:rPr lang="tr-TR" sz="3000" dirty="0"/>
              <a:t>): Her çalışanın emir aldığı bir amiri olmalıdır.</a:t>
            </a:r>
          </a:p>
          <a:p>
            <a:pPr marL="0" indent="0" algn="just">
              <a:buNone/>
            </a:pPr>
            <a:r>
              <a:rPr lang="tr-TR" sz="3000" dirty="0"/>
              <a:t>Hedef tekliği (</a:t>
            </a:r>
            <a:r>
              <a:rPr lang="tr-TR" sz="3000" dirty="0" err="1"/>
              <a:t>Unity</a:t>
            </a:r>
            <a:r>
              <a:rPr lang="tr-TR" sz="3000" dirty="0"/>
              <a:t> of </a:t>
            </a:r>
            <a:r>
              <a:rPr lang="tr-TR" sz="3000" dirty="0" err="1"/>
              <a:t>direction</a:t>
            </a:r>
            <a:r>
              <a:rPr lang="tr-TR" sz="3000" dirty="0"/>
              <a:t>): Organizasyondaki her grubun amacı ortak olmalıdır ve tek bir yönetici tarafından ortak hedefe ulaşan bir plan çerçevesinde yönetilmelidir</a:t>
            </a:r>
            <a:r>
              <a:rPr lang="tr-TR" sz="3000" dirty="0" smtClean="0"/>
              <a:t>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2877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err="1"/>
              <a:t>Fayol'un</a:t>
            </a:r>
            <a:r>
              <a:rPr lang="tr-TR" sz="2800" dirty="0"/>
              <a:t> 14 Temel Yönetim İlkesi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Merkezileştirme (</a:t>
            </a:r>
            <a:r>
              <a:rPr lang="tr-TR" dirty="0" err="1"/>
              <a:t>Centralization</a:t>
            </a:r>
            <a:r>
              <a:rPr lang="tr-TR" dirty="0"/>
              <a:t>): Merkezileştirme, hangi çalışanın hangi oranda kararlara dahil olacağını belirlemek anlamına gelir.</a:t>
            </a:r>
          </a:p>
          <a:p>
            <a:r>
              <a:rPr lang="tr-TR" dirty="0"/>
              <a:t>Sabit zincir (</a:t>
            </a:r>
            <a:r>
              <a:rPr lang="tr-TR" dirty="0" err="1"/>
              <a:t>Scalar</a:t>
            </a:r>
            <a:r>
              <a:rPr lang="tr-TR" dirty="0"/>
              <a:t> </a:t>
            </a:r>
            <a:r>
              <a:rPr lang="tr-TR" dirty="0" err="1"/>
              <a:t>Chain</a:t>
            </a:r>
            <a:r>
              <a:rPr lang="tr-TR" dirty="0"/>
              <a:t>): En tepe yöneticiden en alttaki çalışana kadar uzanan zincir, bir sabit zinciri ifade eder. Her türlü iletişim bu zinciri takip etmelidir. Bu zincir sabit olmalıdır.</a:t>
            </a:r>
          </a:p>
          <a:p>
            <a:r>
              <a:rPr lang="tr-TR" dirty="0"/>
              <a:t>Sıra (</a:t>
            </a:r>
            <a:r>
              <a:rPr lang="tr-TR" dirty="0" err="1"/>
              <a:t>Order</a:t>
            </a:r>
            <a:r>
              <a:rPr lang="tr-TR" dirty="0"/>
              <a:t>): Bir organizasyondaki kişilerin, makinelerin, malzemelerin </a:t>
            </a:r>
            <a:r>
              <a:rPr lang="tr-TR" dirty="0" err="1"/>
              <a:t>v.b</a:t>
            </a:r>
            <a:r>
              <a:rPr lang="tr-TR" dirty="0"/>
              <a:t>. belirli bir sırada olması, yerlerinin ve çalışma şekillerinin belirli olması anlamına gelir.</a:t>
            </a:r>
          </a:p>
          <a:p>
            <a:r>
              <a:rPr lang="tr-TR" dirty="0" smtClean="0"/>
              <a:t>Dengeli </a:t>
            </a:r>
            <a:r>
              <a:rPr lang="tr-TR" dirty="0"/>
              <a:t>çalışma süreleri (</a:t>
            </a:r>
            <a:r>
              <a:rPr lang="tr-TR" dirty="0" err="1"/>
              <a:t>Stability</a:t>
            </a:r>
            <a:r>
              <a:rPr lang="tr-TR" dirty="0"/>
              <a:t> of </a:t>
            </a:r>
            <a:r>
              <a:rPr lang="tr-TR" dirty="0" err="1"/>
              <a:t>Tenure</a:t>
            </a:r>
            <a:r>
              <a:rPr lang="tr-TR" dirty="0"/>
              <a:t> of </a:t>
            </a:r>
            <a:r>
              <a:rPr lang="tr-TR" dirty="0" err="1"/>
              <a:t>Personnel</a:t>
            </a:r>
            <a:r>
              <a:rPr lang="tr-TR" dirty="0"/>
              <a:t>): İşe girip çıkmaların yüksek olduğu bir iş yeri verimsizdir. Yönetim, düzgün bir şekilde personel planlaması yapmalı ve ayrılan personelin yerini uygun şekilde doldurmalıdır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52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err="1"/>
              <a:t>Fayol'un</a:t>
            </a:r>
            <a:r>
              <a:rPr lang="tr-TR" sz="2800" dirty="0"/>
              <a:t> 14 Temel Yönetim İlkesi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tr-TR" dirty="0"/>
          </a:p>
          <a:p>
            <a:r>
              <a:rPr lang="tr-TR" sz="4000" dirty="0" smtClean="0"/>
              <a:t>Genel </a:t>
            </a:r>
            <a:r>
              <a:rPr lang="tr-TR" sz="4000" dirty="0"/>
              <a:t>amaçların bireysel amaçlara üstünlüğü: Herhangi bir bireyin kişisel amaçları, organizasyonun genel amacını </a:t>
            </a:r>
            <a:r>
              <a:rPr lang="tr-TR" sz="4000" dirty="0" err="1"/>
              <a:t>geçmemli</a:t>
            </a:r>
            <a:r>
              <a:rPr lang="tr-TR" sz="4000" dirty="0"/>
              <a:t>, buna üstünlük sağlamamalıdır.</a:t>
            </a:r>
          </a:p>
          <a:p>
            <a:r>
              <a:rPr lang="tr-TR" sz="4000" dirty="0"/>
              <a:t>Ücret (</a:t>
            </a:r>
            <a:r>
              <a:rPr lang="tr-TR" sz="4000" dirty="0" err="1"/>
              <a:t>Remunaration</a:t>
            </a:r>
            <a:r>
              <a:rPr lang="tr-TR" sz="4000" dirty="0"/>
              <a:t>): Çalışanlara, hizmetlerine göre uygun şekilde ödeme yapılmalıdır</a:t>
            </a:r>
            <a:r>
              <a:rPr lang="tr-TR" sz="4000" dirty="0" smtClean="0"/>
              <a:t>.</a:t>
            </a:r>
          </a:p>
          <a:p>
            <a:r>
              <a:rPr lang="tr-TR" sz="4000" dirty="0"/>
              <a:t>Girişim Birlikleri (</a:t>
            </a:r>
            <a:r>
              <a:rPr lang="tr-TR" sz="4000" dirty="0" err="1"/>
              <a:t>Initiative</a:t>
            </a:r>
            <a:r>
              <a:rPr lang="tr-TR" sz="4000" dirty="0"/>
              <a:t>): Planları yapacak ve uygulayacak olan çalışanların yüksek seviyede gayret göstermesi gerekir.</a:t>
            </a:r>
          </a:p>
          <a:p>
            <a:r>
              <a:rPr lang="tr-TR" sz="4000" dirty="0"/>
              <a:t>Takım ruhu (</a:t>
            </a:r>
            <a:r>
              <a:rPr lang="tr-TR" sz="4000" dirty="0" err="1"/>
              <a:t>Esprit</a:t>
            </a:r>
            <a:r>
              <a:rPr lang="tr-TR" sz="4000" dirty="0"/>
              <a:t> de </a:t>
            </a:r>
            <a:r>
              <a:rPr lang="tr-TR" sz="4000" dirty="0" err="1"/>
              <a:t>corps</a:t>
            </a:r>
            <a:r>
              <a:rPr lang="tr-TR" sz="4000" dirty="0"/>
              <a:t>): Organizasyondaki takım ruhunun ödüllendirilmesi, yüksek uyum ve birlik getirecektir. </a:t>
            </a:r>
            <a:endParaRPr lang="tr-TR" sz="4000" dirty="0" smtClean="0"/>
          </a:p>
          <a:p>
            <a:r>
              <a:rPr lang="tr-TR" sz="4000" dirty="0" err="1" smtClean="0"/>
              <a:t>Özkaynak</a:t>
            </a:r>
            <a:r>
              <a:rPr lang="tr-TR" sz="4000" dirty="0" smtClean="0"/>
              <a:t> </a:t>
            </a:r>
            <a:r>
              <a:rPr lang="tr-TR" sz="4000" dirty="0"/>
              <a:t>(</a:t>
            </a:r>
            <a:r>
              <a:rPr lang="tr-TR" sz="4000" dirty="0" err="1"/>
              <a:t>Equity</a:t>
            </a:r>
            <a:r>
              <a:rPr lang="tr-TR" sz="4000" dirty="0"/>
              <a:t>): Yöneticiler, astlarına nazik ve anlayışlı davranmalıdır.</a:t>
            </a:r>
          </a:p>
          <a:p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16937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Şadi Evren </a:t>
            </a:r>
            <a:r>
              <a:rPr lang="tr-TR" dirty="0" smtClean="0"/>
              <a:t>Şeker, </a:t>
            </a:r>
            <a:r>
              <a:rPr lang="tr-TR" dirty="0" err="1" smtClean="0"/>
              <a:t>Henri</a:t>
            </a:r>
            <a:r>
              <a:rPr lang="tr-TR" dirty="0" smtClean="0"/>
              <a:t> </a:t>
            </a:r>
            <a:r>
              <a:rPr lang="tr-TR" dirty="0" err="1"/>
              <a:t>Fayol</a:t>
            </a:r>
            <a:r>
              <a:rPr lang="tr-TR" dirty="0"/>
              <a:t> ve </a:t>
            </a:r>
            <a:r>
              <a:rPr lang="tr-TR" dirty="0" smtClean="0"/>
              <a:t>Yönetim, </a:t>
            </a:r>
          </a:p>
          <a:p>
            <a:r>
              <a:rPr lang="tr-TR" dirty="0" smtClean="0"/>
              <a:t>Tamer Koçel, </a:t>
            </a:r>
            <a:r>
              <a:rPr lang="tr-TR" smtClean="0"/>
              <a:t>İşletme Yöneticiliği.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9286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308</TotalTime>
  <Words>427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 yönetim süreci yaklaşımı</vt:lpstr>
      <vt:lpstr> </vt:lpstr>
      <vt:lpstr> Fayol’a göre bir işletmedeki faaliyetler </vt:lpstr>
      <vt:lpstr> yönetim sürecini oluşturan faaliyetler</vt:lpstr>
      <vt:lpstr> Fayol'un 14 Temel Yönetim İlkesi</vt:lpstr>
      <vt:lpstr> Fayol'un 14 Temel Yönetim İlkesi</vt:lpstr>
      <vt:lpstr> Fayol'un 14 Temel Yönetim İlkesi</vt:lpstr>
      <vt:lpstr> 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</dc:title>
  <dc:creator>MEHMET ARCAN TUZCU</dc:creator>
  <cp:lastModifiedBy>MEHMET ARCAN TUZCU</cp:lastModifiedBy>
  <cp:revision>12</cp:revision>
  <dcterms:created xsi:type="dcterms:W3CDTF">2020-01-16T09:17:34Z</dcterms:created>
  <dcterms:modified xsi:type="dcterms:W3CDTF">2020-01-17T09:52:08Z</dcterms:modified>
</cp:coreProperties>
</file>