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2D082-1317-4686-8435-58D91AA6CF9F}" type="datetimeFigureOut">
              <a:rPr lang="tr-TR" smtClean="0"/>
              <a:t>1.10.2019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9FD0A-6A93-437C-874C-EB30F633BF4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931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26931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069238-FE0B-46D4-95B0-75A2635ADA51}" type="slidenum">
              <a:rPr lang="tr-TR" altLang="tr-TR" smtClean="0"/>
              <a:pPr/>
              <a:t>13</a:t>
            </a:fld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Mares</a:t>
            </a:r>
            <a:endParaRPr lang="tr-TR" altLang="tr-TR" smtClean="0"/>
          </a:p>
        </p:txBody>
      </p:sp>
      <p:sp>
        <p:nvSpPr>
          <p:cNvPr id="79875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84313"/>
            <a:ext cx="6264275" cy="4525962"/>
          </a:xfrm>
        </p:spPr>
        <p:txBody>
          <a:bodyPr/>
          <a:lstStyle/>
          <a:p>
            <a:pPr algn="just"/>
            <a:r>
              <a:rPr lang="tr-TR" altLang="tr-TR" sz="1800" smtClean="0"/>
              <a:t>Usually reach puberty at </a:t>
            </a:r>
            <a:r>
              <a:rPr lang="tr-TR" altLang="tr-TR" sz="1800" b="1" smtClean="0"/>
              <a:t>12-24 months of age.</a:t>
            </a:r>
            <a:endParaRPr lang="tr-TR" altLang="tr-TR" sz="1800" smtClean="0"/>
          </a:p>
          <a:p>
            <a:pPr algn="just"/>
            <a:r>
              <a:rPr lang="tr-TR" altLang="tr-TR" sz="1800" smtClean="0"/>
              <a:t>In mares, which are among the </a:t>
            </a:r>
            <a:r>
              <a:rPr lang="tr-TR" altLang="tr-TR" sz="1800" b="1" smtClean="0"/>
              <a:t>seasonally polyestric </a:t>
            </a:r>
            <a:r>
              <a:rPr lang="tr-TR" altLang="tr-TR" sz="1800" smtClean="0"/>
              <a:t>animals, the onset of sexual activity is related to </a:t>
            </a:r>
            <a:r>
              <a:rPr lang="tr-TR" altLang="tr-TR" sz="1800" b="1" smtClean="0"/>
              <a:t>daylight length.</a:t>
            </a:r>
            <a:endParaRPr lang="tr-TR" altLang="tr-TR" sz="1800" smtClean="0"/>
          </a:p>
          <a:p>
            <a:pPr algn="just"/>
            <a:r>
              <a:rPr lang="tr-TR" altLang="tr-TR" sz="1800" smtClean="0"/>
              <a:t>Increasing daylight length </a:t>
            </a:r>
            <a:r>
              <a:rPr lang="tr-TR" altLang="tr-TR" sz="1800" b="1" smtClean="0"/>
              <a:t>inhibits melatonin </a:t>
            </a:r>
            <a:r>
              <a:rPr lang="tr-TR" altLang="tr-TR" sz="1800" smtClean="0"/>
              <a:t>secretion. Melatonin has an </a:t>
            </a:r>
            <a:r>
              <a:rPr lang="tr-TR" altLang="tr-TR" sz="1800" b="1" smtClean="0"/>
              <a:t>antigonadotropic </a:t>
            </a:r>
            <a:r>
              <a:rPr lang="tr-TR" altLang="tr-TR" sz="1800" smtClean="0"/>
              <a:t>effect in mares and a negative relation with </a:t>
            </a:r>
            <a:r>
              <a:rPr lang="tr-TR" altLang="tr-TR" sz="1800" b="1" smtClean="0"/>
              <a:t>GnRH.</a:t>
            </a:r>
            <a:r>
              <a:rPr lang="tr-TR" altLang="tr-TR" sz="1800" smtClean="0"/>
              <a:t> In short, when daylight length increases, blood melatonin level decreases and its negative effect on gonadotropic hormons is removed.</a:t>
            </a:r>
          </a:p>
          <a:p>
            <a:pPr algn="just"/>
            <a:r>
              <a:rPr lang="tr-TR" altLang="tr-TR" sz="1800" smtClean="0"/>
              <a:t>With </a:t>
            </a:r>
            <a:r>
              <a:rPr lang="tr-TR" altLang="tr-TR" sz="1800" b="1" smtClean="0"/>
              <a:t>GnRH</a:t>
            </a:r>
            <a:r>
              <a:rPr lang="tr-TR" altLang="tr-TR" sz="1800" smtClean="0"/>
              <a:t> effect, hypophysis is stimulated and secretes </a:t>
            </a:r>
            <a:r>
              <a:rPr lang="tr-TR" altLang="tr-TR" sz="1800" b="1" smtClean="0"/>
              <a:t>FSH </a:t>
            </a:r>
            <a:r>
              <a:rPr lang="tr-TR" altLang="tr-TR" sz="1800" smtClean="0"/>
              <a:t>resulting in beginning of follicular development.</a:t>
            </a:r>
          </a:p>
          <a:p>
            <a:pPr algn="just"/>
            <a:r>
              <a:rPr lang="tr-TR" altLang="tr-TR" sz="1800" smtClean="0"/>
              <a:t>In mares, </a:t>
            </a:r>
            <a:r>
              <a:rPr lang="tr-TR" altLang="tr-TR" sz="1800" b="1" smtClean="0"/>
              <a:t>ovulation</a:t>
            </a:r>
            <a:r>
              <a:rPr lang="tr-TR" altLang="tr-TR" sz="1800" smtClean="0"/>
              <a:t> occurs 1-2 days before estrus ends. Ovulation occurs later in mares when compared to other species.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28775"/>
            <a:ext cx="6337300" cy="5040313"/>
          </a:xfrm>
        </p:spPr>
        <p:txBody>
          <a:bodyPr/>
          <a:lstStyle/>
          <a:p>
            <a:pPr algn="just"/>
            <a:r>
              <a:rPr lang="tr-TR" altLang="tr-TR" sz="1800" b="1" smtClean="0"/>
              <a:t>Ovulations </a:t>
            </a:r>
            <a:r>
              <a:rPr lang="tr-TR" altLang="tr-TR" sz="1800" smtClean="0"/>
              <a:t>occur within </a:t>
            </a:r>
            <a:r>
              <a:rPr lang="tr-TR" altLang="tr-TR" sz="1800" b="1" smtClean="0"/>
              <a:t>48-72 hours </a:t>
            </a:r>
            <a:r>
              <a:rPr lang="tr-TR" altLang="tr-TR" sz="1800" smtClean="0"/>
              <a:t>after </a:t>
            </a:r>
            <a:r>
              <a:rPr lang="tr-TR" altLang="tr-TR" sz="1800" b="1" smtClean="0"/>
              <a:t>LH secretion </a:t>
            </a:r>
            <a:r>
              <a:rPr lang="tr-TR" altLang="tr-TR" sz="1800" smtClean="0"/>
              <a:t>and after that </a:t>
            </a:r>
            <a:r>
              <a:rPr lang="tr-TR" altLang="tr-TR" sz="1800" b="1" smtClean="0"/>
              <a:t>corpus luteum </a:t>
            </a:r>
            <a:r>
              <a:rPr lang="tr-TR" altLang="tr-TR" sz="1800" smtClean="0"/>
              <a:t>forms with LH effect and starts secreting </a:t>
            </a:r>
            <a:r>
              <a:rPr lang="tr-TR" altLang="tr-TR" sz="1800" b="1" smtClean="0"/>
              <a:t>progesterone.</a:t>
            </a:r>
            <a:endParaRPr lang="tr-TR" altLang="tr-TR" sz="1800" smtClean="0"/>
          </a:p>
          <a:p>
            <a:pPr algn="just"/>
            <a:r>
              <a:rPr lang="tr-TR" altLang="tr-TR" sz="1800" b="1" smtClean="0"/>
              <a:t>Corpus luteum</a:t>
            </a:r>
            <a:r>
              <a:rPr lang="tr-TR" altLang="tr-TR" sz="1800" smtClean="0"/>
              <a:t> continues to secrete </a:t>
            </a:r>
            <a:r>
              <a:rPr lang="tr-TR" altLang="tr-TR" sz="1800" b="1" smtClean="0"/>
              <a:t>progesterone, </a:t>
            </a:r>
            <a:r>
              <a:rPr lang="tr-TR" altLang="tr-TR" sz="1800" smtClean="0"/>
              <a:t>independant from pregnancy, untill </a:t>
            </a:r>
            <a:r>
              <a:rPr lang="tr-TR" altLang="tr-TR" sz="1800" b="1" smtClean="0"/>
              <a:t>50-70th days.</a:t>
            </a:r>
            <a:endParaRPr lang="tr-TR" altLang="tr-TR" sz="1800" smtClean="0"/>
          </a:p>
          <a:p>
            <a:pPr algn="just"/>
            <a:r>
              <a:rPr lang="tr-TR" altLang="tr-TR" sz="1800" b="1" smtClean="0"/>
              <a:t>The progesterone</a:t>
            </a:r>
            <a:r>
              <a:rPr lang="tr-TR" altLang="tr-TR" sz="1800" smtClean="0"/>
              <a:t> levels increase to 0,6-1,0 ng/ml during late proestrus from a basal level of 0,2-0,5 ng/ml, and increase upto </a:t>
            </a:r>
            <a:r>
              <a:rPr lang="tr-TR" altLang="tr-TR" sz="1800" b="1" smtClean="0"/>
              <a:t>1-3 ng/ml </a:t>
            </a:r>
            <a:r>
              <a:rPr lang="tr-TR" altLang="tr-TR" sz="1800" smtClean="0"/>
              <a:t>during the LH peak. After 120th day following the LH peak it returns to the base level of 0,3-0,4 ng/ml.</a:t>
            </a:r>
          </a:p>
          <a:p>
            <a:pPr algn="just"/>
            <a:r>
              <a:rPr lang="tr-TR" altLang="tr-TR" sz="1800" smtClean="0"/>
              <a:t>For determining the timing of the cycle within a year, blood </a:t>
            </a:r>
            <a:r>
              <a:rPr lang="tr-TR" altLang="tr-TR" sz="1800" b="1" smtClean="0"/>
              <a:t>prolactin </a:t>
            </a:r>
            <a:r>
              <a:rPr lang="tr-TR" altLang="tr-TR" sz="1800" smtClean="0"/>
              <a:t>level is important. The decrease in </a:t>
            </a:r>
            <a:r>
              <a:rPr lang="tr-TR" altLang="tr-TR" sz="1800" b="1" smtClean="0"/>
              <a:t>prolactin </a:t>
            </a:r>
            <a:r>
              <a:rPr lang="tr-TR" altLang="tr-TR" sz="1800" smtClean="0"/>
              <a:t>level plays an active role on initiation of proestrus.</a:t>
            </a:r>
          </a:p>
        </p:txBody>
      </p:sp>
      <p:sp>
        <p:nvSpPr>
          <p:cNvPr id="8909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Dogs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4"/>
          <p:cNvSpPr>
            <a:spLocks noGrp="1" noChangeArrowheads="1"/>
          </p:cNvSpPr>
          <p:nvPr>
            <p:ph idx="1"/>
          </p:nvPr>
        </p:nvSpPr>
        <p:spPr>
          <a:xfrm>
            <a:off x="539750" y="1600200"/>
            <a:ext cx="7993063" cy="4525963"/>
          </a:xfrm>
        </p:spPr>
        <p:txBody>
          <a:bodyPr/>
          <a:lstStyle/>
          <a:p>
            <a:pPr marL="447675" indent="-382588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/>
            </a:pPr>
            <a:r>
              <a:rPr lang="tr-TR" altLang="tr-TR" dirty="0" smtClean="0"/>
              <a:t>    </a:t>
            </a:r>
            <a:r>
              <a:rPr lang="tr-TR" sz="2200" b="1" kern="1200" dirty="0" err="1">
                <a:solidFill>
                  <a:prstClr val="black"/>
                </a:solidFill>
              </a:rPr>
              <a:t>Approximate</a:t>
            </a:r>
            <a:r>
              <a:rPr lang="tr-TR" sz="2200" b="1" kern="1200" dirty="0">
                <a:solidFill>
                  <a:prstClr val="black"/>
                </a:solidFill>
              </a:rPr>
              <a:t> </a:t>
            </a:r>
            <a:r>
              <a:rPr lang="tr-TR" sz="2200" b="1" kern="1200" dirty="0" err="1">
                <a:solidFill>
                  <a:prstClr val="black"/>
                </a:solidFill>
              </a:rPr>
              <a:t>estrus</a:t>
            </a:r>
            <a:r>
              <a:rPr lang="tr-TR" sz="2200" b="1" kern="1200" dirty="0">
                <a:solidFill>
                  <a:prstClr val="black"/>
                </a:solidFill>
              </a:rPr>
              <a:t> </a:t>
            </a:r>
            <a:r>
              <a:rPr lang="tr-TR" sz="2200" b="1" kern="1200" dirty="0" err="1">
                <a:solidFill>
                  <a:prstClr val="black"/>
                </a:solidFill>
              </a:rPr>
              <a:t>intervals</a:t>
            </a:r>
            <a:r>
              <a:rPr lang="tr-TR" sz="2200" b="1" kern="1200" dirty="0">
                <a:solidFill>
                  <a:prstClr val="black"/>
                </a:solidFill>
              </a:rPr>
              <a:t> in </a:t>
            </a:r>
            <a:r>
              <a:rPr lang="tr-TR" sz="2200" b="1" kern="1200" dirty="0" err="1">
                <a:solidFill>
                  <a:prstClr val="black"/>
                </a:solidFill>
              </a:rPr>
              <a:t>some</a:t>
            </a:r>
            <a:r>
              <a:rPr lang="tr-TR" sz="2200" b="1" kern="1200" dirty="0">
                <a:solidFill>
                  <a:prstClr val="black"/>
                </a:solidFill>
              </a:rPr>
              <a:t> </a:t>
            </a:r>
            <a:r>
              <a:rPr lang="tr-TR" sz="2200" b="1" kern="1200" dirty="0" err="1">
                <a:solidFill>
                  <a:prstClr val="black"/>
                </a:solidFill>
              </a:rPr>
              <a:t>dog</a:t>
            </a:r>
            <a:r>
              <a:rPr lang="tr-TR" sz="2200" b="1" kern="1200" dirty="0">
                <a:solidFill>
                  <a:prstClr val="black"/>
                </a:solidFill>
              </a:rPr>
              <a:t> </a:t>
            </a:r>
            <a:r>
              <a:rPr lang="tr-TR" sz="2200" b="1" kern="1200" dirty="0" err="1">
                <a:solidFill>
                  <a:prstClr val="black"/>
                </a:solidFill>
              </a:rPr>
              <a:t>breeds</a:t>
            </a:r>
            <a:endParaRPr lang="tr-TR" sz="2200" b="1" kern="1200" dirty="0">
              <a:solidFill>
                <a:prstClr val="black"/>
              </a:solidFill>
            </a:endParaRPr>
          </a:p>
          <a:p>
            <a:pPr marL="447675" indent="-382588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Wingdings 2" pitchFamily="18" charset="2"/>
              <a:buChar char=""/>
              <a:defRPr/>
            </a:pPr>
            <a:endParaRPr lang="tr-TR" sz="2400" u="sng" kern="1200" dirty="0">
              <a:solidFill>
                <a:prstClr val="black"/>
              </a:solidFill>
            </a:endParaRPr>
          </a:p>
          <a:p>
            <a:pPr marL="447675" indent="-382588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400" kern="1200" dirty="0" err="1">
                <a:solidFill>
                  <a:prstClr val="black"/>
                </a:solidFill>
              </a:rPr>
              <a:t>German</a:t>
            </a:r>
            <a:r>
              <a:rPr lang="tr-TR" sz="2400" kern="1200" dirty="0">
                <a:solidFill>
                  <a:prstClr val="black"/>
                </a:solidFill>
              </a:rPr>
              <a:t> </a:t>
            </a:r>
            <a:r>
              <a:rPr lang="tr-TR" sz="2400" kern="1200" dirty="0" err="1">
                <a:solidFill>
                  <a:prstClr val="black"/>
                </a:solidFill>
              </a:rPr>
              <a:t>Shepherd</a:t>
            </a:r>
            <a:r>
              <a:rPr lang="tr-TR" sz="2400" kern="1200" dirty="0">
                <a:solidFill>
                  <a:prstClr val="black"/>
                </a:solidFill>
              </a:rPr>
              <a:t>	5 </a:t>
            </a:r>
            <a:r>
              <a:rPr lang="tr-TR" sz="2400" kern="1200" dirty="0" err="1">
                <a:solidFill>
                  <a:prstClr val="black"/>
                </a:solidFill>
              </a:rPr>
              <a:t>months</a:t>
            </a:r>
            <a:endParaRPr lang="tr-TR" sz="2400" kern="1200" dirty="0">
              <a:solidFill>
                <a:prstClr val="black"/>
              </a:solidFill>
            </a:endParaRPr>
          </a:p>
          <a:p>
            <a:pPr marL="447675" indent="-382588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400" kern="1200" dirty="0" err="1">
                <a:solidFill>
                  <a:prstClr val="black"/>
                </a:solidFill>
              </a:rPr>
              <a:t>Boxer</a:t>
            </a:r>
            <a:r>
              <a:rPr lang="tr-TR" sz="2400" kern="1200" dirty="0">
                <a:solidFill>
                  <a:prstClr val="black"/>
                </a:solidFill>
              </a:rPr>
              <a:t> 		           8 </a:t>
            </a:r>
            <a:r>
              <a:rPr lang="tr-TR" sz="2400" kern="1200" dirty="0" err="1">
                <a:solidFill>
                  <a:prstClr val="black"/>
                </a:solidFill>
              </a:rPr>
              <a:t>months</a:t>
            </a:r>
            <a:endParaRPr lang="tr-TR" sz="2400" kern="1200" dirty="0">
              <a:solidFill>
                <a:prstClr val="black"/>
              </a:solidFill>
            </a:endParaRPr>
          </a:p>
          <a:p>
            <a:pPr marL="447675" indent="-382588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400" kern="1200" dirty="0">
                <a:solidFill>
                  <a:prstClr val="black"/>
                </a:solidFill>
              </a:rPr>
              <a:t>Sivas Kangal		6 </a:t>
            </a:r>
            <a:r>
              <a:rPr lang="tr-TR" sz="2400" kern="1200" dirty="0" err="1">
                <a:solidFill>
                  <a:prstClr val="black"/>
                </a:solidFill>
              </a:rPr>
              <a:t>months</a:t>
            </a:r>
            <a:endParaRPr lang="tr-TR" sz="2400" kern="1200" dirty="0">
              <a:solidFill>
                <a:prstClr val="black"/>
              </a:solidFill>
            </a:endParaRPr>
          </a:p>
          <a:p>
            <a:pPr marL="447675" indent="-382588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400" kern="1200" dirty="0" err="1">
                <a:solidFill>
                  <a:prstClr val="black"/>
                </a:solidFill>
              </a:rPr>
              <a:t>Scottish</a:t>
            </a:r>
            <a:r>
              <a:rPr lang="tr-TR" sz="2400" kern="1200" dirty="0">
                <a:solidFill>
                  <a:prstClr val="black"/>
                </a:solidFill>
              </a:rPr>
              <a:t> </a:t>
            </a:r>
            <a:r>
              <a:rPr lang="tr-TR" sz="2400" kern="1200" dirty="0" err="1">
                <a:solidFill>
                  <a:prstClr val="black"/>
                </a:solidFill>
              </a:rPr>
              <a:t>Terrier</a:t>
            </a:r>
            <a:r>
              <a:rPr lang="tr-TR" sz="2400" kern="1200" dirty="0">
                <a:solidFill>
                  <a:prstClr val="black"/>
                </a:solidFill>
              </a:rPr>
              <a:t>		6.5 </a:t>
            </a:r>
            <a:r>
              <a:rPr lang="tr-TR" sz="2400" kern="1200" dirty="0" err="1">
                <a:solidFill>
                  <a:prstClr val="black"/>
                </a:solidFill>
              </a:rPr>
              <a:t>months</a:t>
            </a:r>
            <a:endParaRPr lang="tr-TR" sz="2400" kern="1200" dirty="0">
              <a:solidFill>
                <a:prstClr val="black"/>
              </a:solidFill>
            </a:endParaRPr>
          </a:p>
          <a:p>
            <a:pPr marL="447675" indent="-382588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400" kern="1200" dirty="0" err="1">
                <a:solidFill>
                  <a:prstClr val="black"/>
                </a:solidFill>
              </a:rPr>
              <a:t>Pekingese</a:t>
            </a:r>
            <a:r>
              <a:rPr lang="tr-TR" sz="2400" kern="1200" dirty="0">
                <a:solidFill>
                  <a:prstClr val="black"/>
                </a:solidFill>
              </a:rPr>
              <a:t>		7.7 </a:t>
            </a:r>
            <a:r>
              <a:rPr lang="tr-TR" sz="2400" kern="1200" dirty="0" err="1">
                <a:solidFill>
                  <a:prstClr val="black"/>
                </a:solidFill>
              </a:rPr>
              <a:t>months</a:t>
            </a:r>
            <a:endParaRPr lang="tr-TR" sz="2400" kern="1200" dirty="0">
              <a:solidFill>
                <a:prstClr val="black"/>
              </a:solidFill>
            </a:endParaRPr>
          </a:p>
        </p:txBody>
      </p:sp>
      <p:sp>
        <p:nvSpPr>
          <p:cNvPr id="2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Dogs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900113" y="2205038"/>
            <a:ext cx="6840537" cy="3921125"/>
          </a:xfrm>
        </p:spPr>
        <p:txBody>
          <a:bodyPr/>
          <a:lstStyle/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/>
            </a:pPr>
            <a:r>
              <a:rPr lang="tr-TR" altLang="tr-TR" dirty="0" smtClean="0"/>
              <a:t> </a:t>
            </a:r>
            <a:r>
              <a:rPr lang="tr-TR" sz="2200" kern="1200" dirty="0" err="1">
                <a:solidFill>
                  <a:prstClr val="black"/>
                </a:solidFill>
              </a:rPr>
              <a:t>Phases</a:t>
            </a:r>
            <a:r>
              <a:rPr lang="tr-TR" sz="2200" kern="1200" dirty="0">
                <a:solidFill>
                  <a:prstClr val="black"/>
                </a:solidFill>
              </a:rPr>
              <a:t> of </a:t>
            </a:r>
            <a:r>
              <a:rPr lang="tr-TR" sz="2200" kern="1200" dirty="0" err="1">
                <a:solidFill>
                  <a:prstClr val="black"/>
                </a:solidFill>
              </a:rPr>
              <a:t>sexual</a:t>
            </a:r>
            <a:r>
              <a:rPr lang="tr-TR" sz="2200" kern="1200" dirty="0">
                <a:solidFill>
                  <a:prstClr val="black"/>
                </a:solidFill>
              </a:rPr>
              <a:t> </a:t>
            </a:r>
            <a:r>
              <a:rPr lang="tr-TR" sz="2200" kern="1200" dirty="0" err="1">
                <a:solidFill>
                  <a:prstClr val="black"/>
                </a:solidFill>
              </a:rPr>
              <a:t>cycle</a:t>
            </a:r>
            <a:r>
              <a:rPr lang="tr-TR" sz="2200" kern="1200" dirty="0">
                <a:solidFill>
                  <a:prstClr val="black"/>
                </a:solidFill>
              </a:rPr>
              <a:t> in </a:t>
            </a:r>
            <a:r>
              <a:rPr lang="tr-TR" sz="2200" kern="1200" dirty="0" err="1">
                <a:solidFill>
                  <a:prstClr val="black"/>
                </a:solidFill>
              </a:rPr>
              <a:t>dogs</a:t>
            </a:r>
            <a:r>
              <a:rPr lang="tr-TR" sz="2200" kern="1200" dirty="0">
                <a:solidFill>
                  <a:prstClr val="black"/>
                </a:solidFill>
              </a:rPr>
              <a:t>: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/>
            </a:pPr>
            <a:endParaRPr lang="tr-TR" sz="2200" kern="1200" dirty="0">
              <a:solidFill>
                <a:prstClr val="black"/>
              </a:solidFill>
            </a:endParaRP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200" kern="1200" dirty="0" err="1">
                <a:solidFill>
                  <a:prstClr val="black"/>
                </a:solidFill>
              </a:rPr>
              <a:t>Proestrus</a:t>
            </a:r>
            <a:r>
              <a:rPr lang="tr-TR" sz="2200" kern="1200" dirty="0">
                <a:solidFill>
                  <a:prstClr val="black"/>
                </a:solidFill>
              </a:rPr>
              <a:t>      (9 </a:t>
            </a:r>
            <a:r>
              <a:rPr lang="tr-TR" sz="2200" kern="1200" dirty="0" err="1">
                <a:solidFill>
                  <a:prstClr val="black"/>
                </a:solidFill>
              </a:rPr>
              <a:t>days</a:t>
            </a:r>
            <a:r>
              <a:rPr lang="tr-TR" sz="2200" kern="1200" dirty="0">
                <a:solidFill>
                  <a:prstClr val="black"/>
                </a:solidFill>
              </a:rPr>
              <a:t>)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200" kern="1200" dirty="0" err="1">
                <a:solidFill>
                  <a:prstClr val="black"/>
                </a:solidFill>
              </a:rPr>
              <a:t>Estrus</a:t>
            </a:r>
            <a:r>
              <a:rPr lang="tr-TR" sz="2200" kern="1200" dirty="0">
                <a:solidFill>
                  <a:prstClr val="black"/>
                </a:solidFill>
              </a:rPr>
              <a:t>           (9 </a:t>
            </a:r>
            <a:r>
              <a:rPr lang="tr-TR" sz="2200" kern="1200" dirty="0" err="1">
                <a:solidFill>
                  <a:prstClr val="black"/>
                </a:solidFill>
              </a:rPr>
              <a:t>days</a:t>
            </a:r>
            <a:r>
              <a:rPr lang="tr-TR" sz="2200" kern="1200" dirty="0">
                <a:solidFill>
                  <a:prstClr val="black"/>
                </a:solidFill>
              </a:rPr>
              <a:t>)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200" kern="1200" dirty="0" err="1">
                <a:solidFill>
                  <a:prstClr val="black"/>
                </a:solidFill>
              </a:rPr>
              <a:t>Diestrus</a:t>
            </a:r>
            <a:r>
              <a:rPr lang="tr-TR" sz="2200" kern="1200" dirty="0">
                <a:solidFill>
                  <a:prstClr val="black"/>
                </a:solidFill>
              </a:rPr>
              <a:t>        (65 </a:t>
            </a:r>
            <a:r>
              <a:rPr lang="tr-TR" sz="2200" kern="1200" dirty="0" err="1">
                <a:solidFill>
                  <a:prstClr val="black"/>
                </a:solidFill>
              </a:rPr>
              <a:t>days</a:t>
            </a:r>
            <a:r>
              <a:rPr lang="tr-TR" sz="2200" kern="1200" dirty="0">
                <a:solidFill>
                  <a:prstClr val="black"/>
                </a:solidFill>
              </a:rPr>
              <a:t>)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200" kern="1200" dirty="0" err="1">
                <a:solidFill>
                  <a:prstClr val="black"/>
                </a:solidFill>
              </a:rPr>
              <a:t>Anestrus</a:t>
            </a:r>
            <a:r>
              <a:rPr lang="tr-TR" sz="2200" kern="1200" dirty="0">
                <a:solidFill>
                  <a:prstClr val="black"/>
                </a:solidFill>
              </a:rPr>
              <a:t>       (120 </a:t>
            </a:r>
            <a:r>
              <a:rPr lang="tr-TR" sz="2200" kern="1200" dirty="0" err="1">
                <a:solidFill>
                  <a:prstClr val="black"/>
                </a:solidFill>
              </a:rPr>
              <a:t>days</a:t>
            </a:r>
            <a:r>
              <a:rPr lang="tr-TR" sz="2200" kern="1200" dirty="0">
                <a:solidFill>
                  <a:prstClr val="black"/>
                </a:solidFill>
              </a:rPr>
              <a:t>) </a:t>
            </a:r>
          </a:p>
        </p:txBody>
      </p:sp>
      <p:sp>
        <p:nvSpPr>
          <p:cNvPr id="2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Dogs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192837" cy="4525963"/>
          </a:xfrm>
        </p:spPr>
        <p:txBody>
          <a:bodyPr/>
          <a:lstStyle/>
          <a:p>
            <a:pPr marL="22860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/>
            </a:pPr>
            <a:r>
              <a:rPr lang="tr-TR" altLang="tr-TR" b="1" dirty="0" smtClean="0"/>
              <a:t>    </a:t>
            </a:r>
            <a:r>
              <a:rPr lang="tr-TR" sz="2200" b="1" kern="1200" dirty="0" err="1">
                <a:solidFill>
                  <a:prstClr val="black"/>
                </a:solidFill>
              </a:rPr>
              <a:t>Proestrus</a:t>
            </a:r>
            <a:endParaRPr lang="tr-TR" sz="2200" b="1" kern="1200" dirty="0">
              <a:solidFill>
                <a:prstClr val="black"/>
              </a:solidFill>
            </a:endParaRP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>
                <a:solidFill>
                  <a:prstClr val="black"/>
                </a:solidFill>
              </a:rPr>
              <a:t>is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duration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starting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from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first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observation</a:t>
            </a:r>
            <a:r>
              <a:rPr lang="tr-TR" sz="2000" kern="1200" dirty="0">
                <a:solidFill>
                  <a:prstClr val="black"/>
                </a:solidFill>
              </a:rPr>
              <a:t> of </a:t>
            </a:r>
            <a:r>
              <a:rPr lang="tr-TR" sz="2000" b="1" kern="1200" dirty="0" err="1">
                <a:solidFill>
                  <a:prstClr val="black"/>
                </a:solidFill>
              </a:rPr>
              <a:t>blood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>
                <a:solidFill>
                  <a:prstClr val="black"/>
                </a:solidFill>
              </a:rPr>
              <a:t>in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vulva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ending</a:t>
            </a:r>
            <a:r>
              <a:rPr lang="tr-TR" sz="2000" kern="1200" dirty="0">
                <a:solidFill>
                  <a:prstClr val="black"/>
                </a:solidFill>
              </a:rPr>
              <a:t> at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acceptance</a:t>
            </a:r>
            <a:r>
              <a:rPr lang="tr-TR" sz="2000" b="1" kern="1200" dirty="0">
                <a:solidFill>
                  <a:prstClr val="black"/>
                </a:solidFill>
              </a:rPr>
              <a:t> of </a:t>
            </a:r>
            <a:r>
              <a:rPr lang="tr-TR" sz="2000" b="1" kern="1200" dirty="0" err="1">
                <a:solidFill>
                  <a:prstClr val="black"/>
                </a:solidFill>
              </a:rPr>
              <a:t>coitus</a:t>
            </a:r>
            <a:r>
              <a:rPr lang="tr-TR" sz="2000" b="1" kern="1200" dirty="0">
                <a:solidFill>
                  <a:prstClr val="black"/>
                </a:solidFill>
              </a:rPr>
              <a:t>,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lasts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approximately</a:t>
            </a:r>
            <a:r>
              <a:rPr lang="tr-TR" sz="2000" kern="1200" dirty="0">
                <a:solidFill>
                  <a:prstClr val="black"/>
                </a:solidFill>
              </a:rPr>
              <a:t> 9 </a:t>
            </a:r>
            <a:r>
              <a:rPr lang="tr-TR" sz="2000" kern="1200" dirty="0" err="1">
                <a:solidFill>
                  <a:prstClr val="black"/>
                </a:solidFill>
              </a:rPr>
              <a:t>days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>
                <a:solidFill>
                  <a:prstClr val="black"/>
                </a:solidFill>
              </a:rPr>
              <a:t>is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starting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period</a:t>
            </a:r>
            <a:r>
              <a:rPr lang="tr-TR" sz="2000" kern="1200" dirty="0">
                <a:solidFill>
                  <a:prstClr val="black"/>
                </a:solidFill>
              </a:rPr>
              <a:t> of </a:t>
            </a:r>
            <a:r>
              <a:rPr lang="tr-TR" sz="2000" kern="1200" dirty="0" err="1">
                <a:solidFill>
                  <a:prstClr val="black"/>
                </a:solidFill>
              </a:rPr>
              <a:t>sexual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activity</a:t>
            </a:r>
            <a:r>
              <a:rPr lang="tr-TR" sz="2000" kern="1200" dirty="0">
                <a:solidFill>
                  <a:prstClr val="black"/>
                </a:solidFill>
              </a:rPr>
              <a:t> of </a:t>
            </a:r>
            <a:r>
              <a:rPr lang="tr-TR" sz="2000" kern="1200" dirty="0" err="1">
                <a:solidFill>
                  <a:prstClr val="black"/>
                </a:solidFill>
              </a:rPr>
              <a:t>dogs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Some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sexual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reflexes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are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observed</a:t>
            </a:r>
            <a:r>
              <a:rPr lang="tr-TR" sz="2000" kern="1200" dirty="0">
                <a:solidFill>
                  <a:prstClr val="black"/>
                </a:solidFill>
              </a:rPr>
              <a:t> in </a:t>
            </a:r>
            <a:r>
              <a:rPr lang="tr-TR" sz="2000" kern="1200" dirty="0" err="1">
                <a:solidFill>
                  <a:prstClr val="black"/>
                </a:solidFill>
              </a:rPr>
              <a:t>dogs</a:t>
            </a:r>
            <a:r>
              <a:rPr lang="tr-TR" sz="2000" kern="1200" dirty="0">
                <a:solidFill>
                  <a:prstClr val="black"/>
                </a:solidFill>
              </a:rPr>
              <a:t> in </a:t>
            </a:r>
            <a:r>
              <a:rPr lang="tr-TR" sz="2000" kern="1200" dirty="0" err="1">
                <a:solidFill>
                  <a:prstClr val="black"/>
                </a:solidFill>
              </a:rPr>
              <a:t>proestrus</a:t>
            </a:r>
            <a:r>
              <a:rPr lang="tr-TR" sz="2000" kern="1200" dirty="0">
                <a:solidFill>
                  <a:prstClr val="black"/>
                </a:solidFill>
              </a:rPr>
              <a:t>; </a:t>
            </a:r>
            <a:r>
              <a:rPr lang="tr-TR" sz="2000" b="1" kern="1200" dirty="0" err="1">
                <a:solidFill>
                  <a:prstClr val="black"/>
                </a:solidFill>
              </a:rPr>
              <a:t>the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opening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and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closing</a:t>
            </a:r>
            <a:r>
              <a:rPr lang="tr-TR" sz="2000" b="1" kern="1200" dirty="0">
                <a:solidFill>
                  <a:prstClr val="black"/>
                </a:solidFill>
              </a:rPr>
              <a:t> of </a:t>
            </a:r>
            <a:r>
              <a:rPr lang="tr-TR" sz="2000" b="1" kern="1200" dirty="0" err="1">
                <a:solidFill>
                  <a:prstClr val="black"/>
                </a:solidFill>
              </a:rPr>
              <a:t>vulvar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lips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when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skin </a:t>
            </a:r>
            <a:r>
              <a:rPr lang="tr-TR" sz="2000" kern="1200" dirty="0" err="1">
                <a:solidFill>
                  <a:prstClr val="black"/>
                </a:solidFill>
              </a:rPr>
              <a:t>around</a:t>
            </a:r>
            <a:r>
              <a:rPr lang="tr-TR" sz="2000" kern="1200" dirty="0">
                <a:solidFill>
                  <a:prstClr val="black"/>
                </a:solidFill>
              </a:rPr>
              <a:t> vulva is </a:t>
            </a:r>
            <a:r>
              <a:rPr lang="tr-TR" sz="2000" kern="1200" dirty="0" err="1">
                <a:solidFill>
                  <a:prstClr val="black"/>
                </a:solidFill>
              </a:rPr>
              <a:t>touched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or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patted</a:t>
            </a:r>
            <a:r>
              <a:rPr lang="tr-TR" sz="2000" kern="1200" dirty="0">
                <a:solidFill>
                  <a:prstClr val="black"/>
                </a:solidFill>
              </a:rPr>
              <a:t>, </a:t>
            </a:r>
            <a:r>
              <a:rPr lang="tr-TR" sz="2000" kern="1200" dirty="0" err="1">
                <a:solidFill>
                  <a:prstClr val="black"/>
                </a:solidFill>
              </a:rPr>
              <a:t>crouching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with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hind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legs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bending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towards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midline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Uterus</a:t>
            </a:r>
            <a:r>
              <a:rPr lang="tr-TR" sz="2000" kern="1200" dirty="0">
                <a:solidFill>
                  <a:prstClr val="black"/>
                </a:solidFill>
              </a:rPr>
              <a:t> is </a:t>
            </a:r>
            <a:r>
              <a:rPr lang="tr-TR" sz="2000" kern="1200" dirty="0" err="1">
                <a:solidFill>
                  <a:prstClr val="black"/>
                </a:solidFill>
              </a:rPr>
              <a:t>twice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its</a:t>
            </a:r>
            <a:r>
              <a:rPr lang="tr-TR" sz="2000" kern="1200" dirty="0">
                <a:solidFill>
                  <a:prstClr val="black"/>
                </a:solidFill>
              </a:rPr>
              <a:t> normal size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blood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vessels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are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evident</a:t>
            </a:r>
            <a:r>
              <a:rPr lang="tr-TR" sz="2000" kern="1200" dirty="0" smtClean="0">
                <a:solidFill>
                  <a:prstClr val="black"/>
                </a:solidFill>
              </a:rPr>
              <a:t>.</a:t>
            </a:r>
            <a:endParaRPr lang="tr-TR" sz="2000" kern="1200" dirty="0">
              <a:solidFill>
                <a:prstClr val="black"/>
              </a:solidFill>
            </a:endParaRPr>
          </a:p>
        </p:txBody>
      </p:sp>
      <p:sp>
        <p:nvSpPr>
          <p:cNvPr id="2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Dogs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91250" cy="4525963"/>
          </a:xfrm>
        </p:spPr>
        <p:txBody>
          <a:bodyPr/>
          <a:lstStyle/>
          <a:p>
            <a:pPr marL="22860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/>
            </a:pPr>
            <a:r>
              <a:rPr lang="tr-TR" altLang="tr-TR" b="1" dirty="0" smtClean="0"/>
              <a:t>    </a:t>
            </a:r>
            <a:r>
              <a:rPr lang="tr-TR" sz="2200" b="1" kern="1200" dirty="0" err="1">
                <a:solidFill>
                  <a:prstClr val="black"/>
                </a:solidFill>
              </a:rPr>
              <a:t>Estrus</a:t>
            </a:r>
            <a:endParaRPr lang="tr-TR" sz="2200" b="1" kern="1200" dirty="0">
              <a:solidFill>
                <a:prstClr val="black"/>
              </a:solidFill>
            </a:endParaRP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starts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with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female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dog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accepting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coitus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lasts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approximately</a:t>
            </a:r>
            <a:r>
              <a:rPr lang="tr-TR" sz="2000" kern="1200" dirty="0">
                <a:solidFill>
                  <a:prstClr val="black"/>
                </a:solidFill>
              </a:rPr>
              <a:t> 9 </a:t>
            </a:r>
            <a:r>
              <a:rPr lang="tr-TR" sz="2000" kern="1200" dirty="0" err="1">
                <a:solidFill>
                  <a:prstClr val="black"/>
                </a:solidFill>
              </a:rPr>
              <a:t>days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bloody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discharge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during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proestrus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transforms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into</a:t>
            </a:r>
            <a:r>
              <a:rPr lang="tr-TR" sz="2000" kern="1200" dirty="0">
                <a:solidFill>
                  <a:prstClr val="black"/>
                </a:solidFill>
              </a:rPr>
              <a:t> a </a:t>
            </a:r>
            <a:r>
              <a:rPr lang="tr-TR" sz="2000" b="1" kern="1200" dirty="0">
                <a:solidFill>
                  <a:prstClr val="black"/>
                </a:solidFill>
              </a:rPr>
              <a:t>hay </a:t>
            </a:r>
            <a:r>
              <a:rPr lang="tr-TR" sz="2000" b="1" kern="1200" dirty="0" err="1">
                <a:solidFill>
                  <a:prstClr val="black"/>
                </a:solidFill>
              </a:rPr>
              <a:t>coloured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discharge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Searches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for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male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for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coitus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pheromone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secretions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are</a:t>
            </a:r>
            <a:r>
              <a:rPr lang="tr-TR" sz="2000" kern="1200" dirty="0">
                <a:solidFill>
                  <a:prstClr val="black"/>
                </a:solidFill>
              </a:rPr>
              <a:t> at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maximum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level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b="1" kern="1200" dirty="0" err="1">
                <a:solidFill>
                  <a:prstClr val="black"/>
                </a:solidFill>
              </a:rPr>
              <a:t>Ovulations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usually</a:t>
            </a:r>
            <a:r>
              <a:rPr lang="tr-TR" sz="2000" kern="1200" dirty="0">
                <a:solidFill>
                  <a:prstClr val="black"/>
                </a:solidFill>
              </a:rPr>
              <a:t> start </a:t>
            </a:r>
            <a:r>
              <a:rPr lang="tr-TR" sz="2000" kern="1200" dirty="0" err="1">
                <a:solidFill>
                  <a:prstClr val="black"/>
                </a:solidFill>
              </a:rPr>
              <a:t>occuring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spontaneously</a:t>
            </a:r>
            <a:r>
              <a:rPr lang="tr-TR" sz="2000" kern="1200" dirty="0">
                <a:solidFill>
                  <a:prstClr val="black"/>
                </a:solidFill>
              </a:rPr>
              <a:t> 2-4 </a:t>
            </a:r>
            <a:r>
              <a:rPr lang="tr-TR" sz="2000" kern="1200" dirty="0" err="1">
                <a:solidFill>
                  <a:prstClr val="black"/>
                </a:solidFill>
              </a:rPr>
              <a:t>days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after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start of </a:t>
            </a:r>
            <a:r>
              <a:rPr lang="tr-TR" sz="2000" kern="1200" dirty="0" err="1">
                <a:solidFill>
                  <a:prstClr val="black"/>
                </a:solidFill>
              </a:rPr>
              <a:t>estrus</a:t>
            </a:r>
            <a:r>
              <a:rPr lang="tr-TR" sz="2000" kern="1200" dirty="0">
                <a:solidFill>
                  <a:prstClr val="black"/>
                </a:solidFill>
              </a:rPr>
              <a:t>.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discharged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ovum</a:t>
            </a:r>
            <a:r>
              <a:rPr lang="tr-TR" sz="2000" kern="1200" dirty="0">
                <a:solidFill>
                  <a:prstClr val="black"/>
                </a:solidFill>
              </a:rPr>
              <a:t> is a </a:t>
            </a:r>
            <a:r>
              <a:rPr lang="tr-TR" sz="2000" b="1" kern="1200" dirty="0" err="1">
                <a:solidFill>
                  <a:prstClr val="black"/>
                </a:solidFill>
              </a:rPr>
              <a:t>primary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oocyte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it </a:t>
            </a:r>
            <a:r>
              <a:rPr lang="tr-TR" sz="2000" kern="1200" dirty="0" err="1">
                <a:solidFill>
                  <a:prstClr val="black"/>
                </a:solidFill>
              </a:rPr>
              <a:t>differentiates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into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secondary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oocyte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within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next</a:t>
            </a:r>
            <a:r>
              <a:rPr lang="tr-TR" sz="2000" kern="1200" dirty="0">
                <a:solidFill>
                  <a:prstClr val="black"/>
                </a:solidFill>
              </a:rPr>
              <a:t> 48-72 </a:t>
            </a:r>
            <a:r>
              <a:rPr lang="tr-TR" sz="2000" kern="1200" dirty="0" err="1">
                <a:solidFill>
                  <a:prstClr val="black"/>
                </a:solidFill>
              </a:rPr>
              <a:t>hours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becomes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mature</a:t>
            </a:r>
            <a:r>
              <a:rPr lang="tr-TR" sz="2000" kern="1200" dirty="0">
                <a:solidFill>
                  <a:prstClr val="black"/>
                </a:solidFill>
              </a:rPr>
              <a:t>. </a:t>
            </a:r>
          </a:p>
        </p:txBody>
      </p:sp>
      <p:sp>
        <p:nvSpPr>
          <p:cNvPr id="2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Dogs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28750"/>
            <a:ext cx="6192837" cy="4094163"/>
          </a:xfrm>
        </p:spPr>
        <p:txBody>
          <a:bodyPr/>
          <a:lstStyle/>
          <a:p>
            <a:pPr marL="22860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/>
            </a:pPr>
            <a:r>
              <a:rPr lang="tr-TR" altLang="tr-TR" b="1" dirty="0" smtClean="0"/>
              <a:t>   </a:t>
            </a:r>
            <a:r>
              <a:rPr lang="tr-TR" sz="2200" b="1" kern="1200" dirty="0" err="1">
                <a:solidFill>
                  <a:prstClr val="black"/>
                </a:solidFill>
              </a:rPr>
              <a:t>Diestrus</a:t>
            </a:r>
            <a:endParaRPr lang="tr-TR" sz="2200" b="1" kern="1200" dirty="0">
              <a:solidFill>
                <a:prstClr val="black"/>
              </a:solidFill>
            </a:endParaRP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>
                <a:solidFill>
                  <a:prstClr val="black"/>
                </a:solidFill>
              </a:rPr>
              <a:t>is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period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from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end</a:t>
            </a:r>
            <a:r>
              <a:rPr lang="tr-TR" sz="2000" kern="1200" dirty="0">
                <a:solidFill>
                  <a:prstClr val="black"/>
                </a:solidFill>
              </a:rPr>
              <a:t> of </a:t>
            </a:r>
            <a:r>
              <a:rPr lang="tr-TR" sz="2000" kern="1200" dirty="0" err="1">
                <a:solidFill>
                  <a:prstClr val="black"/>
                </a:solidFill>
              </a:rPr>
              <a:t>estrus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upto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anestrus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lasts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approximately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>
                <a:solidFill>
                  <a:prstClr val="black"/>
                </a:solidFill>
              </a:rPr>
              <a:t>65 </a:t>
            </a:r>
            <a:r>
              <a:rPr lang="tr-TR" sz="2000" b="1" kern="1200" dirty="0" err="1">
                <a:solidFill>
                  <a:prstClr val="black"/>
                </a:solidFill>
              </a:rPr>
              <a:t>days</a:t>
            </a:r>
            <a:r>
              <a:rPr lang="tr-TR" sz="2000" b="1" kern="1200" dirty="0">
                <a:solidFill>
                  <a:prstClr val="black"/>
                </a:solidFill>
              </a:rPr>
              <a:t>.</a:t>
            </a:r>
            <a:endParaRPr lang="tr-TR" sz="2000" kern="1200" dirty="0">
              <a:solidFill>
                <a:prstClr val="black"/>
              </a:solidFill>
            </a:endParaRP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Metaestrus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starts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ends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within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estrus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period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because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ovulations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forming</a:t>
            </a:r>
            <a:r>
              <a:rPr lang="tr-TR" sz="2000" kern="1200" dirty="0">
                <a:solidFill>
                  <a:prstClr val="black"/>
                </a:solidFill>
              </a:rPr>
              <a:t> of </a:t>
            </a:r>
            <a:r>
              <a:rPr lang="tr-TR" sz="2000" b="1" kern="1200" dirty="0" err="1">
                <a:solidFill>
                  <a:prstClr val="black"/>
                </a:solidFill>
              </a:rPr>
              <a:t>corpus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luteum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occur</a:t>
            </a:r>
            <a:r>
              <a:rPr lang="tr-TR" sz="2000" kern="1200" dirty="0">
                <a:solidFill>
                  <a:prstClr val="black"/>
                </a:solidFill>
              </a:rPr>
              <a:t> in </a:t>
            </a:r>
            <a:r>
              <a:rPr lang="tr-TR" sz="2000" kern="1200" dirty="0" err="1">
                <a:solidFill>
                  <a:prstClr val="black"/>
                </a:solidFill>
              </a:rPr>
              <a:t>estrus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Pregnancy</a:t>
            </a:r>
            <a:r>
              <a:rPr lang="tr-TR" sz="2000" kern="1200" dirty="0">
                <a:solidFill>
                  <a:prstClr val="black"/>
                </a:solidFill>
              </a:rPr>
              <a:t> in </a:t>
            </a:r>
            <a:r>
              <a:rPr lang="tr-TR" sz="2000" kern="1200" dirty="0" err="1">
                <a:solidFill>
                  <a:prstClr val="black"/>
                </a:solidFill>
              </a:rPr>
              <a:t>dogs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depends</a:t>
            </a:r>
            <a:r>
              <a:rPr lang="tr-TR" sz="2000" kern="1200" dirty="0">
                <a:solidFill>
                  <a:prstClr val="black"/>
                </a:solidFill>
              </a:rPr>
              <a:t> on </a:t>
            </a:r>
            <a:r>
              <a:rPr lang="tr-TR" sz="2000" kern="1200" dirty="0" err="1">
                <a:solidFill>
                  <a:prstClr val="black"/>
                </a:solidFill>
              </a:rPr>
              <a:t>ovarian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based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progesterone</a:t>
            </a:r>
            <a:r>
              <a:rPr lang="tr-TR" sz="2000" b="1" kern="1200" dirty="0">
                <a:solidFill>
                  <a:prstClr val="black"/>
                </a:solidFill>
              </a:rPr>
              <a:t>.</a:t>
            </a:r>
            <a:endParaRPr lang="tr-TR" sz="2000" kern="1200" dirty="0">
              <a:solidFill>
                <a:prstClr val="black"/>
              </a:solidFill>
            </a:endParaRP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b="1" kern="1200" dirty="0">
                <a:solidFill>
                  <a:prstClr val="black"/>
                </a:solidFill>
              </a:rPr>
              <a:t>Serum </a:t>
            </a:r>
            <a:r>
              <a:rPr lang="tr-TR" sz="2000" b="1" kern="1200" dirty="0" err="1">
                <a:solidFill>
                  <a:prstClr val="black"/>
                </a:solidFill>
              </a:rPr>
              <a:t>progesterone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prolactin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levels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are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high</a:t>
            </a:r>
            <a:r>
              <a:rPr lang="tr-TR" sz="2000" kern="1200" dirty="0">
                <a:solidFill>
                  <a:prstClr val="black"/>
                </a:solidFill>
              </a:rPr>
              <a:t> in </a:t>
            </a:r>
            <a:r>
              <a:rPr lang="tr-TR" sz="2000" kern="1200" dirty="0" err="1">
                <a:solidFill>
                  <a:prstClr val="black"/>
                </a:solidFill>
              </a:rPr>
              <a:t>dogs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both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pregnant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not </a:t>
            </a:r>
            <a:r>
              <a:rPr lang="tr-TR" sz="2000" kern="1200" dirty="0" err="1">
                <a:solidFill>
                  <a:prstClr val="black"/>
                </a:solidFill>
              </a:rPr>
              <a:t>pregnant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Along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with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this</a:t>
            </a:r>
            <a:r>
              <a:rPr lang="tr-TR" sz="2000" kern="1200" dirty="0">
                <a:solidFill>
                  <a:prstClr val="black"/>
                </a:solidFill>
              </a:rPr>
              <a:t>, </a:t>
            </a:r>
            <a:r>
              <a:rPr lang="tr-TR" sz="2000" b="1" kern="1200" dirty="0">
                <a:solidFill>
                  <a:prstClr val="black"/>
                </a:solidFill>
              </a:rPr>
              <a:t>serum </a:t>
            </a:r>
            <a:r>
              <a:rPr lang="tr-TR" sz="2000" b="1" kern="1200" dirty="0" err="1">
                <a:solidFill>
                  <a:prstClr val="black"/>
                </a:solidFill>
              </a:rPr>
              <a:t>relaxin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levels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are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higher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than</a:t>
            </a:r>
            <a:r>
              <a:rPr lang="tr-TR" sz="2000" kern="1200" dirty="0">
                <a:solidFill>
                  <a:prstClr val="black"/>
                </a:solidFill>
              </a:rPr>
              <a:t> 3,0 </a:t>
            </a:r>
            <a:r>
              <a:rPr lang="tr-TR" sz="2000" kern="1200" dirty="0" err="1">
                <a:solidFill>
                  <a:prstClr val="black"/>
                </a:solidFill>
              </a:rPr>
              <a:t>ng</a:t>
            </a:r>
            <a:r>
              <a:rPr lang="tr-TR" sz="2000" kern="1200" dirty="0">
                <a:solidFill>
                  <a:prstClr val="black"/>
                </a:solidFill>
              </a:rPr>
              <a:t>/ml in </a:t>
            </a:r>
            <a:r>
              <a:rPr lang="tr-TR" sz="2000" kern="1200" dirty="0" err="1">
                <a:solidFill>
                  <a:prstClr val="black"/>
                </a:solidFill>
              </a:rPr>
              <a:t>pregnant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dogs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while</a:t>
            </a:r>
            <a:r>
              <a:rPr lang="tr-TR" sz="2000" kern="1200" dirty="0">
                <a:solidFill>
                  <a:prstClr val="black"/>
                </a:solidFill>
              </a:rPr>
              <a:t> it is </a:t>
            </a:r>
            <a:r>
              <a:rPr lang="tr-TR" sz="2000" kern="1200" dirty="0" err="1">
                <a:solidFill>
                  <a:prstClr val="black"/>
                </a:solidFill>
              </a:rPr>
              <a:t>lower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than</a:t>
            </a:r>
            <a:r>
              <a:rPr lang="tr-TR" sz="2000" kern="1200" dirty="0">
                <a:solidFill>
                  <a:prstClr val="black"/>
                </a:solidFill>
              </a:rPr>
              <a:t> 0,3 </a:t>
            </a:r>
            <a:r>
              <a:rPr lang="tr-TR" sz="2000" kern="1200" dirty="0" err="1">
                <a:solidFill>
                  <a:prstClr val="black"/>
                </a:solidFill>
              </a:rPr>
              <a:t>ng</a:t>
            </a:r>
            <a:r>
              <a:rPr lang="tr-TR" sz="2000" kern="1200" dirty="0">
                <a:solidFill>
                  <a:prstClr val="black"/>
                </a:solidFill>
              </a:rPr>
              <a:t>/ml in not </a:t>
            </a:r>
            <a:r>
              <a:rPr lang="tr-TR" sz="2000" kern="1200" dirty="0" err="1">
                <a:solidFill>
                  <a:prstClr val="black"/>
                </a:solidFill>
              </a:rPr>
              <a:t>pregnant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ones</a:t>
            </a:r>
            <a:r>
              <a:rPr lang="tr-TR" sz="2000" kern="1200" dirty="0">
                <a:solidFill>
                  <a:prstClr val="black"/>
                </a:solidFill>
              </a:rPr>
              <a:t>. </a:t>
            </a:r>
            <a:r>
              <a:rPr lang="tr-TR" sz="2000" kern="1200" dirty="0" err="1">
                <a:solidFill>
                  <a:prstClr val="black"/>
                </a:solidFill>
              </a:rPr>
              <a:t>This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forms</a:t>
            </a:r>
            <a:r>
              <a:rPr lang="tr-TR" sz="2000" kern="1200" dirty="0">
                <a:solidFill>
                  <a:prstClr val="black"/>
                </a:solidFill>
              </a:rPr>
              <a:t> an </a:t>
            </a:r>
            <a:r>
              <a:rPr lang="tr-TR" sz="2000" kern="1200" dirty="0" err="1">
                <a:solidFill>
                  <a:prstClr val="black"/>
                </a:solidFill>
              </a:rPr>
              <a:t>important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criteria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for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pregnancy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diagnosis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  <a:endParaRPr lang="tr-TR" sz="2200" kern="1200" dirty="0">
              <a:solidFill>
                <a:prstClr val="black"/>
              </a:solidFill>
            </a:endParaRPr>
          </a:p>
          <a:p>
            <a:pPr>
              <a:buFontTx/>
              <a:buNone/>
              <a:defRPr/>
            </a:pPr>
            <a:endParaRPr lang="tr-TR" altLang="tr-TR" dirty="0" smtClean="0"/>
          </a:p>
        </p:txBody>
      </p:sp>
      <p:sp>
        <p:nvSpPr>
          <p:cNvPr id="9625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Dogs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1928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 Anestrus</a:t>
            </a:r>
          </a:p>
          <a:p>
            <a:pPr algn="just"/>
            <a:r>
              <a:rPr lang="tr-TR" altLang="tr-TR" smtClean="0"/>
              <a:t>is sexual rest period.</a:t>
            </a:r>
          </a:p>
          <a:p>
            <a:pPr algn="just"/>
            <a:r>
              <a:rPr lang="tr-TR" altLang="tr-TR" smtClean="0"/>
              <a:t>Bitch that has given birth or finished the diestrus period enters this phase without any clinical signs.</a:t>
            </a:r>
          </a:p>
          <a:p>
            <a:pPr algn="just"/>
            <a:r>
              <a:rPr lang="tr-TR" altLang="tr-TR" smtClean="0"/>
              <a:t>Duration is variable, approximately </a:t>
            </a:r>
            <a:r>
              <a:rPr lang="tr-TR" altLang="tr-TR" b="1" smtClean="0"/>
              <a:t>120 days.</a:t>
            </a:r>
            <a:endParaRPr lang="tr-TR" altLang="tr-TR" smtClean="0"/>
          </a:p>
        </p:txBody>
      </p:sp>
      <p:sp>
        <p:nvSpPr>
          <p:cNvPr id="9728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Dogs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Cats</a:t>
            </a:r>
          </a:p>
        </p:txBody>
      </p:sp>
      <p:sp>
        <p:nvSpPr>
          <p:cNvPr id="100355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323850" y="1600200"/>
            <a:ext cx="6551613" cy="4525963"/>
          </a:xfrm>
        </p:spPr>
        <p:txBody>
          <a:bodyPr/>
          <a:lstStyle/>
          <a:p>
            <a:pPr algn="just"/>
            <a:r>
              <a:rPr lang="tr-TR" altLang="tr-TR" sz="2400" smtClean="0"/>
              <a:t>Cats are </a:t>
            </a:r>
            <a:r>
              <a:rPr lang="tr-TR" altLang="tr-TR" sz="2400" b="1" smtClean="0"/>
              <a:t>seasonally polyestric </a:t>
            </a:r>
            <a:r>
              <a:rPr lang="tr-TR" altLang="tr-TR" sz="2400" smtClean="0"/>
              <a:t>animals.</a:t>
            </a:r>
          </a:p>
          <a:p>
            <a:pPr algn="just"/>
            <a:r>
              <a:rPr lang="tr-TR" altLang="tr-TR" sz="2400" smtClean="0"/>
              <a:t>They reach puberty at 4-6 months or sometimes 8-9 months of age. In cats that live in houses, with the effect of white lights, </a:t>
            </a:r>
            <a:r>
              <a:rPr lang="tr-TR" altLang="tr-TR" sz="2400" b="1" smtClean="0"/>
              <a:t>estrus </a:t>
            </a:r>
            <a:r>
              <a:rPr lang="tr-TR" altLang="tr-TR" sz="2400" smtClean="0"/>
              <a:t>may be seen </a:t>
            </a:r>
            <a:r>
              <a:rPr lang="tr-TR" altLang="tr-TR" sz="2400" b="1" smtClean="0"/>
              <a:t>throughout the year.</a:t>
            </a:r>
            <a:endParaRPr lang="tr-TR" altLang="tr-TR" sz="2400" smtClean="0"/>
          </a:p>
          <a:p>
            <a:pPr algn="just"/>
            <a:r>
              <a:rPr lang="tr-TR" altLang="tr-TR" sz="2400" smtClean="0"/>
              <a:t>Season of coitus and parturition is between december and june. Ideal age for coitus is </a:t>
            </a:r>
            <a:r>
              <a:rPr lang="tr-TR" altLang="tr-TR" sz="2400" b="1" smtClean="0"/>
              <a:t>1,5-7 years of age.</a:t>
            </a:r>
            <a:endParaRPr lang="tr-TR" altLang="tr-TR" sz="2400" smtClean="0"/>
          </a:p>
          <a:p>
            <a:pPr algn="just"/>
            <a:r>
              <a:rPr lang="tr-TR" altLang="tr-TR" sz="2400" b="1" smtClean="0"/>
              <a:t>Ovulation is provoked, </a:t>
            </a:r>
            <a:r>
              <a:rPr lang="tr-TR" altLang="tr-TR" sz="2400" smtClean="0"/>
              <a:t>occurs after coitus.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264275" cy="4525963"/>
          </a:xfrm>
        </p:spPr>
        <p:txBody>
          <a:bodyPr/>
          <a:lstStyle/>
          <a:p>
            <a:pPr algn="just"/>
            <a:r>
              <a:rPr lang="tr-TR" altLang="tr-TR" sz="2000" smtClean="0"/>
              <a:t>In cats, onset of estrus is controlled by the </a:t>
            </a:r>
            <a:r>
              <a:rPr lang="tr-TR" altLang="tr-TR" sz="2000" b="1" smtClean="0"/>
              <a:t>pineal gland.</a:t>
            </a:r>
            <a:endParaRPr lang="tr-TR" altLang="tr-TR" sz="2000" smtClean="0"/>
          </a:p>
          <a:p>
            <a:pPr algn="just"/>
            <a:r>
              <a:rPr lang="tr-TR" altLang="tr-TR" sz="2000" b="1" smtClean="0"/>
              <a:t>Melatonin </a:t>
            </a:r>
            <a:r>
              <a:rPr lang="tr-TR" altLang="tr-TR" sz="2000" smtClean="0"/>
              <a:t>released from the pineal gland inhibits </a:t>
            </a:r>
            <a:r>
              <a:rPr lang="tr-TR" altLang="tr-TR" sz="2000" b="1" smtClean="0"/>
              <a:t>GnRH. </a:t>
            </a:r>
            <a:r>
              <a:rPr lang="tr-TR" altLang="tr-TR" sz="2000" smtClean="0"/>
              <a:t>The proestrus phase of the estrus cycle begins 20-60 days following the removal of the supressive effect of melatonin on GnRH with the effect of increasing daylight. </a:t>
            </a:r>
          </a:p>
          <a:p>
            <a:pPr algn="just"/>
            <a:r>
              <a:rPr lang="tr-TR" altLang="tr-TR" sz="2000" b="1" smtClean="0"/>
              <a:t>Follicular development </a:t>
            </a:r>
            <a:r>
              <a:rPr lang="tr-TR" altLang="tr-TR" sz="2000" smtClean="0"/>
              <a:t>accelerated with </a:t>
            </a:r>
            <a:r>
              <a:rPr lang="tr-TR" altLang="tr-TR" sz="2000" b="1" smtClean="0"/>
              <a:t>proestrus, estrogen concentration </a:t>
            </a:r>
            <a:r>
              <a:rPr lang="tr-TR" altLang="tr-TR" sz="2000" smtClean="0"/>
              <a:t>increases to 20 pg/ml by the first day of proestrus from below 15 pg/ml. </a:t>
            </a:r>
            <a:r>
              <a:rPr lang="tr-TR" sz="2000" smtClean="0"/>
              <a:t>. In estrus it could increase to 100 pg/ml </a:t>
            </a:r>
            <a:endParaRPr lang="tr-TR" altLang="tr-TR" sz="2000" smtClean="0"/>
          </a:p>
        </p:txBody>
      </p:sp>
      <p:sp>
        <p:nvSpPr>
          <p:cNvPr id="10137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750" y="1700213"/>
            <a:ext cx="6335713" cy="4176712"/>
          </a:xfrm>
        </p:spPr>
        <p:txBody>
          <a:bodyPr>
            <a:noAutofit/>
          </a:bodyPr>
          <a:lstStyle/>
          <a:p>
            <a:pPr algn="just">
              <a:buFontTx/>
              <a:buNone/>
              <a:defRPr/>
            </a:pPr>
            <a:r>
              <a:rPr lang="tr-TR" sz="2000" dirty="0" smtClean="0"/>
              <a:t>   </a:t>
            </a:r>
            <a:r>
              <a:rPr lang="tr-TR" sz="2000" dirty="0" err="1" smtClean="0"/>
              <a:t>In</a:t>
            </a:r>
            <a:r>
              <a:rPr lang="tr-TR" sz="2000" dirty="0" smtClean="0"/>
              <a:t> </a:t>
            </a:r>
            <a:r>
              <a:rPr lang="tr-TR" sz="2000" dirty="0" err="1" smtClean="0"/>
              <a:t>cats</a:t>
            </a:r>
            <a:r>
              <a:rPr lang="tr-TR" sz="2000" dirty="0" smtClean="0"/>
              <a:t>, </a:t>
            </a:r>
            <a:r>
              <a:rPr lang="tr-TR" sz="2000" dirty="0" err="1" smtClean="0"/>
              <a:t>estrus</a:t>
            </a:r>
            <a:r>
              <a:rPr lang="tr-TR" sz="2000" dirty="0" smtClean="0"/>
              <a:t> </a:t>
            </a:r>
            <a:r>
              <a:rPr lang="tr-TR" sz="2000" dirty="0" err="1" smtClean="0"/>
              <a:t>cycle</a:t>
            </a:r>
            <a:r>
              <a:rPr lang="tr-TR" sz="2000" dirty="0" smtClean="0"/>
              <a:t> is </a:t>
            </a:r>
            <a:r>
              <a:rPr lang="tr-TR" sz="2000" dirty="0" err="1" smtClean="0"/>
              <a:t>dependant</a:t>
            </a:r>
            <a:r>
              <a:rPr lang="tr-TR" sz="2000" dirty="0" smtClean="0"/>
              <a:t> on </a:t>
            </a:r>
            <a:r>
              <a:rPr lang="tr-TR" sz="2000" b="1" dirty="0" err="1" smtClean="0"/>
              <a:t>coitus</a:t>
            </a:r>
            <a:r>
              <a:rPr lang="tr-TR" sz="2000" b="1" dirty="0" smtClean="0"/>
              <a:t>. </a:t>
            </a:r>
            <a:r>
              <a:rPr lang="tr-TR" sz="2000" dirty="0" err="1" smtClean="0"/>
              <a:t>There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4 </a:t>
            </a:r>
            <a:r>
              <a:rPr lang="tr-TR" sz="2000" dirty="0" err="1" smtClean="0"/>
              <a:t>different</a:t>
            </a:r>
            <a:r>
              <a:rPr lang="tr-TR" sz="2000" dirty="0" smtClean="0"/>
              <a:t> </a:t>
            </a:r>
            <a:r>
              <a:rPr lang="tr-TR" sz="2000" dirty="0" err="1" smtClean="0"/>
              <a:t>outcomes</a:t>
            </a:r>
            <a:r>
              <a:rPr lang="tr-TR" sz="2000" dirty="0" smtClean="0"/>
              <a:t>:</a:t>
            </a:r>
          </a:p>
          <a:p>
            <a:pPr algn="just">
              <a:buFontTx/>
              <a:buNone/>
              <a:defRPr/>
            </a:pPr>
            <a:endParaRPr lang="tr-TR" sz="2000" b="1" dirty="0" smtClean="0"/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tr-TR" sz="2000" b="1" dirty="0" err="1" smtClean="0"/>
              <a:t>If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there</a:t>
            </a:r>
            <a:r>
              <a:rPr lang="tr-TR" sz="2000" b="1" dirty="0" smtClean="0"/>
              <a:t> is no </a:t>
            </a:r>
            <a:r>
              <a:rPr lang="tr-TR" sz="2000" b="1" dirty="0" err="1" smtClean="0"/>
              <a:t>ovulation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during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estrus</a:t>
            </a:r>
            <a:r>
              <a:rPr lang="tr-TR" sz="2000" b="1" dirty="0" smtClean="0"/>
              <a:t>, </a:t>
            </a:r>
            <a:r>
              <a:rPr lang="tr-TR" sz="2000" b="1" dirty="0" err="1" smtClean="0"/>
              <a:t>anovulatory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cycle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occurs</a:t>
            </a:r>
            <a:r>
              <a:rPr lang="tr-TR" sz="2000" b="1" dirty="0" smtClean="0"/>
              <a:t> (7-10 </a:t>
            </a:r>
            <a:r>
              <a:rPr lang="tr-TR" sz="2000" b="1" dirty="0" err="1" smtClean="0"/>
              <a:t>days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estrus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and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then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after</a:t>
            </a:r>
            <a:r>
              <a:rPr lang="tr-TR" sz="2000" b="1" dirty="0" smtClean="0"/>
              <a:t> 3-7 </a:t>
            </a:r>
            <a:r>
              <a:rPr lang="tr-TR" sz="2000" b="1" dirty="0" err="1" smtClean="0"/>
              <a:t>days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interöstrus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and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after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estrus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sings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appear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again</a:t>
            </a:r>
            <a:r>
              <a:rPr lang="tr-TR" sz="2000" b="1" dirty="0" smtClean="0"/>
              <a:t> ).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tr-TR" sz="2000" b="1" dirty="0" err="1" smtClean="0"/>
              <a:t>Coitus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may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occur</a:t>
            </a:r>
            <a:r>
              <a:rPr lang="tr-TR" sz="2000" b="1" dirty="0"/>
              <a:t> </a:t>
            </a:r>
            <a:r>
              <a:rPr lang="tr-TR" sz="2000" b="1" dirty="0" err="1" smtClean="0"/>
              <a:t>without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ovulation</a:t>
            </a:r>
            <a:r>
              <a:rPr lang="tr-TR" sz="2000" b="1" dirty="0" smtClean="0"/>
              <a:t> (7-10 </a:t>
            </a:r>
            <a:r>
              <a:rPr lang="tr-TR" sz="2000" b="1" dirty="0" err="1" smtClean="0"/>
              <a:t>days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estrus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and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then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after</a:t>
            </a:r>
            <a:r>
              <a:rPr lang="tr-TR" sz="2000" b="1" dirty="0" smtClean="0"/>
              <a:t> 3-7 </a:t>
            </a:r>
            <a:r>
              <a:rPr lang="tr-TR" sz="2000" b="1" dirty="0" err="1" smtClean="0"/>
              <a:t>days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interöstrus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and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after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estrus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sings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appear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again</a:t>
            </a:r>
            <a:r>
              <a:rPr lang="tr-TR" sz="2000" b="1" dirty="0" smtClean="0"/>
              <a:t>).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tr-TR" sz="2000" b="1" dirty="0" err="1" smtClean="0"/>
              <a:t>If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ovulation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occurred</a:t>
            </a:r>
            <a:r>
              <a:rPr lang="tr-TR" sz="2000" b="1" dirty="0" smtClean="0"/>
              <a:t> but </a:t>
            </a:r>
            <a:r>
              <a:rPr lang="tr-TR" sz="2000" b="1" dirty="0" err="1" smtClean="0"/>
              <a:t>fertilization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did</a:t>
            </a:r>
            <a:r>
              <a:rPr lang="tr-TR" sz="2000" b="1" dirty="0" smtClean="0"/>
              <a:t> not, it </a:t>
            </a:r>
            <a:r>
              <a:rPr lang="tr-TR" sz="2000" b="1" dirty="0" err="1" smtClean="0"/>
              <a:t>results</a:t>
            </a:r>
            <a:r>
              <a:rPr lang="tr-TR" sz="2000" b="1" dirty="0" smtClean="0"/>
              <a:t> in </a:t>
            </a:r>
            <a:r>
              <a:rPr lang="tr-TR" sz="2000" b="1" dirty="0" err="1" smtClean="0"/>
              <a:t>pseudopregnancy</a:t>
            </a:r>
            <a:r>
              <a:rPr lang="tr-TR" sz="2000" b="1" dirty="0"/>
              <a:t> </a:t>
            </a:r>
            <a:r>
              <a:rPr lang="tr-TR" sz="2000" b="1" dirty="0" smtClean="0"/>
              <a:t>(40-50 </a:t>
            </a:r>
            <a:r>
              <a:rPr lang="tr-TR" sz="2000" b="1" dirty="0" err="1" smtClean="0"/>
              <a:t>days</a:t>
            </a:r>
            <a:r>
              <a:rPr lang="tr-TR" sz="2000" b="1" dirty="0" smtClean="0"/>
              <a:t>).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tr-TR" sz="2000" b="1" dirty="0" err="1" smtClean="0"/>
              <a:t>Ovulation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and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fertilization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may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take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place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and</a:t>
            </a:r>
            <a:r>
              <a:rPr lang="tr-TR" sz="2000" b="1" dirty="0" smtClean="0"/>
              <a:t> </a:t>
            </a:r>
            <a:r>
              <a:rPr lang="tr-TR" sz="2000" b="1" dirty="0" err="1" smtClean="0"/>
              <a:t>results</a:t>
            </a:r>
            <a:r>
              <a:rPr lang="tr-TR" sz="2000" b="1" dirty="0" smtClean="0"/>
              <a:t> in </a:t>
            </a:r>
            <a:r>
              <a:rPr lang="tr-TR" sz="2000" b="1" dirty="0" err="1" smtClean="0"/>
              <a:t>pregnancy</a:t>
            </a:r>
            <a:r>
              <a:rPr lang="tr-TR" sz="2000" b="1" dirty="0" smtClean="0"/>
              <a:t> (58 </a:t>
            </a:r>
            <a:r>
              <a:rPr lang="tr-TR" sz="2000" b="1" dirty="0" err="1" smtClean="0"/>
              <a:t>days</a:t>
            </a:r>
            <a:r>
              <a:rPr lang="tr-TR" sz="2000" b="1" dirty="0" smtClean="0"/>
              <a:t>).</a:t>
            </a:r>
            <a:endParaRPr lang="tr-TR" sz="2000" dirty="0"/>
          </a:p>
        </p:txBody>
      </p:sp>
      <p:sp>
        <p:nvSpPr>
          <p:cNvPr id="102403" name="1 Başlık"/>
          <p:cNvSpPr>
            <a:spLocks noGrp="1"/>
          </p:cNvSpPr>
          <p:nvPr>
            <p:ph type="title"/>
          </p:nvPr>
        </p:nvSpPr>
        <p:spPr>
          <a:xfrm>
            <a:off x="2124075" y="476250"/>
            <a:ext cx="6457950" cy="1293813"/>
          </a:xfrm>
        </p:spPr>
        <p:txBody>
          <a:bodyPr/>
          <a:lstStyle/>
          <a:p>
            <a:r>
              <a:rPr lang="tr-TR" b="1" smtClean="0"/>
              <a:t>Sexual Cycle In Cats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28775"/>
            <a:ext cx="62642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z="2000" smtClean="0"/>
              <a:t>     There are several reasons of the ovulation occuring later in mares:</a:t>
            </a:r>
            <a:endParaRPr lang="tr-TR" altLang="tr-TR" sz="2400" smtClean="0"/>
          </a:p>
          <a:p>
            <a:pPr algn="just"/>
            <a:r>
              <a:rPr lang="tr-TR" altLang="tr-TR" sz="2000" b="1" smtClean="0"/>
              <a:t>FSH;</a:t>
            </a:r>
            <a:r>
              <a:rPr lang="tr-TR" altLang="tr-TR" sz="2000" smtClean="0"/>
              <a:t> Different from other species the sensitivity of </a:t>
            </a:r>
            <a:r>
              <a:rPr lang="tr-TR" altLang="tr-TR" sz="2000" b="1" smtClean="0"/>
              <a:t>follicles </a:t>
            </a:r>
            <a:r>
              <a:rPr lang="tr-TR" altLang="tr-TR" sz="2000" smtClean="0"/>
              <a:t>to </a:t>
            </a:r>
            <a:r>
              <a:rPr lang="tr-TR" altLang="tr-TR" sz="2000" b="1" smtClean="0"/>
              <a:t>FSH </a:t>
            </a:r>
            <a:r>
              <a:rPr lang="tr-TR" altLang="tr-TR" sz="2000" smtClean="0"/>
              <a:t>is lower, this results in requirement for a longer duration of FSH stimulus.</a:t>
            </a:r>
          </a:p>
          <a:p>
            <a:pPr algn="just"/>
            <a:r>
              <a:rPr lang="tr-TR" altLang="tr-TR" sz="2000" b="1" smtClean="0"/>
              <a:t>LH;</a:t>
            </a:r>
            <a:r>
              <a:rPr lang="tr-TR" altLang="tr-TR" sz="2000" smtClean="0"/>
              <a:t> Because of the </a:t>
            </a:r>
            <a:r>
              <a:rPr lang="tr-TR" altLang="tr-TR" sz="2000" b="1" smtClean="0"/>
              <a:t>gradual </a:t>
            </a:r>
            <a:r>
              <a:rPr lang="tr-TR" altLang="tr-TR" sz="2000" smtClean="0"/>
              <a:t>increase in LH level, follicular maturation is delayed.</a:t>
            </a:r>
          </a:p>
          <a:p>
            <a:pPr algn="just"/>
            <a:r>
              <a:rPr lang="tr-TR" altLang="tr-TR" sz="2000" b="1" smtClean="0"/>
              <a:t>Ovarium Structure; </a:t>
            </a:r>
            <a:r>
              <a:rPr lang="tr-TR" altLang="tr-TR" sz="2000" smtClean="0"/>
              <a:t>Because the outer layer of ovaries is coated with </a:t>
            </a:r>
            <a:r>
              <a:rPr lang="tr-TR" altLang="tr-TR" sz="2000" b="1" smtClean="0"/>
              <a:t>medulla </a:t>
            </a:r>
            <a:r>
              <a:rPr lang="tr-TR" altLang="tr-TR" sz="2000" smtClean="0"/>
              <a:t>and ovulation only occurs from a specific site called </a:t>
            </a:r>
            <a:r>
              <a:rPr lang="tr-TR" altLang="tr-TR" sz="2000" b="1" smtClean="0"/>
              <a:t>fossa ovulationalis, </a:t>
            </a:r>
            <a:r>
              <a:rPr lang="tr-TR" altLang="tr-TR" sz="2000" smtClean="0"/>
              <a:t>follicular development upto this site takes time.</a:t>
            </a:r>
          </a:p>
          <a:p>
            <a:endParaRPr lang="tr-TR" altLang="tr-TR" smtClean="0"/>
          </a:p>
          <a:p>
            <a:endParaRPr lang="tr-TR" altLang="tr-TR" smtClean="0"/>
          </a:p>
          <a:p>
            <a:endParaRPr lang="tr-TR" altLang="tr-TR" smtClean="0"/>
          </a:p>
          <a:p>
            <a:endParaRPr lang="tr-TR" altLang="tr-TR" smtClean="0"/>
          </a:p>
        </p:txBody>
      </p:sp>
      <p:sp>
        <p:nvSpPr>
          <p:cNvPr id="8089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Mares</a:t>
            </a:r>
            <a:endParaRPr lang="tr-TR" altLang="tr-TR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1928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Proestrus</a:t>
            </a:r>
          </a:p>
          <a:p>
            <a:pPr algn="just"/>
            <a:r>
              <a:rPr lang="tr-TR" altLang="tr-TR" smtClean="0"/>
              <a:t>is the phase in which female draws attention of male but does not allow coitus.</a:t>
            </a:r>
          </a:p>
          <a:p>
            <a:pPr algn="just"/>
            <a:r>
              <a:rPr lang="tr-TR" altLang="tr-TR" smtClean="0"/>
              <a:t>Lasts </a:t>
            </a:r>
            <a:r>
              <a:rPr lang="tr-TR" altLang="tr-TR" b="1" smtClean="0"/>
              <a:t>1-3 days </a:t>
            </a:r>
            <a:r>
              <a:rPr lang="tr-TR" altLang="tr-TR" smtClean="0"/>
              <a:t>and is shorter when compared to other species. May be unnoticed.</a:t>
            </a:r>
          </a:p>
          <a:p>
            <a:pPr algn="just"/>
            <a:r>
              <a:rPr lang="tr-TR" altLang="tr-TR" smtClean="0"/>
              <a:t>There is </a:t>
            </a:r>
            <a:r>
              <a:rPr lang="tr-TR" altLang="tr-TR" b="1" smtClean="0"/>
              <a:t>NO vulvar swelling </a:t>
            </a:r>
            <a:r>
              <a:rPr lang="tr-TR" altLang="tr-TR" smtClean="0"/>
              <a:t>or </a:t>
            </a:r>
            <a:r>
              <a:rPr lang="tr-TR" altLang="tr-TR" b="1" smtClean="0"/>
              <a:t>bloody discharge </a:t>
            </a:r>
            <a:r>
              <a:rPr lang="tr-TR" altLang="tr-TR" smtClean="0"/>
              <a:t>like seen in dogs.</a:t>
            </a:r>
            <a:endParaRPr lang="tr-TR" altLang="tr-TR" sz="2400" b="1" smtClean="0"/>
          </a:p>
        </p:txBody>
      </p:sp>
      <p:sp>
        <p:nvSpPr>
          <p:cNvPr id="10342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2 İçerik Yer Tutucusu"/>
          <p:cNvSpPr>
            <a:spLocks noGrp="1"/>
          </p:cNvSpPr>
          <p:nvPr>
            <p:ph idx="1"/>
          </p:nvPr>
        </p:nvSpPr>
        <p:spPr>
          <a:xfrm>
            <a:off x="684213" y="1557338"/>
            <a:ext cx="6119812" cy="4392612"/>
          </a:xfrm>
        </p:spPr>
        <p:txBody>
          <a:bodyPr>
            <a:normAutofit fontScale="92500"/>
          </a:bodyPr>
          <a:lstStyle/>
          <a:p>
            <a:pPr algn="just">
              <a:buFontTx/>
              <a:buNone/>
              <a:defRPr/>
            </a:pPr>
            <a:r>
              <a:rPr lang="tr-TR" b="1" dirty="0" smtClean="0"/>
              <a:t>    </a:t>
            </a:r>
            <a:r>
              <a:rPr lang="tr-TR" b="1" dirty="0" err="1"/>
              <a:t>E</a:t>
            </a:r>
            <a:r>
              <a:rPr lang="tr-TR" b="1" dirty="0" err="1" smtClean="0"/>
              <a:t>strus</a:t>
            </a:r>
            <a:endParaRPr lang="tr-TR" b="1" dirty="0" smtClean="0"/>
          </a:p>
          <a:p>
            <a:pPr algn="just">
              <a:defRPr/>
            </a:pPr>
            <a:r>
              <a:rPr lang="tr-TR" sz="2000" dirty="0"/>
              <a:t>i</a:t>
            </a:r>
            <a:r>
              <a:rPr lang="tr-TR" sz="2000" dirty="0" smtClean="0"/>
              <a:t>s </a:t>
            </a:r>
            <a:r>
              <a:rPr lang="tr-TR" sz="2000" dirty="0" err="1" smtClean="0"/>
              <a:t>accepted</a:t>
            </a:r>
            <a:r>
              <a:rPr lang="tr-TR" sz="2000" dirty="0" smtClean="0"/>
              <a:t> as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coitus</a:t>
            </a:r>
            <a:r>
              <a:rPr lang="tr-TR" sz="2000" dirty="0" smtClean="0"/>
              <a:t> </a:t>
            </a:r>
            <a:r>
              <a:rPr lang="tr-TR" sz="2000" dirty="0" err="1" smtClean="0"/>
              <a:t>phase</a:t>
            </a:r>
            <a:r>
              <a:rPr lang="tr-TR" sz="2000" dirty="0" smtClean="0"/>
              <a:t>. Starts </a:t>
            </a:r>
            <a:r>
              <a:rPr lang="tr-TR" sz="2000" dirty="0" err="1" smtClean="0"/>
              <a:t>with</a:t>
            </a:r>
            <a:r>
              <a:rPr lang="tr-TR" sz="2000" dirty="0" smtClean="0"/>
              <a:t> </a:t>
            </a:r>
            <a:r>
              <a:rPr lang="tr-TR" sz="2000" dirty="0" err="1" smtClean="0"/>
              <a:t>female</a:t>
            </a:r>
            <a:r>
              <a:rPr lang="tr-TR" sz="2000" dirty="0" smtClean="0"/>
              <a:t> </a:t>
            </a:r>
            <a:r>
              <a:rPr lang="tr-TR" sz="2000" dirty="0" err="1" smtClean="0"/>
              <a:t>accepting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male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ends</a:t>
            </a:r>
            <a:r>
              <a:rPr lang="tr-TR" sz="2000" dirty="0" smtClean="0"/>
              <a:t> </a:t>
            </a:r>
            <a:r>
              <a:rPr lang="tr-TR" sz="2000" dirty="0" err="1" smtClean="0"/>
              <a:t>with</a:t>
            </a:r>
            <a:r>
              <a:rPr lang="tr-TR" sz="2000" dirty="0" smtClean="0"/>
              <a:t> </a:t>
            </a:r>
            <a:r>
              <a:rPr lang="tr-TR" sz="2000" dirty="0" err="1" smtClean="0"/>
              <a:t>rejection</a:t>
            </a:r>
            <a:r>
              <a:rPr lang="tr-TR" sz="2000" dirty="0" smtClean="0"/>
              <a:t>.</a:t>
            </a:r>
          </a:p>
          <a:p>
            <a:pPr algn="just">
              <a:defRPr/>
            </a:pPr>
            <a:r>
              <a:rPr lang="tr-TR" sz="2000" dirty="0" err="1" smtClean="0"/>
              <a:t>With</a:t>
            </a:r>
            <a:r>
              <a:rPr lang="tr-TR" sz="2000" dirty="0" smtClean="0"/>
              <a:t> </a:t>
            </a:r>
            <a:r>
              <a:rPr lang="tr-TR" sz="2000" dirty="0" err="1" smtClean="0"/>
              <a:t>ovulation</a:t>
            </a:r>
            <a:r>
              <a:rPr lang="tr-TR" sz="2000" dirty="0" smtClean="0"/>
              <a:t> </a:t>
            </a:r>
            <a:r>
              <a:rPr lang="tr-TR" sz="2000" dirty="0" err="1" smtClean="0"/>
              <a:t>Estrus</a:t>
            </a:r>
            <a:r>
              <a:rPr lang="tr-TR" sz="2000" dirty="0" smtClean="0"/>
              <a:t> </a:t>
            </a:r>
            <a:r>
              <a:rPr lang="tr-TR" sz="2000" dirty="0" err="1" smtClean="0"/>
              <a:t>signs</a:t>
            </a:r>
            <a:r>
              <a:rPr lang="tr-TR" sz="2000" dirty="0" smtClean="0"/>
              <a:t> </a:t>
            </a:r>
            <a:r>
              <a:rPr lang="tr-TR" sz="2000" dirty="0" err="1" smtClean="0"/>
              <a:t>duration</a:t>
            </a:r>
            <a:r>
              <a:rPr lang="tr-TR" sz="2000" dirty="0" smtClean="0"/>
              <a:t> in </a:t>
            </a:r>
            <a:r>
              <a:rPr lang="tr-TR" sz="2000" dirty="0" err="1" smtClean="0"/>
              <a:t>cats</a:t>
            </a:r>
            <a:r>
              <a:rPr lang="tr-TR" sz="2000" dirty="0" smtClean="0"/>
              <a:t> </a:t>
            </a:r>
            <a:r>
              <a:rPr lang="tr-TR" sz="2000" dirty="0" err="1" smtClean="0"/>
              <a:t>last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b="1" dirty="0" smtClean="0"/>
              <a:t>2-5 </a:t>
            </a:r>
            <a:r>
              <a:rPr lang="tr-TR" sz="2000" b="1" dirty="0" err="1" smtClean="0"/>
              <a:t>days</a:t>
            </a:r>
            <a:r>
              <a:rPr lang="tr-TR" sz="2000" b="1" dirty="0" smtClean="0"/>
              <a:t>. </a:t>
            </a:r>
            <a:r>
              <a:rPr lang="tr-TR" sz="2000" dirty="0" err="1" smtClean="0"/>
              <a:t>Cats</a:t>
            </a:r>
            <a:r>
              <a:rPr lang="tr-TR" sz="2000" dirty="0" smtClean="0"/>
              <a:t> can </a:t>
            </a:r>
            <a:r>
              <a:rPr lang="tr-TR" sz="2000" dirty="0" err="1" smtClean="0"/>
              <a:t>mate</a:t>
            </a:r>
            <a:r>
              <a:rPr lang="tr-TR" sz="2000" dirty="0" smtClean="0"/>
              <a:t> 20-36 </a:t>
            </a:r>
            <a:r>
              <a:rPr lang="tr-TR" sz="2000" dirty="0" err="1" smtClean="0"/>
              <a:t>times</a:t>
            </a:r>
            <a:r>
              <a:rPr lang="tr-TR" sz="2000" dirty="0" smtClean="0"/>
              <a:t> </a:t>
            </a:r>
            <a:r>
              <a:rPr lang="tr-TR" sz="2000" dirty="0" err="1" smtClean="0"/>
              <a:t>during</a:t>
            </a:r>
            <a:r>
              <a:rPr lang="tr-TR" sz="2000" dirty="0" smtClean="0"/>
              <a:t> </a:t>
            </a:r>
            <a:r>
              <a:rPr lang="tr-TR" sz="2000" dirty="0" err="1" smtClean="0"/>
              <a:t>estrus</a:t>
            </a:r>
            <a:r>
              <a:rPr lang="tr-TR" sz="2000" dirty="0" smtClean="0"/>
              <a:t>.</a:t>
            </a:r>
          </a:p>
          <a:p>
            <a:pPr algn="just">
              <a:defRPr/>
            </a:pPr>
            <a:r>
              <a:rPr lang="tr-TR" sz="2000" dirty="0" err="1" smtClean="0"/>
              <a:t>Without</a:t>
            </a:r>
            <a:r>
              <a:rPr lang="tr-TR" sz="2000" dirty="0" smtClean="0"/>
              <a:t> </a:t>
            </a:r>
            <a:r>
              <a:rPr lang="tr-TR" sz="2000" dirty="0" err="1" smtClean="0"/>
              <a:t>ovulation</a:t>
            </a:r>
            <a:r>
              <a:rPr lang="tr-TR" sz="2000" dirty="0" smtClean="0"/>
              <a:t> </a:t>
            </a:r>
            <a:r>
              <a:rPr lang="tr-TR" sz="2000" dirty="0" err="1" smtClean="0"/>
              <a:t>Estrus</a:t>
            </a:r>
            <a:r>
              <a:rPr lang="tr-TR" sz="2000" dirty="0" smtClean="0"/>
              <a:t> </a:t>
            </a:r>
            <a:r>
              <a:rPr lang="tr-TR" sz="2000" dirty="0" err="1" smtClean="0"/>
              <a:t>signs</a:t>
            </a:r>
            <a:r>
              <a:rPr lang="tr-TR" sz="2000" dirty="0" smtClean="0"/>
              <a:t> </a:t>
            </a:r>
            <a:r>
              <a:rPr lang="tr-TR" sz="2000" dirty="0" err="1" smtClean="0"/>
              <a:t>duration</a:t>
            </a:r>
            <a:r>
              <a:rPr lang="tr-TR" sz="2000" dirty="0" smtClean="0"/>
              <a:t> in </a:t>
            </a:r>
            <a:r>
              <a:rPr lang="tr-TR" sz="2000" dirty="0" err="1" smtClean="0"/>
              <a:t>cats</a:t>
            </a:r>
            <a:r>
              <a:rPr lang="tr-TR" sz="2000" dirty="0" smtClean="0"/>
              <a:t> </a:t>
            </a:r>
            <a:r>
              <a:rPr lang="tr-TR" sz="2000" dirty="0" err="1" smtClean="0"/>
              <a:t>last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b="1" dirty="0" smtClean="0"/>
              <a:t>7-10 </a:t>
            </a:r>
            <a:r>
              <a:rPr lang="tr-TR" sz="2000" b="1" dirty="0" err="1" smtClean="0"/>
              <a:t>days</a:t>
            </a:r>
            <a:endParaRPr lang="tr-TR" sz="2000" b="1" dirty="0" smtClean="0"/>
          </a:p>
          <a:p>
            <a:pPr algn="just">
              <a:buFontTx/>
              <a:buNone/>
              <a:defRPr/>
            </a:pPr>
            <a:r>
              <a:rPr lang="tr-TR" b="1" dirty="0" smtClean="0"/>
              <a:t>	</a:t>
            </a:r>
            <a:r>
              <a:rPr lang="tr-TR" b="1" dirty="0" err="1" smtClean="0"/>
              <a:t>interestrus</a:t>
            </a:r>
            <a:endParaRPr lang="tr-TR" b="1" dirty="0" smtClean="0"/>
          </a:p>
          <a:p>
            <a:pPr algn="just">
              <a:defRPr/>
            </a:pPr>
            <a:r>
              <a:rPr lang="tr-TR" sz="2000" dirty="0"/>
              <a:t>i</a:t>
            </a:r>
            <a:r>
              <a:rPr lang="tr-TR" sz="2000" dirty="0" smtClean="0"/>
              <a:t>s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phase</a:t>
            </a:r>
            <a:r>
              <a:rPr lang="tr-TR" sz="2000" dirty="0" smtClean="0"/>
              <a:t> of </a:t>
            </a:r>
            <a:r>
              <a:rPr lang="tr-TR" sz="2000" dirty="0" err="1" smtClean="0"/>
              <a:t>follicular</a:t>
            </a:r>
            <a:r>
              <a:rPr lang="tr-TR" sz="2000" dirty="0" smtClean="0"/>
              <a:t> </a:t>
            </a:r>
            <a:r>
              <a:rPr lang="tr-TR" sz="2000" b="1" dirty="0" err="1" smtClean="0"/>
              <a:t>regression</a:t>
            </a:r>
            <a:r>
              <a:rPr lang="tr-TR" sz="2000" b="1" dirty="0" smtClean="0"/>
              <a:t> </a:t>
            </a:r>
            <a:r>
              <a:rPr lang="tr-TR" sz="2000" dirty="0" err="1"/>
              <a:t>a</a:t>
            </a:r>
            <a:r>
              <a:rPr lang="tr-TR" sz="2000" dirty="0" err="1" smtClean="0"/>
              <a:t>fter</a:t>
            </a:r>
            <a:r>
              <a:rPr lang="tr-TR" sz="2000" dirty="0" smtClean="0"/>
              <a:t> an </a:t>
            </a:r>
            <a:r>
              <a:rPr lang="tr-TR" sz="2000" dirty="0" err="1" smtClean="0"/>
              <a:t>estrus</a:t>
            </a:r>
            <a:r>
              <a:rPr lang="tr-TR" sz="2000" dirty="0" smtClean="0"/>
              <a:t> </a:t>
            </a:r>
            <a:r>
              <a:rPr lang="tr-TR" sz="2000" dirty="0" err="1" smtClean="0"/>
              <a:t>where</a:t>
            </a:r>
            <a:r>
              <a:rPr lang="tr-TR" sz="2000" dirty="0" smtClean="0"/>
              <a:t> </a:t>
            </a:r>
            <a:r>
              <a:rPr lang="tr-TR" sz="2000" dirty="0" err="1" smtClean="0"/>
              <a:t>no</a:t>
            </a:r>
            <a:r>
              <a:rPr lang="tr-TR" sz="2000" dirty="0" smtClean="0"/>
              <a:t> </a:t>
            </a:r>
            <a:r>
              <a:rPr lang="tr-TR" sz="2000" dirty="0" err="1" smtClean="0"/>
              <a:t>ovulation</a:t>
            </a:r>
            <a:r>
              <a:rPr lang="tr-TR" sz="2000" dirty="0" smtClean="0"/>
              <a:t> </a:t>
            </a:r>
            <a:r>
              <a:rPr lang="tr-TR" sz="2000" dirty="0" err="1" smtClean="0"/>
              <a:t>takes</a:t>
            </a:r>
            <a:r>
              <a:rPr lang="tr-TR" sz="2000" dirty="0" smtClean="0"/>
              <a:t> </a:t>
            </a:r>
            <a:r>
              <a:rPr lang="tr-TR" sz="2000" dirty="0" err="1" smtClean="0"/>
              <a:t>place</a:t>
            </a:r>
            <a:r>
              <a:rPr lang="tr-TR" sz="2000" dirty="0" smtClean="0"/>
              <a:t>. </a:t>
            </a:r>
            <a:r>
              <a:rPr lang="tr-TR" sz="2000" dirty="0" err="1" smtClean="0"/>
              <a:t>Lasts</a:t>
            </a:r>
            <a:r>
              <a:rPr lang="tr-TR" sz="2000" dirty="0" smtClean="0"/>
              <a:t> </a:t>
            </a:r>
            <a:r>
              <a:rPr lang="tr-TR" sz="2000" b="1" dirty="0" smtClean="0"/>
              <a:t>3-7 </a:t>
            </a:r>
            <a:r>
              <a:rPr lang="tr-TR" sz="2000" b="1" dirty="0" err="1" smtClean="0"/>
              <a:t>days</a:t>
            </a:r>
            <a:r>
              <a:rPr lang="tr-TR" sz="2000" b="1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cats</a:t>
            </a:r>
            <a:r>
              <a:rPr lang="tr-TR" sz="2000" dirty="0" smtClean="0"/>
              <a:t> do not </a:t>
            </a:r>
            <a:r>
              <a:rPr lang="tr-TR" sz="2000" dirty="0" err="1" smtClean="0"/>
              <a:t>display</a:t>
            </a:r>
            <a:r>
              <a:rPr lang="tr-TR" sz="2000" dirty="0" smtClean="0"/>
              <a:t> </a:t>
            </a:r>
            <a:r>
              <a:rPr lang="tr-TR" sz="2000" dirty="0" err="1" smtClean="0"/>
              <a:t>sexual</a:t>
            </a:r>
            <a:r>
              <a:rPr lang="tr-TR" sz="2000" dirty="0" smtClean="0"/>
              <a:t> </a:t>
            </a:r>
            <a:r>
              <a:rPr lang="tr-TR" sz="2000" dirty="0" err="1" smtClean="0"/>
              <a:t>behaviour</a:t>
            </a:r>
            <a:r>
              <a:rPr lang="tr-TR" sz="2000" dirty="0" smtClean="0"/>
              <a:t>.</a:t>
            </a:r>
            <a:endParaRPr lang="tr-TR" sz="2000" b="1" dirty="0" smtClean="0"/>
          </a:p>
        </p:txBody>
      </p:sp>
      <p:sp>
        <p:nvSpPr>
          <p:cNvPr id="104451" name="1 Başlık"/>
          <p:cNvSpPr>
            <a:spLocks noGrp="1"/>
          </p:cNvSpPr>
          <p:nvPr>
            <p:ph type="title"/>
          </p:nvPr>
        </p:nvSpPr>
        <p:spPr>
          <a:xfrm>
            <a:off x="2136775" y="473075"/>
            <a:ext cx="6457950" cy="1293813"/>
          </a:xfrm>
        </p:spPr>
        <p:txBody>
          <a:bodyPr/>
          <a:lstStyle/>
          <a:p>
            <a:r>
              <a:rPr lang="tr-TR" b="1" smtClean="0"/>
              <a:t>Sexual Cycle In Cats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192837" cy="4525963"/>
          </a:xfrm>
        </p:spPr>
        <p:txBody>
          <a:bodyPr/>
          <a:lstStyle/>
          <a:p>
            <a:pPr marL="22860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  <a:defRPr/>
            </a:pPr>
            <a:r>
              <a:rPr lang="tr-TR" sz="2200" b="1" kern="1200" dirty="0">
                <a:solidFill>
                  <a:prstClr val="black"/>
                </a:solidFill>
              </a:rPr>
              <a:t> 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In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cats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which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ovulate</a:t>
            </a:r>
            <a:r>
              <a:rPr lang="tr-TR" sz="2000" kern="1200" dirty="0">
                <a:solidFill>
                  <a:prstClr val="black"/>
                </a:solidFill>
              </a:rPr>
              <a:t> but </a:t>
            </a:r>
            <a:r>
              <a:rPr lang="tr-TR" sz="2000" kern="1200" dirty="0" err="1">
                <a:solidFill>
                  <a:prstClr val="black"/>
                </a:solidFill>
              </a:rPr>
              <a:t>pregnancy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does</a:t>
            </a:r>
            <a:r>
              <a:rPr lang="tr-TR" sz="2000" kern="1200" dirty="0">
                <a:solidFill>
                  <a:prstClr val="black"/>
                </a:solidFill>
              </a:rPr>
              <a:t> not </a:t>
            </a:r>
            <a:r>
              <a:rPr lang="tr-TR" sz="2000" kern="1200" dirty="0" err="1">
                <a:solidFill>
                  <a:prstClr val="black"/>
                </a:solidFill>
              </a:rPr>
              <a:t>occur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pseudopregnancy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>
                <a:solidFill>
                  <a:prstClr val="black"/>
                </a:solidFill>
              </a:rPr>
              <a:t>is </a:t>
            </a:r>
            <a:r>
              <a:rPr lang="tr-TR" sz="2000" kern="1200" dirty="0" err="1">
                <a:solidFill>
                  <a:prstClr val="black"/>
                </a:solidFill>
              </a:rPr>
              <a:t>usually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observed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After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pseudopregnancy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corpus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luteum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>
                <a:solidFill>
                  <a:prstClr val="black"/>
                </a:solidFill>
              </a:rPr>
              <a:t>is </a:t>
            </a:r>
            <a:r>
              <a:rPr lang="tr-TR" sz="2000" kern="1200" dirty="0" err="1">
                <a:solidFill>
                  <a:prstClr val="black"/>
                </a:solidFill>
              </a:rPr>
              <a:t>formed</a:t>
            </a:r>
            <a:endParaRPr lang="tr-TR" sz="2000" kern="1200" dirty="0">
              <a:solidFill>
                <a:prstClr val="black"/>
              </a:solidFill>
            </a:endParaRP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In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pseudopregnant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cats</a:t>
            </a:r>
            <a:r>
              <a:rPr lang="tr-TR" sz="2000" kern="1200" dirty="0">
                <a:solidFill>
                  <a:prstClr val="black"/>
                </a:solidFill>
              </a:rPr>
              <a:t>,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luteal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b="1" kern="1200" dirty="0" err="1">
                <a:solidFill>
                  <a:prstClr val="black"/>
                </a:solidFill>
              </a:rPr>
              <a:t>activity</a:t>
            </a:r>
            <a:r>
              <a:rPr lang="tr-TR" sz="2000" b="1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starts</a:t>
            </a:r>
            <a:r>
              <a:rPr lang="tr-TR" sz="2000" kern="1200" dirty="0">
                <a:solidFill>
                  <a:prstClr val="black"/>
                </a:solidFill>
              </a:rPr>
              <a:t> 4 </a:t>
            </a:r>
            <a:r>
              <a:rPr lang="tr-TR" sz="2000" kern="1200" dirty="0" err="1">
                <a:solidFill>
                  <a:prstClr val="black"/>
                </a:solidFill>
              </a:rPr>
              <a:t>days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after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coitus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1-2 </a:t>
            </a:r>
            <a:r>
              <a:rPr lang="tr-TR" sz="2000" kern="1200" dirty="0" err="1">
                <a:solidFill>
                  <a:prstClr val="black"/>
                </a:solidFill>
              </a:rPr>
              <a:t>days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after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ovulation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</a:p>
          <a:p>
            <a:pPr marL="228600" indent="-228600" algn="just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tr-TR" sz="2000" kern="1200" dirty="0" err="1">
                <a:solidFill>
                  <a:prstClr val="black"/>
                </a:solidFill>
              </a:rPr>
              <a:t>In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pseudopregnancy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cases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forming</a:t>
            </a:r>
            <a:r>
              <a:rPr lang="tr-TR" sz="2000" kern="1200" dirty="0">
                <a:solidFill>
                  <a:prstClr val="black"/>
                </a:solidFill>
              </a:rPr>
              <a:t> of </a:t>
            </a:r>
            <a:r>
              <a:rPr lang="tr-TR" sz="2000" kern="1200" dirty="0" err="1">
                <a:solidFill>
                  <a:prstClr val="black"/>
                </a:solidFill>
              </a:rPr>
              <a:t>corpus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luteum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starts</a:t>
            </a:r>
            <a:r>
              <a:rPr lang="tr-TR" sz="2000" kern="1200" dirty="0">
                <a:solidFill>
                  <a:prstClr val="black"/>
                </a:solidFill>
              </a:rPr>
              <a:t> 24 </a:t>
            </a:r>
            <a:r>
              <a:rPr lang="tr-TR" sz="2000" kern="1200" dirty="0" err="1">
                <a:solidFill>
                  <a:prstClr val="black"/>
                </a:solidFill>
              </a:rPr>
              <a:t>hours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after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and</a:t>
            </a:r>
            <a:r>
              <a:rPr lang="tr-TR" sz="2000" kern="1200" dirty="0">
                <a:solidFill>
                  <a:prstClr val="black"/>
                </a:solidFill>
              </a:rPr>
              <a:t> is </a:t>
            </a:r>
            <a:r>
              <a:rPr lang="tr-TR" sz="2000" kern="1200" dirty="0" err="1">
                <a:solidFill>
                  <a:prstClr val="black"/>
                </a:solidFill>
              </a:rPr>
              <a:t>completed</a:t>
            </a:r>
            <a:r>
              <a:rPr lang="tr-TR" sz="2000" kern="1200" dirty="0">
                <a:solidFill>
                  <a:prstClr val="black"/>
                </a:solidFill>
              </a:rPr>
              <a:t> in </a:t>
            </a:r>
            <a:r>
              <a:rPr lang="tr-TR" sz="2000" kern="1200" dirty="0" err="1">
                <a:solidFill>
                  <a:prstClr val="black"/>
                </a:solidFill>
              </a:rPr>
              <a:t>approximately</a:t>
            </a:r>
            <a:r>
              <a:rPr lang="tr-TR" sz="2000" kern="1200" dirty="0">
                <a:solidFill>
                  <a:prstClr val="black"/>
                </a:solidFill>
              </a:rPr>
              <a:t> 37 </a:t>
            </a:r>
            <a:r>
              <a:rPr lang="tr-TR" sz="2000" kern="1200" dirty="0" err="1">
                <a:solidFill>
                  <a:prstClr val="black"/>
                </a:solidFill>
              </a:rPr>
              <a:t>days</a:t>
            </a:r>
            <a:r>
              <a:rPr lang="tr-TR" sz="2000" kern="1200" dirty="0">
                <a:solidFill>
                  <a:prstClr val="black"/>
                </a:solidFill>
              </a:rPr>
              <a:t>. </a:t>
            </a:r>
            <a:r>
              <a:rPr lang="tr-TR" sz="2000" kern="1200" dirty="0" err="1">
                <a:solidFill>
                  <a:prstClr val="black"/>
                </a:solidFill>
              </a:rPr>
              <a:t>The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signs</a:t>
            </a:r>
            <a:r>
              <a:rPr lang="tr-TR" sz="2000" kern="1200" dirty="0">
                <a:solidFill>
                  <a:prstClr val="black"/>
                </a:solidFill>
              </a:rPr>
              <a:t> </a:t>
            </a:r>
            <a:r>
              <a:rPr lang="tr-TR" sz="2000" kern="1200" dirty="0" err="1">
                <a:solidFill>
                  <a:prstClr val="black"/>
                </a:solidFill>
              </a:rPr>
              <a:t>dissapear</a:t>
            </a:r>
            <a:r>
              <a:rPr lang="tr-TR" sz="2000" kern="1200" dirty="0">
                <a:solidFill>
                  <a:prstClr val="black"/>
                </a:solidFill>
              </a:rPr>
              <a:t> in </a:t>
            </a:r>
            <a:r>
              <a:rPr lang="tr-TR" sz="2000" kern="1200" dirty="0" err="1">
                <a:solidFill>
                  <a:prstClr val="black"/>
                </a:solidFill>
              </a:rPr>
              <a:t>approximately</a:t>
            </a:r>
            <a:r>
              <a:rPr lang="tr-TR" sz="2000" kern="1200" dirty="0">
                <a:solidFill>
                  <a:prstClr val="black"/>
                </a:solidFill>
              </a:rPr>
              <a:t> 45 </a:t>
            </a:r>
            <a:r>
              <a:rPr lang="tr-TR" sz="2000" kern="1200" dirty="0" err="1">
                <a:solidFill>
                  <a:prstClr val="black"/>
                </a:solidFill>
              </a:rPr>
              <a:t>days</a:t>
            </a:r>
            <a:r>
              <a:rPr lang="tr-TR" sz="2000" kern="1200" dirty="0">
                <a:solidFill>
                  <a:prstClr val="black"/>
                </a:solidFill>
              </a:rPr>
              <a:t>.</a:t>
            </a:r>
            <a:endParaRPr lang="tr-TR" altLang="tr-TR" sz="2000" dirty="0" smtClean="0"/>
          </a:p>
        </p:txBody>
      </p:sp>
      <p:sp>
        <p:nvSpPr>
          <p:cNvPr id="10649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19812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Anestrus</a:t>
            </a:r>
          </a:p>
          <a:p>
            <a:pPr algn="just"/>
            <a:r>
              <a:rPr lang="tr-TR" altLang="tr-TR" smtClean="0"/>
              <a:t>With the decrease in daylight length, transition to anestrus begins.</a:t>
            </a:r>
          </a:p>
          <a:p>
            <a:pPr algn="just"/>
            <a:r>
              <a:rPr lang="tr-TR" altLang="tr-TR" smtClean="0"/>
              <a:t>is the sexual rest phase.</a:t>
            </a:r>
          </a:p>
          <a:p>
            <a:r>
              <a:rPr lang="tr-TR" altLang="tr-TR" smtClean="0"/>
              <a:t>In this phase; while </a:t>
            </a:r>
            <a:r>
              <a:rPr lang="tr-TR" altLang="tr-TR" b="1" smtClean="0"/>
              <a:t>estrogen </a:t>
            </a:r>
            <a:r>
              <a:rPr lang="tr-TR" altLang="tr-TR" smtClean="0"/>
              <a:t>and </a:t>
            </a:r>
            <a:r>
              <a:rPr lang="tr-TR" altLang="tr-TR" b="1" smtClean="0"/>
              <a:t>progesterone </a:t>
            </a:r>
            <a:r>
              <a:rPr lang="tr-TR" altLang="tr-TR" smtClean="0"/>
              <a:t>levels are pretty low, </a:t>
            </a:r>
            <a:r>
              <a:rPr lang="tr-TR" altLang="tr-TR" b="1" smtClean="0"/>
              <a:t>prolactin </a:t>
            </a:r>
            <a:r>
              <a:rPr lang="tr-TR" altLang="tr-TR" smtClean="0"/>
              <a:t>level is high.</a:t>
            </a:r>
          </a:p>
        </p:txBody>
      </p:sp>
      <p:sp>
        <p:nvSpPr>
          <p:cNvPr id="10752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Cats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Pigs</a:t>
            </a:r>
          </a:p>
        </p:txBody>
      </p:sp>
      <p:sp>
        <p:nvSpPr>
          <p:cNvPr id="10854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84313"/>
            <a:ext cx="6264275" cy="4525962"/>
          </a:xfrm>
        </p:spPr>
        <p:txBody>
          <a:bodyPr/>
          <a:lstStyle/>
          <a:p>
            <a:pPr algn="just"/>
            <a:r>
              <a:rPr lang="tr-TR" altLang="tr-TR" sz="1800" smtClean="0"/>
              <a:t>Pigs are </a:t>
            </a:r>
            <a:r>
              <a:rPr lang="tr-TR" altLang="tr-TR" sz="1800" b="1" smtClean="0"/>
              <a:t>poliestric</a:t>
            </a:r>
            <a:r>
              <a:rPr lang="tr-TR" altLang="tr-TR" sz="1800" smtClean="0"/>
              <a:t> aminals.</a:t>
            </a:r>
          </a:p>
          <a:p>
            <a:pPr algn="just"/>
            <a:r>
              <a:rPr lang="tr-TR" altLang="tr-TR" sz="1800" smtClean="0"/>
              <a:t>In females which reach puberty </a:t>
            </a:r>
            <a:r>
              <a:rPr lang="tr-TR" altLang="tr-TR" sz="1800" b="1" smtClean="0"/>
              <a:t>GnRH </a:t>
            </a:r>
            <a:r>
              <a:rPr lang="tr-TR" altLang="tr-TR" sz="1800" smtClean="0"/>
              <a:t>secreted by hypothalamus stimulates </a:t>
            </a:r>
            <a:r>
              <a:rPr lang="tr-TR" altLang="tr-TR" sz="1800" b="1" smtClean="0"/>
              <a:t>FSH </a:t>
            </a:r>
            <a:r>
              <a:rPr lang="tr-TR" altLang="tr-TR" sz="1800" smtClean="0"/>
              <a:t>and </a:t>
            </a:r>
            <a:r>
              <a:rPr lang="tr-TR" altLang="tr-TR" sz="1800" b="1" smtClean="0"/>
              <a:t>LH </a:t>
            </a:r>
            <a:r>
              <a:rPr lang="tr-TR" altLang="tr-TR" sz="1800" smtClean="0"/>
              <a:t>and initiates the sexual cycle.</a:t>
            </a:r>
          </a:p>
          <a:p>
            <a:pPr algn="just"/>
            <a:r>
              <a:rPr lang="tr-TR" altLang="tr-TR" sz="1800" b="1" smtClean="0"/>
              <a:t>FSH</a:t>
            </a:r>
            <a:r>
              <a:rPr lang="tr-TR" altLang="tr-TR" sz="1800" smtClean="0"/>
              <a:t> initiates </a:t>
            </a:r>
            <a:r>
              <a:rPr lang="tr-TR" altLang="tr-TR" sz="1800" b="1" smtClean="0"/>
              <a:t>follicular development </a:t>
            </a:r>
            <a:r>
              <a:rPr lang="tr-TR" altLang="tr-TR" sz="1800" smtClean="0"/>
              <a:t>inovaries. In each cycle, 10-20 follicles reach preovulator size. </a:t>
            </a:r>
          </a:p>
          <a:p>
            <a:pPr algn="just"/>
            <a:r>
              <a:rPr lang="tr-TR" altLang="tr-TR" sz="1800" smtClean="0"/>
              <a:t>The increase in blood </a:t>
            </a:r>
            <a:r>
              <a:rPr lang="tr-TR" altLang="tr-TR" sz="1800" b="1" smtClean="0"/>
              <a:t>estrogen </a:t>
            </a:r>
            <a:r>
              <a:rPr lang="tr-TR" altLang="tr-TR" sz="1800" smtClean="0"/>
              <a:t>level, with the estrogen secreted from </a:t>
            </a:r>
            <a:r>
              <a:rPr lang="tr-TR" altLang="tr-TR" sz="1800" b="1" smtClean="0"/>
              <a:t>granulosa cells </a:t>
            </a:r>
            <a:r>
              <a:rPr lang="tr-TR" altLang="tr-TR" sz="1800" smtClean="0"/>
              <a:t>during follicular development results in display of some physical and psycological signs of estrus.</a:t>
            </a:r>
          </a:p>
          <a:p>
            <a:pPr algn="just"/>
            <a:r>
              <a:rPr lang="tr-TR" altLang="tr-TR" sz="1800" smtClean="0"/>
              <a:t>High concentrations of estrogen stimulates the frontal lobe of hypophysis through </a:t>
            </a:r>
            <a:r>
              <a:rPr lang="tr-TR" altLang="tr-TR" sz="1800" b="1" smtClean="0"/>
              <a:t>inhibin </a:t>
            </a:r>
            <a:r>
              <a:rPr lang="tr-TR" altLang="tr-TR" sz="1800" smtClean="0"/>
              <a:t>with </a:t>
            </a:r>
            <a:r>
              <a:rPr lang="tr-TR" altLang="tr-TR" sz="1800" b="1" smtClean="0"/>
              <a:t>negative feedback </a:t>
            </a:r>
            <a:r>
              <a:rPr lang="tr-TR" altLang="tr-TR" sz="1800" smtClean="0"/>
              <a:t>and stops FSH release. </a:t>
            </a:r>
          </a:p>
          <a:p>
            <a:pPr algn="just"/>
            <a:r>
              <a:rPr lang="tr-TR" altLang="tr-TR" sz="1800" smtClean="0"/>
              <a:t>Later on, the highest peak of LH occurs within the first 6 hours of estrus and results in </a:t>
            </a:r>
            <a:r>
              <a:rPr lang="tr-TR" altLang="tr-TR" sz="1800" b="1" smtClean="0"/>
              <a:t>ovulation.</a:t>
            </a:r>
            <a:endParaRPr lang="tr-TR" altLang="tr-TR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74168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Phases of sexual cycle in pigs:</a:t>
            </a:r>
          </a:p>
          <a:p>
            <a:pPr algn="just">
              <a:buFontTx/>
              <a:buNone/>
            </a:pPr>
            <a:endParaRPr lang="tr-TR" altLang="tr-TR" smtClean="0"/>
          </a:p>
          <a:p>
            <a:pPr algn="just"/>
            <a:r>
              <a:rPr lang="tr-TR" altLang="tr-TR" smtClean="0"/>
              <a:t>Proestrus          2-3 days</a:t>
            </a:r>
          </a:p>
          <a:p>
            <a:pPr algn="just"/>
            <a:r>
              <a:rPr lang="tr-TR" altLang="tr-TR" smtClean="0"/>
              <a:t>Estrus               2-3 days</a:t>
            </a:r>
          </a:p>
          <a:p>
            <a:pPr algn="just"/>
            <a:r>
              <a:rPr lang="tr-TR" altLang="tr-TR" smtClean="0"/>
              <a:t>Metaestrus         3 days</a:t>
            </a:r>
          </a:p>
          <a:p>
            <a:pPr algn="just"/>
            <a:r>
              <a:rPr lang="tr-TR" altLang="tr-TR" smtClean="0"/>
              <a:t>Diestrus              12 days</a:t>
            </a:r>
          </a:p>
        </p:txBody>
      </p:sp>
      <p:sp>
        <p:nvSpPr>
          <p:cNvPr id="10957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Pigs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91250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Proestrus</a:t>
            </a:r>
          </a:p>
          <a:p>
            <a:pPr algn="just"/>
            <a:r>
              <a:rPr lang="tr-TR" altLang="tr-TR" smtClean="0"/>
              <a:t>is the phase in which there is a significant increase in ovarian activity and with FSH effect a rapid </a:t>
            </a:r>
            <a:r>
              <a:rPr lang="tr-TR" altLang="tr-TR" b="1" smtClean="0"/>
              <a:t>follicular development </a:t>
            </a:r>
            <a:r>
              <a:rPr lang="tr-TR" altLang="tr-TR" smtClean="0"/>
              <a:t>occurs.</a:t>
            </a:r>
          </a:p>
          <a:p>
            <a:pPr algn="just"/>
            <a:r>
              <a:rPr lang="tr-TR" altLang="tr-TR" smtClean="0"/>
              <a:t>With the effect of estrogens released from follicles, females display some behavioural differences specific to estrus.</a:t>
            </a:r>
          </a:p>
        </p:txBody>
      </p:sp>
      <p:sp>
        <p:nvSpPr>
          <p:cNvPr id="11059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Pigs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84313"/>
            <a:ext cx="6264275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Estrus</a:t>
            </a:r>
          </a:p>
          <a:p>
            <a:pPr algn="just"/>
            <a:r>
              <a:rPr lang="tr-TR" altLang="tr-TR" sz="2200" smtClean="0"/>
              <a:t>is the acceptance period for mating and lasts approximately 2,5 days (60 hours)</a:t>
            </a:r>
          </a:p>
          <a:p>
            <a:pPr algn="just"/>
            <a:r>
              <a:rPr lang="tr-TR" altLang="tr-TR" sz="2200" smtClean="0"/>
              <a:t>Vulvar lips are edemous and soft, mucosa is moist and hyperemic.</a:t>
            </a:r>
          </a:p>
          <a:p>
            <a:pPr algn="just"/>
            <a:r>
              <a:rPr lang="tr-TR" altLang="tr-TR" sz="2200" smtClean="0"/>
              <a:t>Sometimes a cervical originated </a:t>
            </a:r>
            <a:r>
              <a:rPr lang="tr-TR" altLang="tr-TR" sz="2200" b="1" smtClean="0"/>
              <a:t>discharge</a:t>
            </a:r>
            <a:r>
              <a:rPr lang="tr-TR" altLang="tr-TR" sz="2200" smtClean="0"/>
              <a:t> may be present. </a:t>
            </a:r>
          </a:p>
          <a:p>
            <a:pPr algn="just"/>
            <a:r>
              <a:rPr lang="tr-TR" altLang="tr-TR" sz="2200" smtClean="0"/>
              <a:t>Displays </a:t>
            </a:r>
            <a:r>
              <a:rPr lang="tr-TR" altLang="tr-TR" sz="2200" b="1" smtClean="0"/>
              <a:t>mounting behaviour </a:t>
            </a:r>
            <a:r>
              <a:rPr lang="tr-TR" altLang="tr-TR" sz="2200" smtClean="0"/>
              <a:t>similar to cows.</a:t>
            </a:r>
          </a:p>
          <a:p>
            <a:pPr algn="just"/>
            <a:r>
              <a:rPr lang="tr-TR" altLang="tr-TR" sz="2200" smtClean="0"/>
              <a:t>In pigs </a:t>
            </a:r>
            <a:r>
              <a:rPr lang="tr-TR" altLang="tr-TR" sz="2200" b="1" smtClean="0"/>
              <a:t>ovulation </a:t>
            </a:r>
            <a:r>
              <a:rPr lang="tr-TR" altLang="tr-TR" sz="2200" smtClean="0"/>
              <a:t>occurs within estrus and around 36-40 hours after onset of estrus.</a:t>
            </a:r>
            <a:endParaRPr lang="tr-TR" altLang="tr-TR" smtClean="0"/>
          </a:p>
        </p:txBody>
      </p:sp>
      <p:sp>
        <p:nvSpPr>
          <p:cNvPr id="11161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Pigs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9125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Metaestrus</a:t>
            </a:r>
          </a:p>
          <a:p>
            <a:pPr algn="just"/>
            <a:r>
              <a:rPr lang="tr-TR" altLang="tr-TR" smtClean="0"/>
              <a:t>This phase starts with the end of accepting coitus.</a:t>
            </a:r>
          </a:p>
          <a:p>
            <a:pPr algn="just"/>
            <a:r>
              <a:rPr lang="tr-TR" altLang="tr-TR" smtClean="0"/>
              <a:t>With the </a:t>
            </a:r>
            <a:r>
              <a:rPr lang="tr-TR" altLang="tr-TR" b="1" smtClean="0"/>
              <a:t>LH</a:t>
            </a:r>
            <a:r>
              <a:rPr lang="tr-TR" altLang="tr-TR" smtClean="0"/>
              <a:t> effect, the luteal cells at the ovulation site form </a:t>
            </a:r>
            <a:r>
              <a:rPr lang="tr-TR" altLang="tr-TR" b="1" smtClean="0"/>
              <a:t>corpus luteum.</a:t>
            </a:r>
            <a:endParaRPr lang="tr-TR" altLang="tr-TR" smtClean="0"/>
          </a:p>
          <a:p>
            <a:pPr algn="just"/>
            <a:r>
              <a:rPr lang="tr-TR" altLang="tr-TR" smtClean="0"/>
              <a:t>In this phase </a:t>
            </a:r>
            <a:r>
              <a:rPr lang="tr-TR" altLang="tr-TR" b="1" smtClean="0"/>
              <a:t>estrogen</a:t>
            </a:r>
            <a:r>
              <a:rPr lang="tr-TR" altLang="tr-TR" smtClean="0"/>
              <a:t> and </a:t>
            </a:r>
            <a:r>
              <a:rPr lang="tr-TR" altLang="tr-TR" b="1" smtClean="0"/>
              <a:t>progesterone</a:t>
            </a:r>
            <a:r>
              <a:rPr lang="tr-TR" altLang="tr-TR" smtClean="0"/>
              <a:t> levels are low.</a:t>
            </a:r>
          </a:p>
        </p:txBody>
      </p:sp>
      <p:sp>
        <p:nvSpPr>
          <p:cNvPr id="11264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Pigs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61928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Diestrus</a:t>
            </a:r>
          </a:p>
          <a:p>
            <a:pPr algn="just"/>
            <a:r>
              <a:rPr lang="tr-TR" altLang="tr-TR" sz="2000" smtClean="0"/>
              <a:t>is the phase in which </a:t>
            </a:r>
            <a:r>
              <a:rPr lang="tr-TR" altLang="tr-TR" sz="2000" b="1" smtClean="0"/>
              <a:t>corpus luteum </a:t>
            </a:r>
            <a:r>
              <a:rPr lang="tr-TR" altLang="tr-TR" sz="2000" smtClean="0"/>
              <a:t>actively secretes </a:t>
            </a:r>
            <a:r>
              <a:rPr lang="tr-TR" altLang="tr-TR" sz="2000" b="1" smtClean="0"/>
              <a:t>progesterone,</a:t>
            </a:r>
            <a:r>
              <a:rPr lang="tr-TR" altLang="tr-TR" sz="2000" smtClean="0"/>
              <a:t> and is the longest phase of the cycle.</a:t>
            </a:r>
          </a:p>
          <a:p>
            <a:pPr algn="just"/>
            <a:r>
              <a:rPr lang="tr-TR" altLang="tr-TR" sz="2000" smtClean="0"/>
              <a:t>Lasts approximately 12 days, if pregnancy is not formed, the corpus luteum regresses with the effect of </a:t>
            </a:r>
            <a:r>
              <a:rPr lang="tr-TR" altLang="tr-TR" sz="2000" b="1" smtClean="0"/>
              <a:t>prostaglandin F</a:t>
            </a:r>
            <a:r>
              <a:rPr lang="tr-TR" altLang="tr-TR" sz="2000" b="1" baseline="-20000" smtClean="0"/>
              <a:t>2</a:t>
            </a:r>
            <a:r>
              <a:rPr lang="tr-TR" altLang="tr-TR" sz="2000" b="1" smtClean="0">
                <a:sym typeface="Symbol" pitchFamily="18" charset="2"/>
              </a:rPr>
              <a:t> </a:t>
            </a:r>
            <a:r>
              <a:rPr lang="tr-TR" altLang="tr-TR" sz="2000" smtClean="0">
                <a:sym typeface="Symbol" pitchFamily="18" charset="2"/>
              </a:rPr>
              <a:t>secreted from the uterus.</a:t>
            </a:r>
          </a:p>
          <a:p>
            <a:pPr algn="just"/>
            <a:r>
              <a:rPr lang="tr-TR" altLang="tr-TR" sz="2000" smtClean="0">
                <a:sym typeface="Symbol" pitchFamily="18" charset="2"/>
              </a:rPr>
              <a:t>The decrease in blood </a:t>
            </a:r>
            <a:r>
              <a:rPr lang="tr-TR" altLang="tr-TR" sz="2000" b="1" smtClean="0">
                <a:sym typeface="Symbol" pitchFamily="18" charset="2"/>
              </a:rPr>
              <a:t>progesterone </a:t>
            </a:r>
            <a:r>
              <a:rPr lang="tr-TR" altLang="tr-TR" sz="2000" smtClean="0">
                <a:sym typeface="Symbol" pitchFamily="18" charset="2"/>
              </a:rPr>
              <a:t>level with the luteal regression, the </a:t>
            </a:r>
            <a:r>
              <a:rPr lang="tr-TR" altLang="tr-TR" sz="2000" b="1" smtClean="0">
                <a:sym typeface="Symbol" pitchFamily="18" charset="2"/>
              </a:rPr>
              <a:t>negative feedback effect </a:t>
            </a:r>
            <a:r>
              <a:rPr lang="tr-TR" altLang="tr-TR" sz="2000" smtClean="0">
                <a:sym typeface="Symbol" pitchFamily="18" charset="2"/>
              </a:rPr>
              <a:t>on </a:t>
            </a:r>
            <a:r>
              <a:rPr lang="tr-TR" altLang="tr-TR" sz="2000" b="1" smtClean="0">
                <a:sym typeface="Symbol" pitchFamily="18" charset="2"/>
              </a:rPr>
              <a:t>hypothalamus </a:t>
            </a:r>
            <a:r>
              <a:rPr lang="tr-TR" altLang="tr-TR" sz="2000" smtClean="0">
                <a:sym typeface="Symbol" pitchFamily="18" charset="2"/>
              </a:rPr>
              <a:t>and </a:t>
            </a:r>
            <a:r>
              <a:rPr lang="tr-TR" altLang="tr-TR" sz="2000" b="1" smtClean="0">
                <a:sym typeface="Symbol" pitchFamily="18" charset="2"/>
              </a:rPr>
              <a:t>hypophysis </a:t>
            </a:r>
            <a:r>
              <a:rPr lang="tr-TR" altLang="tr-TR" sz="2000" smtClean="0">
                <a:sym typeface="Symbol" pitchFamily="18" charset="2"/>
              </a:rPr>
              <a:t>is removed.</a:t>
            </a:r>
            <a:endParaRPr lang="tr-TR" altLang="tr-TR" sz="2000" smtClean="0"/>
          </a:p>
        </p:txBody>
      </p:sp>
      <p:sp>
        <p:nvSpPr>
          <p:cNvPr id="11366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Pigs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8405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mtClean="0"/>
              <a:t>   Phases of sexual cycle in mares:</a:t>
            </a:r>
          </a:p>
          <a:p>
            <a:pPr algn="just">
              <a:buFontTx/>
              <a:buNone/>
            </a:pPr>
            <a:endParaRPr lang="tr-TR" altLang="tr-TR" smtClean="0"/>
          </a:p>
          <a:p>
            <a:pPr algn="just"/>
            <a:r>
              <a:rPr lang="tr-TR" altLang="tr-TR" smtClean="0"/>
              <a:t>Proestrus      (2 days)</a:t>
            </a:r>
          </a:p>
          <a:p>
            <a:pPr algn="just"/>
            <a:r>
              <a:rPr lang="tr-TR" altLang="tr-TR" smtClean="0"/>
              <a:t>Estrus           (5-7 days)</a:t>
            </a:r>
          </a:p>
          <a:p>
            <a:pPr algn="just"/>
            <a:r>
              <a:rPr lang="tr-TR" altLang="tr-TR" smtClean="0"/>
              <a:t>Metaestrus  (2-3 days)</a:t>
            </a:r>
          </a:p>
          <a:p>
            <a:pPr algn="just"/>
            <a:r>
              <a:rPr lang="tr-TR" altLang="tr-TR" smtClean="0"/>
              <a:t>Diestrus        (10-12 days)</a:t>
            </a:r>
          </a:p>
          <a:p>
            <a:pPr algn="just"/>
            <a:r>
              <a:rPr lang="tr-TR" altLang="tr-TR" smtClean="0"/>
              <a:t>Anestrus       (seasonal) </a:t>
            </a:r>
          </a:p>
          <a:p>
            <a:pPr>
              <a:buFontTx/>
              <a:buNone/>
            </a:pPr>
            <a:endParaRPr lang="tr-TR" altLang="tr-TR" smtClean="0"/>
          </a:p>
          <a:p>
            <a:pPr>
              <a:buFontTx/>
              <a:buNone/>
            </a:pPr>
            <a:endParaRPr lang="tr-TR" altLang="tr-TR" smtClean="0"/>
          </a:p>
        </p:txBody>
      </p:sp>
      <p:sp>
        <p:nvSpPr>
          <p:cNvPr id="8192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Mares</a:t>
            </a:r>
            <a:endParaRPr lang="tr-TR" altLang="tr-T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395288" y="1600200"/>
            <a:ext cx="64801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Proestrus</a:t>
            </a:r>
          </a:p>
          <a:p>
            <a:pPr algn="just"/>
            <a:r>
              <a:rPr lang="tr-TR" altLang="tr-TR" sz="2200" smtClean="0"/>
              <a:t>Lasts 2-3 days.</a:t>
            </a:r>
          </a:p>
          <a:p>
            <a:pPr algn="just"/>
            <a:r>
              <a:rPr lang="tr-TR" altLang="tr-TR" sz="2200" smtClean="0"/>
              <a:t>is the phase in which </a:t>
            </a:r>
            <a:r>
              <a:rPr lang="tr-TR" altLang="tr-TR" sz="2200" b="1" smtClean="0"/>
              <a:t>Graaf follicle </a:t>
            </a:r>
            <a:r>
              <a:rPr lang="tr-TR" altLang="tr-TR" sz="2200" smtClean="0"/>
              <a:t>develops under the effect of </a:t>
            </a:r>
            <a:r>
              <a:rPr lang="tr-TR" altLang="tr-TR" sz="2200" b="1" smtClean="0"/>
              <a:t>FSH </a:t>
            </a:r>
            <a:r>
              <a:rPr lang="tr-TR" altLang="tr-TR" sz="2200" smtClean="0"/>
              <a:t>and </a:t>
            </a:r>
            <a:r>
              <a:rPr lang="tr-TR" altLang="tr-TR" sz="2200" b="1" smtClean="0"/>
              <a:t>estrogen </a:t>
            </a:r>
            <a:r>
              <a:rPr lang="tr-TR" altLang="tr-TR" sz="2200" smtClean="0"/>
              <a:t>starts to be secreted in increasing amounts by </a:t>
            </a:r>
            <a:r>
              <a:rPr lang="tr-TR" altLang="tr-TR" sz="2200" b="1" smtClean="0"/>
              <a:t>theca cells. </a:t>
            </a:r>
          </a:p>
          <a:p>
            <a:pPr algn="just"/>
            <a:r>
              <a:rPr lang="tr-TR" altLang="tr-TR" sz="2200" smtClean="0"/>
              <a:t>In this phase; </a:t>
            </a:r>
            <a:r>
              <a:rPr lang="tr-TR" altLang="tr-TR" sz="2200" b="1" smtClean="0"/>
              <a:t>oviductal cells develop, veins in uterine mucosa increases </a:t>
            </a:r>
            <a:r>
              <a:rPr lang="tr-TR" altLang="tr-TR" sz="2200" smtClean="0"/>
              <a:t>and </a:t>
            </a:r>
            <a:r>
              <a:rPr lang="tr-TR" altLang="tr-TR" sz="2200" b="1" smtClean="0"/>
              <a:t>vaginal epithelium thickening increases.</a:t>
            </a:r>
          </a:p>
          <a:p>
            <a:pPr algn="just"/>
            <a:r>
              <a:rPr lang="tr-TR" altLang="tr-TR" sz="2200" smtClean="0"/>
              <a:t>By the end of proestrus, mares usually show interest in stallions.</a:t>
            </a:r>
          </a:p>
        </p:txBody>
      </p:sp>
      <p:sp>
        <p:nvSpPr>
          <p:cNvPr id="82947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Mares</a:t>
            </a:r>
            <a:endParaRPr lang="tr-TR" altLang="tr-T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412875"/>
            <a:ext cx="64087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Estrus</a:t>
            </a:r>
          </a:p>
          <a:p>
            <a:pPr algn="just"/>
            <a:r>
              <a:rPr lang="tr-TR" altLang="tr-TR" sz="2000" smtClean="0"/>
              <a:t>Estrus duration is longer than other species, lasting </a:t>
            </a:r>
            <a:r>
              <a:rPr lang="tr-TR" altLang="tr-TR" sz="2000" b="1" smtClean="0"/>
              <a:t>5-7 days.</a:t>
            </a:r>
            <a:endParaRPr lang="tr-TR" altLang="tr-TR" sz="2000" smtClean="0"/>
          </a:p>
          <a:p>
            <a:pPr algn="just"/>
            <a:r>
              <a:rPr lang="tr-TR" altLang="tr-TR" sz="2000" smtClean="0"/>
              <a:t>Most important estrus signs are; when the stallion is seen, tail is lifted, vulvar labia are opened and </a:t>
            </a:r>
            <a:r>
              <a:rPr lang="tr-TR" altLang="tr-TR" sz="2000" b="1" smtClean="0"/>
              <a:t>clitoris is revealed </a:t>
            </a:r>
            <a:r>
              <a:rPr lang="tr-TR" altLang="tr-TR" sz="2000" smtClean="0"/>
              <a:t>and stands in front of the stallion and allows mating.</a:t>
            </a:r>
          </a:p>
          <a:p>
            <a:pPr algn="just"/>
            <a:r>
              <a:rPr lang="tr-TR" altLang="tr-TR" sz="2000" b="1" smtClean="0"/>
              <a:t>Ovulation</a:t>
            </a:r>
            <a:r>
              <a:rPr lang="tr-TR" altLang="tr-TR" sz="2000" smtClean="0"/>
              <a:t> occurs 1-2 days before estrus ends.</a:t>
            </a:r>
          </a:p>
          <a:p>
            <a:pPr algn="just"/>
            <a:r>
              <a:rPr lang="tr-TR" altLang="tr-TR" sz="2000" b="1" smtClean="0"/>
              <a:t>Vaginal mucosa </a:t>
            </a:r>
            <a:r>
              <a:rPr lang="tr-TR" altLang="tr-TR" sz="2000" smtClean="0"/>
              <a:t>is </a:t>
            </a:r>
            <a:r>
              <a:rPr lang="tr-TR" altLang="tr-TR" sz="2000" b="1" smtClean="0"/>
              <a:t>moist, covered with a thin watery mucous, hyperemic </a:t>
            </a:r>
            <a:r>
              <a:rPr lang="tr-TR" altLang="tr-TR" sz="2000" smtClean="0"/>
              <a:t>and </a:t>
            </a:r>
            <a:r>
              <a:rPr lang="tr-TR" altLang="tr-TR" sz="2000" b="1" smtClean="0"/>
              <a:t>bright.</a:t>
            </a:r>
            <a:endParaRPr lang="tr-TR" altLang="tr-TR" sz="2000" smtClean="0"/>
          </a:p>
          <a:p>
            <a:pPr algn="just"/>
            <a:r>
              <a:rPr lang="tr-TR" altLang="tr-TR" sz="2000" smtClean="0"/>
              <a:t>Mares usually display estrus 9-12 days after parturition. This is called </a:t>
            </a:r>
            <a:r>
              <a:rPr lang="tr-TR" altLang="tr-TR" sz="2000" b="1" smtClean="0"/>
              <a:t>foal heat.</a:t>
            </a:r>
            <a:r>
              <a:rPr lang="tr-TR" altLang="tr-TR" sz="2000" smtClean="0"/>
              <a:t> </a:t>
            </a:r>
          </a:p>
          <a:p>
            <a:endParaRPr lang="tr-TR" altLang="tr-TR" smtClean="0"/>
          </a:p>
        </p:txBody>
      </p:sp>
      <p:sp>
        <p:nvSpPr>
          <p:cNvPr id="83971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Mares</a:t>
            </a:r>
            <a:endParaRPr lang="tr-TR" altLang="tr-T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19812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Metaestrus</a:t>
            </a:r>
          </a:p>
          <a:p>
            <a:pPr algn="just"/>
            <a:r>
              <a:rPr lang="tr-TR" altLang="tr-TR" sz="2400" smtClean="0"/>
              <a:t>Lasts approximately 2-3 days.</a:t>
            </a:r>
          </a:p>
          <a:p>
            <a:pPr algn="just"/>
            <a:r>
              <a:rPr lang="tr-TR" altLang="tr-TR" sz="2400" smtClean="0"/>
              <a:t>After ovulation, the granuloza cells rapidly luteinize and form corpus luteum. From this structure progesteron secretion starts.</a:t>
            </a:r>
          </a:p>
          <a:p>
            <a:pPr algn="just"/>
            <a:r>
              <a:rPr lang="tr-TR" altLang="tr-TR" sz="2400" smtClean="0"/>
              <a:t>Secretion of mucus reduces and endometrium glands rapidly develop.</a:t>
            </a:r>
          </a:p>
          <a:p>
            <a:pPr algn="just"/>
            <a:r>
              <a:rPr lang="tr-TR" altLang="tr-TR" sz="2400" smtClean="0"/>
              <a:t>In the last half of metaestrus uterus becomes softer.</a:t>
            </a:r>
          </a:p>
          <a:p>
            <a:endParaRPr lang="tr-TR" altLang="tr-TR" sz="2400" smtClean="0"/>
          </a:p>
        </p:txBody>
      </p:sp>
      <p:sp>
        <p:nvSpPr>
          <p:cNvPr id="84995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Mares</a:t>
            </a:r>
            <a:endParaRPr lang="tr-TR" altLang="tr-T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539750" y="1600200"/>
            <a:ext cx="6192838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Diestrus</a:t>
            </a:r>
          </a:p>
          <a:p>
            <a:pPr algn="just"/>
            <a:r>
              <a:rPr lang="tr-TR" altLang="tr-TR" sz="2000" smtClean="0"/>
              <a:t>is the longest phase and lasts 10-12 days.</a:t>
            </a:r>
          </a:p>
          <a:p>
            <a:pPr algn="just"/>
            <a:r>
              <a:rPr lang="tr-TR" altLang="tr-TR" sz="2000" smtClean="0"/>
              <a:t>The mature </a:t>
            </a:r>
            <a:r>
              <a:rPr lang="tr-TR" altLang="tr-TR" sz="2000" b="1" smtClean="0"/>
              <a:t>corpus luteum </a:t>
            </a:r>
            <a:r>
              <a:rPr lang="tr-TR" altLang="tr-TR" sz="2000" smtClean="0"/>
              <a:t>on the ovaries reach maximum size on the 14th day of the cycle.</a:t>
            </a:r>
          </a:p>
          <a:p>
            <a:pPr algn="just"/>
            <a:r>
              <a:rPr lang="tr-TR" altLang="tr-TR" sz="2000" smtClean="0"/>
              <a:t>Genital organs are under the influence of </a:t>
            </a:r>
            <a:r>
              <a:rPr lang="tr-TR" altLang="tr-TR" sz="2000" b="1" smtClean="0"/>
              <a:t>progesterone.</a:t>
            </a:r>
            <a:r>
              <a:rPr lang="tr-TR" altLang="tr-TR" sz="2000" smtClean="0"/>
              <a:t> </a:t>
            </a:r>
            <a:r>
              <a:rPr lang="tr-TR" altLang="tr-TR" sz="2000" b="1" smtClean="0"/>
              <a:t>Endometrium</a:t>
            </a:r>
            <a:r>
              <a:rPr lang="tr-TR" altLang="tr-TR" sz="2000" smtClean="0"/>
              <a:t> is thickened, </a:t>
            </a:r>
            <a:r>
              <a:rPr lang="tr-TR" altLang="tr-TR" sz="2000" b="1" smtClean="0"/>
              <a:t>uterus glands</a:t>
            </a:r>
            <a:r>
              <a:rPr lang="tr-TR" altLang="tr-TR" sz="2000" smtClean="0"/>
              <a:t> are hypertrophic and </a:t>
            </a:r>
            <a:r>
              <a:rPr lang="tr-TR" altLang="tr-TR" sz="2000" b="1" smtClean="0"/>
              <a:t>cervix</a:t>
            </a:r>
            <a:r>
              <a:rPr lang="tr-TR" altLang="tr-TR" sz="2000" smtClean="0"/>
              <a:t> is tightly closed.</a:t>
            </a:r>
          </a:p>
          <a:p>
            <a:pPr algn="just"/>
            <a:r>
              <a:rPr lang="tr-TR" altLang="tr-TR" sz="2000" smtClean="0"/>
              <a:t>At the end of this phase corpus luteum begins to regress, uterus glands get smaller and become atrophic.</a:t>
            </a:r>
          </a:p>
        </p:txBody>
      </p:sp>
      <p:sp>
        <p:nvSpPr>
          <p:cNvPr id="8601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Mares</a:t>
            </a:r>
            <a:endParaRPr lang="tr-TR" altLang="tr-T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6191250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smtClean="0"/>
              <a:t>    Anestrus</a:t>
            </a:r>
          </a:p>
          <a:p>
            <a:pPr algn="just"/>
            <a:r>
              <a:rPr lang="tr-TR" altLang="tr-TR" sz="2200" smtClean="0"/>
              <a:t>Mares enter anestrus during </a:t>
            </a:r>
            <a:r>
              <a:rPr lang="tr-TR" altLang="tr-TR" sz="2200" b="1" smtClean="0"/>
              <a:t>november to february.</a:t>
            </a:r>
          </a:p>
          <a:p>
            <a:pPr algn="just"/>
            <a:r>
              <a:rPr lang="tr-TR" altLang="tr-TR" sz="2200" smtClean="0"/>
              <a:t>In this phase, </a:t>
            </a:r>
            <a:r>
              <a:rPr lang="tr-TR" altLang="tr-TR" sz="2200" b="1" smtClean="0"/>
              <a:t>hypothalamus </a:t>
            </a:r>
            <a:r>
              <a:rPr lang="tr-TR" altLang="tr-TR" sz="2200" smtClean="0"/>
              <a:t>and </a:t>
            </a:r>
            <a:r>
              <a:rPr lang="tr-TR" altLang="tr-TR" sz="2200" b="1" smtClean="0"/>
              <a:t>hypophysis </a:t>
            </a:r>
            <a:r>
              <a:rPr lang="tr-TR" altLang="tr-TR" sz="2200" smtClean="0"/>
              <a:t>are in essence not functional.</a:t>
            </a:r>
          </a:p>
          <a:p>
            <a:pPr algn="just"/>
            <a:r>
              <a:rPr lang="tr-TR" altLang="tr-TR" sz="2200" smtClean="0"/>
              <a:t>In this phase, no </a:t>
            </a:r>
            <a:r>
              <a:rPr lang="tr-TR" altLang="tr-TR" sz="2200" b="1" smtClean="0"/>
              <a:t>LH </a:t>
            </a:r>
            <a:r>
              <a:rPr lang="tr-TR" altLang="tr-TR" sz="2200" smtClean="0"/>
              <a:t>secretion can occur while </a:t>
            </a:r>
            <a:r>
              <a:rPr lang="tr-TR" altLang="tr-TR" sz="2200" b="1" smtClean="0"/>
              <a:t>FSH </a:t>
            </a:r>
            <a:r>
              <a:rPr lang="tr-TR" altLang="tr-TR" sz="2200" smtClean="0"/>
              <a:t>secretion continues on a minimal level in mares.</a:t>
            </a:r>
          </a:p>
          <a:p>
            <a:pPr algn="just"/>
            <a:r>
              <a:rPr lang="tr-TR" altLang="tr-TR" sz="2200" b="1" smtClean="0"/>
              <a:t>Uterus</a:t>
            </a:r>
            <a:r>
              <a:rPr lang="tr-TR" altLang="tr-TR" sz="2200" smtClean="0"/>
              <a:t> is small and loose, </a:t>
            </a:r>
            <a:r>
              <a:rPr lang="tr-TR" altLang="tr-TR" sz="2200" b="1" smtClean="0"/>
              <a:t>vaginal mucosa</a:t>
            </a:r>
            <a:r>
              <a:rPr lang="tr-TR" altLang="tr-TR" sz="2200" smtClean="0"/>
              <a:t> is pale and </a:t>
            </a:r>
            <a:r>
              <a:rPr lang="tr-TR" altLang="tr-TR" sz="2200" b="1" smtClean="0"/>
              <a:t>cervix</a:t>
            </a:r>
            <a:r>
              <a:rPr lang="tr-TR" altLang="tr-TR" sz="2200" smtClean="0"/>
              <a:t> is tightly closed.</a:t>
            </a:r>
          </a:p>
        </p:txBody>
      </p:sp>
      <p:sp>
        <p:nvSpPr>
          <p:cNvPr id="8704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Mares</a:t>
            </a: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Sexual Cycle in Dogs</a:t>
            </a:r>
          </a:p>
        </p:txBody>
      </p:sp>
      <p:sp>
        <p:nvSpPr>
          <p:cNvPr id="8806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484313"/>
            <a:ext cx="6191250" cy="4525962"/>
          </a:xfrm>
        </p:spPr>
        <p:txBody>
          <a:bodyPr/>
          <a:lstStyle/>
          <a:p>
            <a:pPr algn="just"/>
            <a:r>
              <a:rPr lang="tr-TR" altLang="tr-TR" sz="1800" smtClean="0"/>
              <a:t>Dogs are </a:t>
            </a:r>
            <a:r>
              <a:rPr lang="tr-TR" altLang="tr-TR" sz="1800" b="1" smtClean="0"/>
              <a:t>monoestric</a:t>
            </a:r>
            <a:r>
              <a:rPr lang="tr-TR" altLang="tr-TR" sz="1800" smtClean="0"/>
              <a:t> animals.</a:t>
            </a:r>
          </a:p>
          <a:p>
            <a:pPr algn="just"/>
            <a:r>
              <a:rPr lang="tr-TR" altLang="tr-TR" sz="1800" smtClean="0"/>
              <a:t>The increase in </a:t>
            </a:r>
            <a:r>
              <a:rPr lang="tr-TR" altLang="tr-TR" sz="1800" b="1" smtClean="0"/>
              <a:t>FSH </a:t>
            </a:r>
            <a:r>
              <a:rPr lang="tr-TR" altLang="tr-TR" sz="1800" smtClean="0"/>
              <a:t>secretion when proestrus is approached results in </a:t>
            </a:r>
            <a:r>
              <a:rPr lang="tr-TR" altLang="tr-TR" sz="1800" b="1" smtClean="0"/>
              <a:t>follicular development. Blood estrogen level </a:t>
            </a:r>
            <a:r>
              <a:rPr lang="tr-TR" altLang="tr-TR" sz="1800" smtClean="0"/>
              <a:t>increases with the secretion from developing follicles. </a:t>
            </a:r>
          </a:p>
          <a:p>
            <a:pPr algn="just"/>
            <a:r>
              <a:rPr lang="tr-TR" altLang="tr-TR" sz="1800" smtClean="0"/>
              <a:t>While the increase in </a:t>
            </a:r>
            <a:r>
              <a:rPr lang="tr-TR" altLang="tr-TR" sz="1800" b="1" smtClean="0"/>
              <a:t>estrogen </a:t>
            </a:r>
            <a:r>
              <a:rPr lang="tr-TR" altLang="tr-TR" sz="1800" smtClean="0"/>
              <a:t>level inhibits </a:t>
            </a:r>
            <a:r>
              <a:rPr lang="tr-TR" altLang="tr-TR" sz="1800" b="1" smtClean="0"/>
              <a:t>FSH </a:t>
            </a:r>
            <a:r>
              <a:rPr lang="tr-TR" altLang="tr-TR" sz="1800" smtClean="0"/>
              <a:t>secretion through </a:t>
            </a:r>
            <a:r>
              <a:rPr lang="tr-TR" altLang="tr-TR" sz="1800" b="1" smtClean="0"/>
              <a:t>inhibin, </a:t>
            </a:r>
            <a:r>
              <a:rPr lang="tr-TR" altLang="tr-TR" sz="1800" smtClean="0"/>
              <a:t>it initiates </a:t>
            </a:r>
            <a:r>
              <a:rPr lang="tr-TR" altLang="tr-TR" sz="1800" b="1" smtClean="0"/>
              <a:t>LH </a:t>
            </a:r>
            <a:r>
              <a:rPr lang="tr-TR" altLang="tr-TR" sz="1800" smtClean="0"/>
              <a:t>secretion.</a:t>
            </a:r>
          </a:p>
          <a:p>
            <a:pPr algn="just"/>
            <a:r>
              <a:rPr lang="tr-TR" altLang="tr-TR" sz="1800" b="1" smtClean="0"/>
              <a:t>LH</a:t>
            </a:r>
            <a:r>
              <a:rPr lang="tr-TR" altLang="tr-TR" sz="1800" smtClean="0"/>
              <a:t> causes </a:t>
            </a:r>
            <a:r>
              <a:rPr lang="tr-TR" altLang="tr-TR" sz="1800" b="1" smtClean="0"/>
              <a:t>follicular luteinization </a:t>
            </a:r>
            <a:r>
              <a:rPr lang="tr-TR" altLang="tr-TR" sz="1800" smtClean="0"/>
              <a:t>and results in </a:t>
            </a:r>
            <a:r>
              <a:rPr lang="tr-TR" altLang="tr-TR" sz="1800" b="1" smtClean="0"/>
              <a:t>progesterone </a:t>
            </a:r>
            <a:r>
              <a:rPr lang="tr-TR" altLang="tr-TR" sz="1800" smtClean="0"/>
              <a:t>secretion in estrus.</a:t>
            </a:r>
          </a:p>
          <a:p>
            <a:pPr algn="just"/>
            <a:r>
              <a:rPr lang="tr-TR" altLang="tr-TR" sz="1800" smtClean="0"/>
              <a:t>Different from other species, while a rapid increase is seen in </a:t>
            </a:r>
            <a:r>
              <a:rPr lang="tr-TR" altLang="tr-TR" sz="1800" b="1" smtClean="0"/>
              <a:t>blood progesterone level, </a:t>
            </a:r>
            <a:r>
              <a:rPr lang="tr-TR" altLang="tr-TR" sz="1800" smtClean="0"/>
              <a:t>estrogen levels are observed to be rapidly decreasing in dogs. As a result, estrus signs are formed under </a:t>
            </a:r>
            <a:r>
              <a:rPr lang="tr-TR" altLang="tr-TR" sz="1800" b="1" smtClean="0"/>
              <a:t>progesterone </a:t>
            </a:r>
            <a:r>
              <a:rPr lang="tr-TR" altLang="tr-TR" sz="1800" smtClean="0"/>
              <a:t>influence.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2020</Words>
  <Application>Microsoft Office PowerPoint</Application>
  <PresentationFormat>Ekran Gösterisi (4:3)</PresentationFormat>
  <Paragraphs>177</Paragraphs>
  <Slides>29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Ofis Teması</vt:lpstr>
      <vt:lpstr>Sexual Cycle in Mares</vt:lpstr>
      <vt:lpstr>Sexual Cycle in Mares</vt:lpstr>
      <vt:lpstr>Sexual Cycle in Mares</vt:lpstr>
      <vt:lpstr>Sexual Cycle in Mares</vt:lpstr>
      <vt:lpstr>Sexual Cycle in Mares</vt:lpstr>
      <vt:lpstr>Sexual Cycle in Mares</vt:lpstr>
      <vt:lpstr>Sexual Cycle in Mares</vt:lpstr>
      <vt:lpstr>Sexual Cycle in Mares</vt:lpstr>
      <vt:lpstr>Sexual Cycle in Dogs</vt:lpstr>
      <vt:lpstr>Sexual Cycle in Dogs</vt:lpstr>
      <vt:lpstr>Sexual Cycle in Dogs</vt:lpstr>
      <vt:lpstr>Sexual Cycle in Dogs</vt:lpstr>
      <vt:lpstr>Sexual Cycle in Dogs</vt:lpstr>
      <vt:lpstr>Sexual Cycle in Dogs</vt:lpstr>
      <vt:lpstr>Sexual Cycle in Dogs</vt:lpstr>
      <vt:lpstr>Sexual Cycle in Dogs</vt:lpstr>
      <vt:lpstr>Sexual Cycle in Cats</vt:lpstr>
      <vt:lpstr>Sexual Cycle in Cats</vt:lpstr>
      <vt:lpstr>Sexual Cycle In Cats</vt:lpstr>
      <vt:lpstr>Sexual Cycle in Cats</vt:lpstr>
      <vt:lpstr>Sexual Cycle In Cats</vt:lpstr>
      <vt:lpstr>Sexual Cycle in Cats</vt:lpstr>
      <vt:lpstr>Sexual Cycle in Cats</vt:lpstr>
      <vt:lpstr>Sexual Cycle in Pigs</vt:lpstr>
      <vt:lpstr>Sexual Cycle in Pigs</vt:lpstr>
      <vt:lpstr>Sexual Cycle in Pigs</vt:lpstr>
      <vt:lpstr>Sexual Cycle in Pigs</vt:lpstr>
      <vt:lpstr>Sexual Cycle in Pigs</vt:lpstr>
      <vt:lpstr>Sexual Cycle in Pigs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Cycle in Mares</dc:title>
  <dc:creator>Borga TIRPAN</dc:creator>
  <cp:lastModifiedBy>masa üstü</cp:lastModifiedBy>
  <cp:revision>1</cp:revision>
  <dcterms:created xsi:type="dcterms:W3CDTF">2019-10-01T12:37:09Z</dcterms:created>
  <dcterms:modified xsi:type="dcterms:W3CDTF">2019-10-01T12:37:35Z</dcterms:modified>
</cp:coreProperties>
</file>