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İşgörme</a:t>
            </a:r>
            <a:r>
              <a:rPr lang="tr-TR" dirty="0"/>
              <a:t> borcu doğuran sözleşmeler</a:t>
            </a:r>
          </a:p>
          <a:p>
            <a:r>
              <a:rPr lang="tr-TR" dirty="0"/>
              <a:t>	eser sözleşmesi - </a:t>
            </a:r>
            <a:r>
              <a:rPr lang="tr-TR" dirty="0" err="1" smtClean="0"/>
              <a:t>ıII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İşsahibinin borçları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Bedel</a:t>
            </a:r>
            <a:r>
              <a:rPr lang="en-US" dirty="0" smtClean="0"/>
              <a:t>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r>
              <a:rPr lang="en-US" dirty="0" err="1" smtClean="0"/>
              <a:t>Bedel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endParaRPr lang="tr-TR" dirty="0"/>
          </a:p>
          <a:p>
            <a:pPr lvl="1"/>
            <a:r>
              <a:rPr lang="en-US" dirty="0" err="1"/>
              <a:t>Götürü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(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=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 smtClean="0"/>
              <a:t>)</a:t>
            </a:r>
            <a:endParaRPr lang="tr-TR" dirty="0" smtClean="0"/>
          </a:p>
          <a:p>
            <a:pPr lvl="2"/>
            <a:r>
              <a:rPr lang="tr-TR" dirty="0"/>
              <a:t>Kural: </a:t>
            </a:r>
            <a:r>
              <a:rPr lang="tr-TR" dirty="0" smtClean="0"/>
              <a:t>Taraflar </a:t>
            </a:r>
            <a:r>
              <a:rPr lang="tr-TR" dirty="0"/>
              <a:t>sözleşmede ödenecek bedeli </a:t>
            </a:r>
            <a:r>
              <a:rPr lang="tr-TR" dirty="0" smtClean="0"/>
              <a:t>önceden </a:t>
            </a:r>
            <a:r>
              <a:rPr lang="tr-TR" dirty="0"/>
              <a:t>kesin olarak belirlerler ve olağanüstü şartlar dışında bunun </a:t>
            </a:r>
            <a:r>
              <a:rPr lang="tr-TR" dirty="0" smtClean="0"/>
              <a:t>değiştirilemeyeceğini kararlaştırırlar.</a:t>
            </a:r>
          </a:p>
          <a:p>
            <a:pPr lvl="2"/>
            <a:r>
              <a:rPr lang="tr-TR" dirty="0" smtClean="0"/>
              <a:t>İstisna</a:t>
            </a:r>
            <a:r>
              <a:rPr lang="tr-TR" dirty="0"/>
              <a:t>: Başlangıçta öngörülemeyen olağanüstü durumlar nedeniyle kesin bedelin artırılması-Aşırı ifa güçlüğüne dayalı uyarlama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İşsahibinin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 smtClean="0"/>
              <a:t>Türleri</a:t>
            </a:r>
            <a:r>
              <a:rPr lang="tr-TR" dirty="0" smtClean="0"/>
              <a:t> (devam)</a:t>
            </a:r>
            <a:endParaRPr lang="tr-TR" dirty="0"/>
          </a:p>
          <a:p>
            <a:pPr lvl="1"/>
            <a:r>
              <a:rPr lang="en-US" dirty="0" err="1"/>
              <a:t>Götürü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(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=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 smtClean="0"/>
              <a:t>)</a:t>
            </a:r>
            <a:r>
              <a:rPr lang="tr-TR" dirty="0"/>
              <a:t> (devam)</a:t>
            </a:r>
          </a:p>
          <a:p>
            <a:pPr lvl="2"/>
            <a:r>
              <a:rPr lang="tr-TR" dirty="0" smtClean="0"/>
              <a:t>İstisna (devam)</a:t>
            </a:r>
          </a:p>
          <a:p>
            <a:pPr lvl="3"/>
            <a:r>
              <a:rPr lang="en-US" dirty="0" err="1" smtClean="0"/>
              <a:t>Bedel</a:t>
            </a:r>
            <a:r>
              <a:rPr lang="en-US" dirty="0" smtClean="0"/>
              <a:t> </a:t>
            </a:r>
            <a:r>
              <a:rPr lang="en-US" dirty="0" err="1"/>
              <a:t>artışının</a:t>
            </a:r>
            <a:r>
              <a:rPr lang="en-US" dirty="0"/>
              <a:t>- </a:t>
            </a:r>
            <a:r>
              <a:rPr lang="en-US" dirty="0" err="1"/>
              <a:t>Uyarlamanın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endParaRPr lang="tr-TR" dirty="0" smtClean="0"/>
          </a:p>
          <a:p>
            <a:pPr lvl="4"/>
            <a:r>
              <a:rPr lang="en-US" dirty="0" err="1"/>
              <a:t>Başlangıçta</a:t>
            </a:r>
            <a:r>
              <a:rPr lang="en-US" dirty="0"/>
              <a:t> </a:t>
            </a:r>
            <a:r>
              <a:rPr lang="en-US" dirty="0" err="1"/>
              <a:t>öngörülemeyen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öngörülebilip</a:t>
            </a:r>
            <a:r>
              <a:rPr lang="en-US" dirty="0"/>
              <a:t> de </a:t>
            </a:r>
            <a:r>
              <a:rPr lang="en-US" dirty="0" err="1"/>
              <a:t>taraflarca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tutulmayan</a:t>
            </a:r>
            <a:r>
              <a:rPr lang="en-US" dirty="0"/>
              <a:t> </a:t>
            </a:r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durum (</a:t>
            </a:r>
            <a:r>
              <a:rPr lang="en-US" dirty="0" err="1"/>
              <a:t>olay</a:t>
            </a:r>
            <a:r>
              <a:rPr lang="en-US" dirty="0"/>
              <a:t>)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4"/>
            <a:r>
              <a:rPr lang="en-US" dirty="0" err="1"/>
              <a:t>Öngörülemeyen</a:t>
            </a:r>
            <a:r>
              <a:rPr lang="en-US" dirty="0"/>
              <a:t> </a:t>
            </a:r>
            <a:r>
              <a:rPr lang="en-US" dirty="0" err="1"/>
              <a:t>olağanüstü</a:t>
            </a:r>
            <a:r>
              <a:rPr lang="en-US" dirty="0"/>
              <a:t> durum, </a:t>
            </a:r>
            <a:r>
              <a:rPr lang="en-US" dirty="0" err="1"/>
              <a:t>götürü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eserin</a:t>
            </a:r>
            <a:r>
              <a:rPr lang="en-US" dirty="0"/>
              <a:t> </a:t>
            </a:r>
            <a:r>
              <a:rPr lang="en-US" dirty="0" err="1"/>
              <a:t>yapılmasını</a:t>
            </a:r>
            <a:r>
              <a:rPr lang="en-US" dirty="0"/>
              <a:t> </a:t>
            </a:r>
            <a:r>
              <a:rPr lang="en-US" dirty="0" err="1"/>
              <a:t>engellemeli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son </a:t>
            </a:r>
            <a:r>
              <a:rPr lang="en-US" dirty="0" err="1"/>
              <a:t>derece</a:t>
            </a:r>
            <a:r>
              <a:rPr lang="en-US" dirty="0"/>
              <a:t> </a:t>
            </a:r>
            <a:r>
              <a:rPr lang="en-US" dirty="0" err="1" smtClean="0"/>
              <a:t>güçleştirmelidir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Edimler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bozulmuş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endParaRPr lang="tr-TR" dirty="0" smtClean="0"/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İşsahibinin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Türleri</a:t>
            </a:r>
            <a:r>
              <a:rPr lang="tr-TR" dirty="0"/>
              <a:t> (devam)</a:t>
            </a:r>
          </a:p>
          <a:p>
            <a:pPr lvl="1"/>
            <a:r>
              <a:rPr lang="en-US" dirty="0" err="1"/>
              <a:t>Götürü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(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=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)</a:t>
            </a:r>
            <a:r>
              <a:rPr lang="tr-TR" dirty="0"/>
              <a:t> (devam)</a:t>
            </a:r>
          </a:p>
          <a:p>
            <a:pPr lvl="2"/>
            <a:r>
              <a:rPr lang="tr-TR" dirty="0"/>
              <a:t>İstisna (devam)</a:t>
            </a:r>
          </a:p>
          <a:p>
            <a:pPr lvl="3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duruma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kusuruyla</a:t>
            </a:r>
            <a:r>
              <a:rPr lang="en-US" dirty="0"/>
              <a:t> </a:t>
            </a:r>
            <a:r>
              <a:rPr lang="en-US" dirty="0" err="1"/>
              <a:t>sebebiyet</a:t>
            </a:r>
            <a:r>
              <a:rPr lang="en-US" dirty="0"/>
              <a:t> </a:t>
            </a:r>
            <a:r>
              <a:rPr lang="en-US" dirty="0" err="1"/>
              <a:t>vermemiş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Yüklenici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 işsahibine </a:t>
            </a:r>
            <a:r>
              <a:rPr lang="en-US" dirty="0" err="1"/>
              <a:t>bildirmek</a:t>
            </a:r>
            <a:r>
              <a:rPr lang="en-US" dirty="0"/>
              <a:t> </a:t>
            </a:r>
            <a:r>
              <a:rPr lang="en-US" dirty="0" err="1" smtClean="0"/>
              <a:t>zorundadır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haktan</a:t>
            </a:r>
            <a:r>
              <a:rPr lang="en-US" dirty="0"/>
              <a:t> </a:t>
            </a:r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vazgeçmemiş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2"/>
            <a:r>
              <a:rPr lang="tr-TR" dirty="0" smtClean="0"/>
              <a:t>Hüküm ve sonuçları</a:t>
            </a:r>
          </a:p>
          <a:p>
            <a:pPr lvl="3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uyarlama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İşsahibinin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Türleri</a:t>
            </a:r>
            <a:r>
              <a:rPr lang="tr-TR" dirty="0"/>
              <a:t> (devam)</a:t>
            </a:r>
          </a:p>
          <a:p>
            <a:pPr lvl="1"/>
            <a:r>
              <a:rPr lang="sv-SE" dirty="0" smtClean="0"/>
              <a:t>Yaklaşık </a:t>
            </a:r>
            <a:r>
              <a:rPr lang="sv-SE" dirty="0"/>
              <a:t>bedel (Değere göre bedel</a:t>
            </a:r>
            <a:r>
              <a:rPr lang="sv-SE" dirty="0" smtClean="0"/>
              <a:t>)</a:t>
            </a:r>
            <a:endParaRPr lang="tr-TR" dirty="0" smtClean="0"/>
          </a:p>
          <a:p>
            <a:pPr lvl="2"/>
            <a:r>
              <a:rPr lang="en-US" dirty="0" err="1"/>
              <a:t>Yaklaşık</a:t>
            </a:r>
            <a:r>
              <a:rPr lang="en-US" dirty="0"/>
              <a:t> </a:t>
            </a:r>
            <a:r>
              <a:rPr lang="en-US" dirty="0" err="1"/>
              <a:t>bedelin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oranda</a:t>
            </a:r>
            <a:r>
              <a:rPr lang="en-US" dirty="0"/>
              <a:t> </a:t>
            </a:r>
            <a:r>
              <a:rPr lang="en-US" dirty="0" err="1" smtClean="0"/>
              <a:t>aşılması</a:t>
            </a:r>
            <a:endParaRPr lang="tr-TR" dirty="0"/>
          </a:p>
          <a:p>
            <a:pPr lvl="3"/>
            <a:r>
              <a:rPr lang="tr-TR" dirty="0" smtClean="0"/>
              <a:t>Şartları</a:t>
            </a:r>
          </a:p>
          <a:p>
            <a:pPr lvl="4"/>
            <a:r>
              <a:rPr lang="en-US" dirty="0" err="1"/>
              <a:t>Başlangıçta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4"/>
            <a:r>
              <a:rPr lang="en-US" dirty="0" err="1"/>
              <a:t>Başlangıçta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belirlenen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aşılmış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4"/>
            <a:r>
              <a:rPr lang="en-US" dirty="0"/>
              <a:t>Bu </a:t>
            </a:r>
            <a:r>
              <a:rPr lang="en-US" dirty="0" err="1"/>
              <a:t>aşmaya</a:t>
            </a:r>
            <a:r>
              <a:rPr lang="en-US" dirty="0"/>
              <a:t> işsahibi </a:t>
            </a:r>
            <a:r>
              <a:rPr lang="en-US" dirty="0" err="1"/>
              <a:t>kusuruyla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 smtClean="0"/>
              <a:t>olmamalıdır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İşsahibinin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Türleri</a:t>
            </a:r>
            <a:r>
              <a:rPr lang="tr-TR" dirty="0"/>
              <a:t> (devam)</a:t>
            </a:r>
          </a:p>
          <a:p>
            <a:pPr lvl="1"/>
            <a:r>
              <a:rPr lang="sv-SE" dirty="0"/>
              <a:t>Yaklaşık bedel (Değere göre bedel</a:t>
            </a:r>
            <a:r>
              <a:rPr lang="sv-SE" dirty="0" smtClean="0"/>
              <a:t>)</a:t>
            </a:r>
            <a:r>
              <a:rPr lang="tr-TR" dirty="0" smtClean="0"/>
              <a:t> (devam)</a:t>
            </a:r>
            <a:endParaRPr lang="tr-TR" dirty="0"/>
          </a:p>
          <a:p>
            <a:pPr lvl="2"/>
            <a:r>
              <a:rPr lang="en-US" dirty="0" err="1"/>
              <a:t>Yaklaşık</a:t>
            </a:r>
            <a:r>
              <a:rPr lang="en-US" dirty="0"/>
              <a:t> </a:t>
            </a:r>
            <a:r>
              <a:rPr lang="en-US" dirty="0" err="1"/>
              <a:t>bedelin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oranda</a:t>
            </a:r>
            <a:r>
              <a:rPr lang="en-US" dirty="0"/>
              <a:t> </a:t>
            </a:r>
            <a:r>
              <a:rPr lang="en-US" dirty="0" err="1" smtClean="0"/>
              <a:t>aşılması</a:t>
            </a:r>
            <a:r>
              <a:rPr lang="tr-TR" dirty="0" smtClean="0"/>
              <a:t> (devam)</a:t>
            </a:r>
          </a:p>
          <a:p>
            <a:pPr lvl="3"/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tr-TR" dirty="0"/>
          </a:p>
          <a:p>
            <a:pPr lvl="4"/>
            <a:r>
              <a:rPr lang="en-US" dirty="0" err="1"/>
              <a:t>Eser</a:t>
            </a:r>
            <a:r>
              <a:rPr lang="en-US" dirty="0"/>
              <a:t> işsahibinin </a:t>
            </a:r>
            <a:r>
              <a:rPr lang="en-US" dirty="0" err="1"/>
              <a:t>arsası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 smtClean="0"/>
              <a:t>yapılmaktadır</a:t>
            </a:r>
            <a:r>
              <a:rPr lang="tr-TR" dirty="0" smtClean="0"/>
              <a:t>.</a:t>
            </a:r>
          </a:p>
          <a:p>
            <a:pPr lvl="5"/>
            <a:r>
              <a:rPr lang="en-US" dirty="0"/>
              <a:t>İşsahibinin </a:t>
            </a:r>
            <a:r>
              <a:rPr lang="en-US" dirty="0" err="1"/>
              <a:t>bedelden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indirim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5"/>
            <a:r>
              <a:rPr lang="en-US" dirty="0"/>
              <a:t>İşsahibinin </a:t>
            </a:r>
            <a:r>
              <a:rPr lang="en-US" dirty="0" err="1"/>
              <a:t>sözleşmeyi</a:t>
            </a:r>
            <a:r>
              <a:rPr lang="en-US" dirty="0"/>
              <a:t> </a:t>
            </a:r>
            <a:r>
              <a:rPr lang="en-US" dirty="0" err="1" smtClean="0"/>
              <a:t>feshetmesi</a:t>
            </a:r>
            <a:endParaRPr lang="tr-TR" dirty="0"/>
          </a:p>
          <a:p>
            <a:pPr lvl="4"/>
            <a:r>
              <a:rPr lang="en-US" dirty="0" err="1"/>
              <a:t>Eser</a:t>
            </a:r>
            <a:r>
              <a:rPr lang="en-US" dirty="0"/>
              <a:t>, işsahibinin </a:t>
            </a:r>
            <a:r>
              <a:rPr lang="en-US" dirty="0" err="1"/>
              <a:t>arsası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 smtClean="0"/>
              <a:t>yapılmamaktadır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miktarını</a:t>
            </a:r>
            <a:r>
              <a:rPr lang="en-US" dirty="0"/>
              <a:t> </a:t>
            </a:r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 smtClean="0"/>
              <a:t>belirlememeleri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İşsahibinin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Bedelin</a:t>
            </a:r>
            <a:r>
              <a:rPr lang="en-US" dirty="0" smtClean="0"/>
              <a:t> </a:t>
            </a:r>
            <a:r>
              <a:rPr lang="en-US" dirty="0" err="1" smtClean="0"/>
              <a:t>Muaccel</a:t>
            </a:r>
            <a:r>
              <a:rPr lang="en-US" dirty="0" smtClean="0"/>
              <a:t> </a:t>
            </a:r>
            <a:r>
              <a:rPr lang="en-US" dirty="0" err="1" smtClean="0"/>
              <a:t>Olmas</a:t>
            </a:r>
            <a:r>
              <a:rPr lang="tr-TR" dirty="0" smtClean="0"/>
              <a:t>ı</a:t>
            </a:r>
          </a:p>
          <a:p>
            <a:pPr lvl="1"/>
            <a:r>
              <a:rPr lang="en-US" dirty="0"/>
              <a:t>Muacceliyet </a:t>
            </a:r>
            <a:r>
              <a:rPr lang="en-US" dirty="0" err="1" smtClean="0"/>
              <a:t>zamanı</a:t>
            </a:r>
            <a:endParaRPr lang="tr-TR" dirty="0"/>
          </a:p>
          <a:p>
            <a:pPr lvl="1"/>
            <a:r>
              <a:rPr lang="en-US" dirty="0" err="1" smtClean="0"/>
              <a:t>Şartları</a:t>
            </a:r>
            <a:endParaRPr lang="tr-TR" dirty="0"/>
          </a:p>
          <a:p>
            <a:pPr lvl="1"/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1506</TotalTime>
  <Words>293</Words>
  <Application>Microsoft Office PowerPoint</Application>
  <PresentationFormat>Geniş ekran</PresentationFormat>
  <Paragraphs>50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Galeri</vt:lpstr>
      <vt:lpstr>BORÇLAR HUKUKU ÖZEL HÜKÜMLER</vt:lpstr>
      <vt:lpstr>İşsahibinin borçları</vt:lpstr>
      <vt:lpstr>İşsahibinin borçları</vt:lpstr>
      <vt:lpstr>İşsahibinin borçları</vt:lpstr>
      <vt:lpstr>İşsahibinin borçları</vt:lpstr>
      <vt:lpstr>İşsahibinin borçları</vt:lpstr>
      <vt:lpstr>İşsahibinin borçları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30</cp:revision>
  <dcterms:created xsi:type="dcterms:W3CDTF">2020-07-01T13:53:34Z</dcterms:created>
  <dcterms:modified xsi:type="dcterms:W3CDTF">2021-03-22T18:34:02Z</dcterms:modified>
</cp:coreProperties>
</file>