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62"/>
  </p:normalViewPr>
  <p:slideViewPr>
    <p:cSldViewPr snapToGrid="0" snapToObjects="1">
      <p:cViewPr varScale="1">
        <p:scale>
          <a:sx n="73" d="100"/>
          <a:sy n="73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9C034D3-149A-C940-A0EF-9D1624A33F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BORÇLAR HUKUKU ÖZEL HÜKÜMLER</a:t>
            </a: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7E78F00-F2C7-364B-B937-63F11DBE46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/>
              <a:t>İşgörme</a:t>
            </a:r>
            <a:r>
              <a:rPr lang="tr-TR" dirty="0"/>
              <a:t> borcu doğuran sözleşmeler</a:t>
            </a:r>
          </a:p>
          <a:p>
            <a:r>
              <a:rPr lang="tr-TR" dirty="0"/>
              <a:t>	eser sözleşmesi - </a:t>
            </a:r>
            <a:r>
              <a:rPr lang="tr-TR" dirty="0" err="1" smtClean="0"/>
              <a:t>ıII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8476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C315317-64F8-E14E-AD9A-599A0C228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İşsahibinin borçları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D90202D-61EA-FC4C-AC65-972CD73C2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Bedel</a:t>
            </a:r>
            <a:r>
              <a:rPr lang="en-US" dirty="0" smtClean="0"/>
              <a:t> </a:t>
            </a:r>
            <a:r>
              <a:rPr lang="en-US" dirty="0" err="1" smtClean="0"/>
              <a:t>Ödeme</a:t>
            </a:r>
            <a:r>
              <a:rPr lang="en-US" dirty="0" smtClean="0"/>
              <a:t> </a:t>
            </a:r>
            <a:r>
              <a:rPr lang="en-US" dirty="0" err="1" smtClean="0"/>
              <a:t>Borcu</a:t>
            </a:r>
            <a:endParaRPr lang="tr-TR" dirty="0"/>
          </a:p>
          <a:p>
            <a:r>
              <a:rPr lang="en-US" dirty="0" err="1" smtClean="0"/>
              <a:t>Bedel</a:t>
            </a:r>
            <a:r>
              <a:rPr lang="en-US" dirty="0" smtClean="0"/>
              <a:t> </a:t>
            </a:r>
            <a:r>
              <a:rPr lang="en-US" dirty="0" err="1" smtClean="0"/>
              <a:t>Türleri</a:t>
            </a:r>
            <a:endParaRPr lang="tr-TR" dirty="0"/>
          </a:p>
          <a:p>
            <a:pPr lvl="1"/>
            <a:r>
              <a:rPr lang="en-US" dirty="0" err="1"/>
              <a:t>Götürü</a:t>
            </a:r>
            <a:r>
              <a:rPr lang="en-US" dirty="0"/>
              <a:t> </a:t>
            </a:r>
            <a:r>
              <a:rPr lang="en-US" dirty="0" err="1"/>
              <a:t>bedel</a:t>
            </a:r>
            <a:r>
              <a:rPr lang="en-US" dirty="0"/>
              <a:t> (</a:t>
            </a:r>
            <a:r>
              <a:rPr lang="en-US" dirty="0" err="1"/>
              <a:t>kesin</a:t>
            </a:r>
            <a:r>
              <a:rPr lang="en-US" dirty="0"/>
              <a:t> </a:t>
            </a:r>
            <a:r>
              <a:rPr lang="en-US" dirty="0" err="1"/>
              <a:t>bedel</a:t>
            </a:r>
            <a:r>
              <a:rPr lang="en-US" dirty="0"/>
              <a:t>=</a:t>
            </a:r>
            <a:r>
              <a:rPr lang="en-US" dirty="0" err="1"/>
              <a:t>sabit</a:t>
            </a:r>
            <a:r>
              <a:rPr lang="en-US" dirty="0"/>
              <a:t> </a:t>
            </a:r>
            <a:r>
              <a:rPr lang="en-US" dirty="0" err="1"/>
              <a:t>bedel</a:t>
            </a:r>
            <a:r>
              <a:rPr lang="en-US" dirty="0" smtClean="0"/>
              <a:t>)</a:t>
            </a:r>
            <a:endParaRPr lang="tr-TR" dirty="0" smtClean="0"/>
          </a:p>
          <a:p>
            <a:pPr lvl="2"/>
            <a:r>
              <a:rPr lang="tr-TR" dirty="0"/>
              <a:t>Kural: </a:t>
            </a:r>
            <a:r>
              <a:rPr lang="tr-TR" dirty="0" smtClean="0"/>
              <a:t>Taraflar </a:t>
            </a:r>
            <a:r>
              <a:rPr lang="tr-TR" dirty="0"/>
              <a:t>sözleşmede ödenecek bedeli </a:t>
            </a:r>
            <a:r>
              <a:rPr lang="tr-TR" dirty="0" smtClean="0"/>
              <a:t>önceden </a:t>
            </a:r>
            <a:r>
              <a:rPr lang="tr-TR" dirty="0"/>
              <a:t>kesin olarak belirlerler ve olağanüstü şartlar dışında bunun </a:t>
            </a:r>
            <a:r>
              <a:rPr lang="tr-TR" dirty="0" smtClean="0"/>
              <a:t>değiştirilemeyeceğini kararlaştırırlar.</a:t>
            </a:r>
          </a:p>
          <a:p>
            <a:pPr lvl="2"/>
            <a:r>
              <a:rPr lang="tr-TR" dirty="0" smtClean="0"/>
              <a:t>İstisna</a:t>
            </a:r>
            <a:r>
              <a:rPr lang="tr-TR" dirty="0"/>
              <a:t>: Başlangıçta öngörülemeyen olağanüstü durumlar nedeniyle kesin bedelin artırılması-Aşırı ifa güçlüğüne dayalı uyarlama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1952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İşsahibinin borçları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Bedel</a:t>
            </a:r>
            <a:r>
              <a:rPr lang="en-US" dirty="0"/>
              <a:t> </a:t>
            </a:r>
            <a:r>
              <a:rPr lang="en-US" dirty="0" err="1" smtClean="0"/>
              <a:t>Türleri</a:t>
            </a:r>
            <a:r>
              <a:rPr lang="tr-TR" dirty="0" smtClean="0"/>
              <a:t> (devam)</a:t>
            </a:r>
            <a:endParaRPr lang="tr-TR" dirty="0"/>
          </a:p>
          <a:p>
            <a:pPr lvl="1"/>
            <a:r>
              <a:rPr lang="en-US" dirty="0" err="1"/>
              <a:t>Götürü</a:t>
            </a:r>
            <a:r>
              <a:rPr lang="en-US" dirty="0"/>
              <a:t> </a:t>
            </a:r>
            <a:r>
              <a:rPr lang="en-US" dirty="0" err="1"/>
              <a:t>bedel</a:t>
            </a:r>
            <a:r>
              <a:rPr lang="en-US" dirty="0"/>
              <a:t> (</a:t>
            </a:r>
            <a:r>
              <a:rPr lang="en-US" dirty="0" err="1"/>
              <a:t>kesin</a:t>
            </a:r>
            <a:r>
              <a:rPr lang="en-US" dirty="0"/>
              <a:t> </a:t>
            </a:r>
            <a:r>
              <a:rPr lang="en-US" dirty="0" err="1"/>
              <a:t>bedel</a:t>
            </a:r>
            <a:r>
              <a:rPr lang="en-US" dirty="0"/>
              <a:t>=</a:t>
            </a:r>
            <a:r>
              <a:rPr lang="en-US" dirty="0" err="1"/>
              <a:t>sabit</a:t>
            </a:r>
            <a:r>
              <a:rPr lang="en-US" dirty="0"/>
              <a:t> </a:t>
            </a:r>
            <a:r>
              <a:rPr lang="en-US" dirty="0" err="1"/>
              <a:t>bedel</a:t>
            </a:r>
            <a:r>
              <a:rPr lang="en-US" dirty="0" smtClean="0"/>
              <a:t>)</a:t>
            </a:r>
            <a:r>
              <a:rPr lang="tr-TR" dirty="0"/>
              <a:t> (devam)</a:t>
            </a:r>
          </a:p>
          <a:p>
            <a:pPr lvl="2"/>
            <a:r>
              <a:rPr lang="tr-TR" dirty="0" smtClean="0"/>
              <a:t>İstisna (devam)</a:t>
            </a:r>
          </a:p>
          <a:p>
            <a:pPr lvl="3"/>
            <a:r>
              <a:rPr lang="en-US" dirty="0" err="1" smtClean="0"/>
              <a:t>Bedel</a:t>
            </a:r>
            <a:r>
              <a:rPr lang="en-US" dirty="0" smtClean="0"/>
              <a:t> </a:t>
            </a:r>
            <a:r>
              <a:rPr lang="en-US" dirty="0" err="1"/>
              <a:t>artışının</a:t>
            </a:r>
            <a:r>
              <a:rPr lang="en-US" dirty="0"/>
              <a:t>- </a:t>
            </a:r>
            <a:r>
              <a:rPr lang="en-US" dirty="0" err="1"/>
              <a:t>Uyarlamanın</a:t>
            </a:r>
            <a:r>
              <a:rPr lang="en-US" dirty="0"/>
              <a:t> </a:t>
            </a:r>
            <a:r>
              <a:rPr lang="en-US" dirty="0" err="1" smtClean="0"/>
              <a:t>şartları</a:t>
            </a:r>
            <a:endParaRPr lang="tr-TR" dirty="0" smtClean="0"/>
          </a:p>
          <a:p>
            <a:pPr lvl="4"/>
            <a:r>
              <a:rPr lang="en-US" dirty="0" err="1"/>
              <a:t>Başlangıçta</a:t>
            </a:r>
            <a:r>
              <a:rPr lang="en-US" dirty="0"/>
              <a:t> </a:t>
            </a:r>
            <a:r>
              <a:rPr lang="en-US" dirty="0" err="1"/>
              <a:t>öngörülemeyen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öngörülebilip</a:t>
            </a:r>
            <a:r>
              <a:rPr lang="en-US" dirty="0"/>
              <a:t> de </a:t>
            </a:r>
            <a:r>
              <a:rPr lang="en-US" dirty="0" err="1"/>
              <a:t>taraflarca</a:t>
            </a:r>
            <a:r>
              <a:rPr lang="en-US" dirty="0"/>
              <a:t> </a:t>
            </a:r>
            <a:r>
              <a:rPr lang="en-US" dirty="0" err="1"/>
              <a:t>göz</a:t>
            </a:r>
            <a:r>
              <a:rPr lang="en-US" dirty="0"/>
              <a:t> </a:t>
            </a:r>
            <a:r>
              <a:rPr lang="en-US" dirty="0" err="1"/>
              <a:t>önünde</a:t>
            </a:r>
            <a:r>
              <a:rPr lang="en-US" dirty="0"/>
              <a:t> </a:t>
            </a:r>
            <a:r>
              <a:rPr lang="en-US" dirty="0" err="1"/>
              <a:t>tutulmayan</a:t>
            </a:r>
            <a:r>
              <a:rPr lang="en-US" dirty="0"/>
              <a:t> </a:t>
            </a:r>
            <a:r>
              <a:rPr lang="en-US" dirty="0" err="1"/>
              <a:t>olağanüstü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durum (</a:t>
            </a:r>
            <a:r>
              <a:rPr lang="en-US" dirty="0" err="1"/>
              <a:t>olay</a:t>
            </a:r>
            <a:r>
              <a:rPr lang="en-US" dirty="0"/>
              <a:t>)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çıkmış</a:t>
            </a:r>
            <a:r>
              <a:rPr lang="en-US" dirty="0"/>
              <a:t> </a:t>
            </a:r>
            <a:r>
              <a:rPr lang="en-US" dirty="0" err="1" smtClean="0"/>
              <a:t>olmalıdır</a:t>
            </a:r>
            <a:r>
              <a:rPr lang="tr-TR" dirty="0" smtClean="0"/>
              <a:t>.</a:t>
            </a:r>
          </a:p>
          <a:p>
            <a:pPr lvl="4"/>
            <a:r>
              <a:rPr lang="en-US" dirty="0" err="1"/>
              <a:t>Öngörülemeyen</a:t>
            </a:r>
            <a:r>
              <a:rPr lang="en-US" dirty="0"/>
              <a:t> </a:t>
            </a:r>
            <a:r>
              <a:rPr lang="en-US" dirty="0" err="1"/>
              <a:t>olağanüstü</a:t>
            </a:r>
            <a:r>
              <a:rPr lang="en-US" dirty="0"/>
              <a:t> durum, </a:t>
            </a:r>
            <a:r>
              <a:rPr lang="en-US" dirty="0" err="1"/>
              <a:t>götürü</a:t>
            </a:r>
            <a:r>
              <a:rPr lang="en-US" dirty="0"/>
              <a:t> </a:t>
            </a:r>
            <a:r>
              <a:rPr lang="en-US" dirty="0" err="1"/>
              <a:t>bedel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eserin</a:t>
            </a:r>
            <a:r>
              <a:rPr lang="en-US" dirty="0"/>
              <a:t> </a:t>
            </a:r>
            <a:r>
              <a:rPr lang="en-US" dirty="0" err="1"/>
              <a:t>yapılmasını</a:t>
            </a:r>
            <a:r>
              <a:rPr lang="en-US" dirty="0"/>
              <a:t> </a:t>
            </a:r>
            <a:r>
              <a:rPr lang="en-US" dirty="0" err="1"/>
              <a:t>engellemeli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son </a:t>
            </a:r>
            <a:r>
              <a:rPr lang="en-US" dirty="0" err="1"/>
              <a:t>derece</a:t>
            </a:r>
            <a:r>
              <a:rPr lang="en-US" dirty="0"/>
              <a:t> </a:t>
            </a:r>
            <a:r>
              <a:rPr lang="en-US" dirty="0" err="1" smtClean="0"/>
              <a:t>güçleştirmelidir</a:t>
            </a:r>
            <a:r>
              <a:rPr lang="tr-TR" dirty="0" smtClean="0"/>
              <a:t>.</a:t>
            </a:r>
          </a:p>
          <a:p>
            <a:pPr lvl="5"/>
            <a:r>
              <a:rPr lang="en-US" dirty="0" err="1"/>
              <a:t>Edimler</a:t>
            </a:r>
            <a:r>
              <a:rPr lang="en-US" dirty="0"/>
              <a:t> </a:t>
            </a:r>
            <a:r>
              <a:rPr lang="en-US" dirty="0" err="1"/>
              <a:t>arasındaki</a:t>
            </a:r>
            <a:r>
              <a:rPr lang="en-US" dirty="0"/>
              <a:t> </a:t>
            </a:r>
            <a:r>
              <a:rPr lang="en-US" dirty="0" err="1"/>
              <a:t>denge</a:t>
            </a:r>
            <a:r>
              <a:rPr lang="en-US" dirty="0"/>
              <a:t>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ölçüde</a:t>
            </a:r>
            <a:r>
              <a:rPr lang="en-US" dirty="0"/>
              <a:t> </a:t>
            </a:r>
            <a:r>
              <a:rPr lang="en-US" dirty="0" err="1"/>
              <a:t>bozulmuş</a:t>
            </a:r>
            <a:r>
              <a:rPr lang="en-US" dirty="0"/>
              <a:t> </a:t>
            </a:r>
            <a:r>
              <a:rPr lang="en-US" dirty="0" err="1" smtClean="0"/>
              <a:t>olmalıdır</a:t>
            </a:r>
            <a:r>
              <a:rPr lang="tr-TR" dirty="0" smtClean="0"/>
              <a:t>.</a:t>
            </a:r>
          </a:p>
          <a:p>
            <a:pPr lvl="5"/>
            <a:endParaRPr lang="tr-TR" dirty="0" smtClean="0"/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751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İşsahibinin borçları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Bedel</a:t>
            </a:r>
            <a:r>
              <a:rPr lang="en-US" dirty="0"/>
              <a:t> </a:t>
            </a:r>
            <a:r>
              <a:rPr lang="en-US" dirty="0" err="1"/>
              <a:t>Türleri</a:t>
            </a:r>
            <a:r>
              <a:rPr lang="tr-TR" dirty="0"/>
              <a:t> (devam)</a:t>
            </a:r>
          </a:p>
          <a:p>
            <a:pPr lvl="1"/>
            <a:r>
              <a:rPr lang="en-US" dirty="0" err="1"/>
              <a:t>Götürü</a:t>
            </a:r>
            <a:r>
              <a:rPr lang="en-US" dirty="0"/>
              <a:t> </a:t>
            </a:r>
            <a:r>
              <a:rPr lang="en-US" dirty="0" err="1"/>
              <a:t>bedel</a:t>
            </a:r>
            <a:r>
              <a:rPr lang="en-US" dirty="0"/>
              <a:t> (</a:t>
            </a:r>
            <a:r>
              <a:rPr lang="en-US" dirty="0" err="1"/>
              <a:t>kesin</a:t>
            </a:r>
            <a:r>
              <a:rPr lang="en-US" dirty="0"/>
              <a:t> </a:t>
            </a:r>
            <a:r>
              <a:rPr lang="en-US" dirty="0" err="1"/>
              <a:t>bedel</a:t>
            </a:r>
            <a:r>
              <a:rPr lang="en-US" dirty="0"/>
              <a:t>=</a:t>
            </a:r>
            <a:r>
              <a:rPr lang="en-US" dirty="0" err="1"/>
              <a:t>sabit</a:t>
            </a:r>
            <a:r>
              <a:rPr lang="en-US" dirty="0"/>
              <a:t> </a:t>
            </a:r>
            <a:r>
              <a:rPr lang="en-US" dirty="0" err="1"/>
              <a:t>bedel</a:t>
            </a:r>
            <a:r>
              <a:rPr lang="en-US" dirty="0"/>
              <a:t>)</a:t>
            </a:r>
            <a:r>
              <a:rPr lang="tr-TR" dirty="0"/>
              <a:t> (devam)</a:t>
            </a:r>
          </a:p>
          <a:p>
            <a:pPr lvl="2"/>
            <a:r>
              <a:rPr lang="tr-TR" dirty="0"/>
              <a:t>İstisna (devam)</a:t>
            </a:r>
          </a:p>
          <a:p>
            <a:pPr lvl="3"/>
            <a:r>
              <a:rPr lang="en-US" dirty="0" err="1"/>
              <a:t>Yüklenici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duruma</a:t>
            </a:r>
            <a:r>
              <a:rPr lang="en-US" dirty="0"/>
              <a:t> </a:t>
            </a:r>
            <a:r>
              <a:rPr lang="en-US" dirty="0" err="1"/>
              <a:t>kendi</a:t>
            </a:r>
            <a:r>
              <a:rPr lang="en-US" dirty="0"/>
              <a:t> </a:t>
            </a:r>
            <a:r>
              <a:rPr lang="en-US" dirty="0" err="1"/>
              <a:t>kusuruyla</a:t>
            </a:r>
            <a:r>
              <a:rPr lang="en-US" dirty="0"/>
              <a:t> </a:t>
            </a:r>
            <a:r>
              <a:rPr lang="en-US" dirty="0" err="1"/>
              <a:t>sebebiyet</a:t>
            </a:r>
            <a:r>
              <a:rPr lang="en-US" dirty="0"/>
              <a:t> </a:t>
            </a:r>
            <a:r>
              <a:rPr lang="en-US" dirty="0" err="1"/>
              <a:t>vermemiş</a:t>
            </a:r>
            <a:r>
              <a:rPr lang="en-US" dirty="0"/>
              <a:t> </a:t>
            </a:r>
            <a:r>
              <a:rPr lang="en-US" dirty="0" err="1" smtClean="0"/>
              <a:t>olmalıdır</a:t>
            </a:r>
            <a:r>
              <a:rPr lang="tr-TR" dirty="0" smtClean="0"/>
              <a:t>.</a:t>
            </a:r>
          </a:p>
          <a:p>
            <a:pPr lvl="3"/>
            <a:r>
              <a:rPr lang="en-US" dirty="0" err="1"/>
              <a:t>Yüklenici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durumu</a:t>
            </a:r>
            <a:r>
              <a:rPr lang="en-US" dirty="0"/>
              <a:t> işsahibine </a:t>
            </a:r>
            <a:r>
              <a:rPr lang="en-US" dirty="0" err="1"/>
              <a:t>bildirmek</a:t>
            </a:r>
            <a:r>
              <a:rPr lang="en-US" dirty="0"/>
              <a:t> </a:t>
            </a:r>
            <a:r>
              <a:rPr lang="en-US" dirty="0" err="1" smtClean="0"/>
              <a:t>zorundadır</a:t>
            </a:r>
            <a:r>
              <a:rPr lang="tr-TR" dirty="0" smtClean="0"/>
              <a:t>.</a:t>
            </a:r>
          </a:p>
          <a:p>
            <a:pPr lvl="3"/>
            <a:r>
              <a:rPr lang="en-US" dirty="0" err="1"/>
              <a:t>Yüklenici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haktan</a:t>
            </a:r>
            <a:r>
              <a:rPr lang="en-US" dirty="0"/>
              <a:t> </a:t>
            </a:r>
            <a:r>
              <a:rPr lang="en-US" dirty="0" err="1"/>
              <a:t>önceden</a:t>
            </a:r>
            <a:r>
              <a:rPr lang="en-US" dirty="0"/>
              <a:t> </a:t>
            </a:r>
            <a:r>
              <a:rPr lang="en-US" dirty="0" err="1"/>
              <a:t>vazgeçmemiş</a:t>
            </a:r>
            <a:r>
              <a:rPr lang="en-US" dirty="0"/>
              <a:t> </a:t>
            </a:r>
            <a:r>
              <a:rPr lang="en-US" dirty="0" err="1" smtClean="0"/>
              <a:t>olmalıdır</a:t>
            </a:r>
            <a:r>
              <a:rPr lang="tr-TR" dirty="0" smtClean="0"/>
              <a:t>.</a:t>
            </a:r>
          </a:p>
          <a:p>
            <a:pPr lvl="2"/>
            <a:r>
              <a:rPr lang="tr-TR" dirty="0" smtClean="0"/>
              <a:t>Hüküm ve sonuçları</a:t>
            </a:r>
          </a:p>
          <a:p>
            <a:pPr lvl="3"/>
            <a:r>
              <a:rPr lang="en-US" dirty="0" err="1"/>
              <a:t>Yüklenicinin</a:t>
            </a:r>
            <a:r>
              <a:rPr lang="en-US" dirty="0"/>
              <a:t> </a:t>
            </a:r>
            <a:r>
              <a:rPr lang="en-US" dirty="0" err="1"/>
              <a:t>uyarlama</a:t>
            </a:r>
            <a:r>
              <a:rPr lang="en-US" dirty="0"/>
              <a:t> </a:t>
            </a:r>
            <a:r>
              <a:rPr lang="en-US" dirty="0" err="1"/>
              <a:t>isteme</a:t>
            </a:r>
            <a:r>
              <a:rPr lang="en-US" dirty="0"/>
              <a:t> </a:t>
            </a:r>
            <a:r>
              <a:rPr lang="en-US" dirty="0" err="1"/>
              <a:t>hakkı</a:t>
            </a:r>
            <a:r>
              <a:rPr lang="en-US" dirty="0"/>
              <a:t> </a:t>
            </a:r>
            <a:endParaRPr lang="tr-TR" dirty="0" smtClean="0"/>
          </a:p>
          <a:p>
            <a:pPr lvl="3"/>
            <a:r>
              <a:rPr lang="en-US" dirty="0" err="1"/>
              <a:t>Yüklenicinin</a:t>
            </a:r>
            <a:r>
              <a:rPr lang="en-US" dirty="0"/>
              <a:t> </a:t>
            </a:r>
            <a:r>
              <a:rPr lang="en-US" dirty="0" err="1"/>
              <a:t>dönme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fesih</a:t>
            </a:r>
            <a:r>
              <a:rPr lang="en-US" dirty="0"/>
              <a:t> </a:t>
            </a:r>
            <a:r>
              <a:rPr lang="en-US" dirty="0" err="1" smtClean="0"/>
              <a:t>hakkı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07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İşsahibinin borçları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Bedel</a:t>
            </a:r>
            <a:r>
              <a:rPr lang="en-US" dirty="0"/>
              <a:t> </a:t>
            </a:r>
            <a:r>
              <a:rPr lang="en-US" dirty="0" err="1"/>
              <a:t>Türleri</a:t>
            </a:r>
            <a:r>
              <a:rPr lang="tr-TR" dirty="0"/>
              <a:t> (devam)</a:t>
            </a:r>
          </a:p>
          <a:p>
            <a:pPr lvl="1"/>
            <a:r>
              <a:rPr lang="sv-SE" dirty="0" smtClean="0"/>
              <a:t>Yaklaşık </a:t>
            </a:r>
            <a:r>
              <a:rPr lang="sv-SE" dirty="0"/>
              <a:t>bedel (Değere göre bedel</a:t>
            </a:r>
            <a:r>
              <a:rPr lang="sv-SE" dirty="0" smtClean="0"/>
              <a:t>)</a:t>
            </a:r>
            <a:endParaRPr lang="tr-TR" dirty="0" smtClean="0"/>
          </a:p>
          <a:p>
            <a:pPr lvl="2"/>
            <a:r>
              <a:rPr lang="en-US" dirty="0" err="1"/>
              <a:t>Yaklaşık</a:t>
            </a:r>
            <a:r>
              <a:rPr lang="en-US" dirty="0"/>
              <a:t> </a:t>
            </a:r>
            <a:r>
              <a:rPr lang="en-US" dirty="0" err="1"/>
              <a:t>bedelin</a:t>
            </a:r>
            <a:r>
              <a:rPr lang="en-US" dirty="0"/>
              <a:t> </a:t>
            </a:r>
            <a:r>
              <a:rPr lang="en-US" dirty="0" err="1"/>
              <a:t>aşırı</a:t>
            </a:r>
            <a:r>
              <a:rPr lang="en-US" dirty="0"/>
              <a:t> </a:t>
            </a:r>
            <a:r>
              <a:rPr lang="en-US" dirty="0" err="1"/>
              <a:t>oranda</a:t>
            </a:r>
            <a:r>
              <a:rPr lang="en-US" dirty="0"/>
              <a:t> </a:t>
            </a:r>
            <a:r>
              <a:rPr lang="en-US" dirty="0" err="1" smtClean="0"/>
              <a:t>aşılması</a:t>
            </a:r>
            <a:endParaRPr lang="tr-TR" dirty="0"/>
          </a:p>
          <a:p>
            <a:pPr lvl="3"/>
            <a:r>
              <a:rPr lang="tr-TR" dirty="0" smtClean="0"/>
              <a:t>Şartları</a:t>
            </a:r>
          </a:p>
          <a:p>
            <a:pPr lvl="4"/>
            <a:r>
              <a:rPr lang="en-US" dirty="0" err="1"/>
              <a:t>Başlangıçta</a:t>
            </a:r>
            <a:r>
              <a:rPr lang="en-US" dirty="0"/>
              <a:t> </a:t>
            </a:r>
            <a:r>
              <a:rPr lang="en-US" dirty="0" err="1"/>
              <a:t>yaklaşık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bedel</a:t>
            </a:r>
            <a:r>
              <a:rPr lang="en-US" dirty="0"/>
              <a:t> </a:t>
            </a:r>
            <a:r>
              <a:rPr lang="en-US" dirty="0" err="1"/>
              <a:t>belirlenmiş</a:t>
            </a:r>
            <a:r>
              <a:rPr lang="en-US" dirty="0"/>
              <a:t> </a:t>
            </a:r>
            <a:r>
              <a:rPr lang="en-US" dirty="0" err="1" smtClean="0"/>
              <a:t>olmalıdır</a:t>
            </a:r>
            <a:r>
              <a:rPr lang="tr-TR" dirty="0" smtClean="0"/>
              <a:t>.</a:t>
            </a:r>
          </a:p>
          <a:p>
            <a:pPr lvl="4"/>
            <a:r>
              <a:rPr lang="en-US" dirty="0" err="1"/>
              <a:t>Başlangıçta</a:t>
            </a:r>
            <a:r>
              <a:rPr lang="en-US" dirty="0"/>
              <a:t> </a:t>
            </a:r>
            <a:r>
              <a:rPr lang="en-US" dirty="0" err="1"/>
              <a:t>yaklaşık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belirlenen</a:t>
            </a:r>
            <a:r>
              <a:rPr lang="en-US" dirty="0"/>
              <a:t> </a:t>
            </a:r>
            <a:r>
              <a:rPr lang="en-US" dirty="0" err="1"/>
              <a:t>bedel</a:t>
            </a:r>
            <a:r>
              <a:rPr lang="en-US" dirty="0"/>
              <a:t> </a:t>
            </a:r>
            <a:r>
              <a:rPr lang="en-US" dirty="0" err="1"/>
              <a:t>aşırı</a:t>
            </a:r>
            <a:r>
              <a:rPr lang="en-US" dirty="0"/>
              <a:t> </a:t>
            </a:r>
            <a:r>
              <a:rPr lang="en-US" dirty="0" err="1"/>
              <a:t>ölçüde</a:t>
            </a:r>
            <a:r>
              <a:rPr lang="en-US" dirty="0"/>
              <a:t> </a:t>
            </a:r>
            <a:r>
              <a:rPr lang="en-US" dirty="0" err="1"/>
              <a:t>aşılmış</a:t>
            </a:r>
            <a:r>
              <a:rPr lang="en-US" dirty="0"/>
              <a:t> </a:t>
            </a:r>
            <a:r>
              <a:rPr lang="en-US" dirty="0" err="1" smtClean="0"/>
              <a:t>olmalıdır</a:t>
            </a:r>
            <a:r>
              <a:rPr lang="tr-TR" dirty="0" smtClean="0"/>
              <a:t>.</a:t>
            </a:r>
          </a:p>
          <a:p>
            <a:pPr lvl="4"/>
            <a:r>
              <a:rPr lang="en-US" dirty="0"/>
              <a:t>Bu </a:t>
            </a:r>
            <a:r>
              <a:rPr lang="en-US" dirty="0" err="1"/>
              <a:t>aşmaya</a:t>
            </a:r>
            <a:r>
              <a:rPr lang="en-US" dirty="0"/>
              <a:t> işsahibi </a:t>
            </a:r>
            <a:r>
              <a:rPr lang="en-US" dirty="0" err="1"/>
              <a:t>kusuruyla</a:t>
            </a:r>
            <a:r>
              <a:rPr lang="en-US" dirty="0"/>
              <a:t> </a:t>
            </a:r>
            <a:r>
              <a:rPr lang="en-US" dirty="0" err="1"/>
              <a:t>sebep</a:t>
            </a:r>
            <a:r>
              <a:rPr lang="en-US" dirty="0"/>
              <a:t> </a:t>
            </a:r>
            <a:r>
              <a:rPr lang="en-US" dirty="0" err="1" smtClean="0"/>
              <a:t>olmamalıdır</a:t>
            </a:r>
            <a:r>
              <a:rPr lang="tr-T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312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İşsahibinin borçları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Bedel</a:t>
            </a:r>
            <a:r>
              <a:rPr lang="en-US" dirty="0"/>
              <a:t> </a:t>
            </a:r>
            <a:r>
              <a:rPr lang="en-US" dirty="0" err="1"/>
              <a:t>Türleri</a:t>
            </a:r>
            <a:r>
              <a:rPr lang="tr-TR" dirty="0"/>
              <a:t> (devam)</a:t>
            </a:r>
          </a:p>
          <a:p>
            <a:pPr lvl="1"/>
            <a:r>
              <a:rPr lang="sv-SE" dirty="0"/>
              <a:t>Yaklaşık bedel (Değere göre bedel</a:t>
            </a:r>
            <a:r>
              <a:rPr lang="sv-SE" dirty="0" smtClean="0"/>
              <a:t>)</a:t>
            </a:r>
            <a:r>
              <a:rPr lang="tr-TR" dirty="0" smtClean="0"/>
              <a:t> (devam)</a:t>
            </a:r>
            <a:endParaRPr lang="tr-TR" dirty="0"/>
          </a:p>
          <a:p>
            <a:pPr lvl="2"/>
            <a:r>
              <a:rPr lang="en-US" dirty="0" err="1"/>
              <a:t>Yaklaşık</a:t>
            </a:r>
            <a:r>
              <a:rPr lang="en-US" dirty="0"/>
              <a:t> </a:t>
            </a:r>
            <a:r>
              <a:rPr lang="en-US" dirty="0" err="1"/>
              <a:t>bedelin</a:t>
            </a:r>
            <a:r>
              <a:rPr lang="en-US" dirty="0"/>
              <a:t> </a:t>
            </a:r>
            <a:r>
              <a:rPr lang="en-US" dirty="0" err="1"/>
              <a:t>aşırı</a:t>
            </a:r>
            <a:r>
              <a:rPr lang="en-US" dirty="0"/>
              <a:t> </a:t>
            </a:r>
            <a:r>
              <a:rPr lang="en-US" dirty="0" err="1"/>
              <a:t>oranda</a:t>
            </a:r>
            <a:r>
              <a:rPr lang="en-US" dirty="0"/>
              <a:t> </a:t>
            </a:r>
            <a:r>
              <a:rPr lang="en-US" dirty="0" err="1" smtClean="0"/>
              <a:t>aşılması</a:t>
            </a:r>
            <a:r>
              <a:rPr lang="tr-TR" dirty="0" smtClean="0"/>
              <a:t> (devam)</a:t>
            </a:r>
          </a:p>
          <a:p>
            <a:pPr lvl="3"/>
            <a:r>
              <a:rPr lang="en-US" dirty="0" err="1"/>
              <a:t>Hüküm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sonuçları</a:t>
            </a:r>
            <a:endParaRPr lang="tr-TR" dirty="0"/>
          </a:p>
          <a:p>
            <a:pPr lvl="4"/>
            <a:r>
              <a:rPr lang="en-US" dirty="0" err="1"/>
              <a:t>Eser</a:t>
            </a:r>
            <a:r>
              <a:rPr lang="en-US" dirty="0"/>
              <a:t> işsahibinin </a:t>
            </a:r>
            <a:r>
              <a:rPr lang="en-US" dirty="0" err="1"/>
              <a:t>arsası</a:t>
            </a:r>
            <a:r>
              <a:rPr lang="en-US" dirty="0"/>
              <a:t> </a:t>
            </a:r>
            <a:r>
              <a:rPr lang="en-US" dirty="0" err="1"/>
              <a:t>üzerine</a:t>
            </a:r>
            <a:r>
              <a:rPr lang="en-US" dirty="0"/>
              <a:t> </a:t>
            </a:r>
            <a:r>
              <a:rPr lang="en-US" dirty="0" err="1" smtClean="0"/>
              <a:t>yapılmaktadır</a:t>
            </a:r>
            <a:r>
              <a:rPr lang="tr-TR" dirty="0" smtClean="0"/>
              <a:t>.</a:t>
            </a:r>
          </a:p>
          <a:p>
            <a:pPr lvl="5"/>
            <a:r>
              <a:rPr lang="en-US" dirty="0"/>
              <a:t>İşsahibinin </a:t>
            </a:r>
            <a:r>
              <a:rPr lang="en-US" dirty="0" err="1"/>
              <a:t>bedelden</a:t>
            </a:r>
            <a:r>
              <a:rPr lang="en-US" dirty="0"/>
              <a:t> </a:t>
            </a:r>
            <a:r>
              <a:rPr lang="en-US" dirty="0" err="1"/>
              <a:t>uygun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indirim</a:t>
            </a:r>
            <a:r>
              <a:rPr lang="en-US" dirty="0"/>
              <a:t> </a:t>
            </a:r>
            <a:r>
              <a:rPr lang="en-US" dirty="0" err="1"/>
              <a:t>isteme</a:t>
            </a:r>
            <a:r>
              <a:rPr lang="en-US" dirty="0"/>
              <a:t> </a:t>
            </a:r>
            <a:r>
              <a:rPr lang="en-US" dirty="0" err="1" smtClean="0"/>
              <a:t>hakkı</a:t>
            </a:r>
            <a:endParaRPr lang="tr-TR" dirty="0"/>
          </a:p>
          <a:p>
            <a:pPr lvl="5"/>
            <a:r>
              <a:rPr lang="en-US" dirty="0"/>
              <a:t>İşsahibinin </a:t>
            </a:r>
            <a:r>
              <a:rPr lang="en-US" dirty="0" err="1"/>
              <a:t>sözleşmeyi</a:t>
            </a:r>
            <a:r>
              <a:rPr lang="en-US" dirty="0"/>
              <a:t> </a:t>
            </a:r>
            <a:r>
              <a:rPr lang="en-US" dirty="0" err="1" smtClean="0"/>
              <a:t>feshetmesi</a:t>
            </a:r>
            <a:endParaRPr lang="tr-TR" dirty="0"/>
          </a:p>
          <a:p>
            <a:pPr lvl="4"/>
            <a:r>
              <a:rPr lang="en-US" dirty="0" err="1"/>
              <a:t>Eser</a:t>
            </a:r>
            <a:r>
              <a:rPr lang="en-US" dirty="0"/>
              <a:t>, işsahibinin </a:t>
            </a:r>
            <a:r>
              <a:rPr lang="en-US" dirty="0" err="1"/>
              <a:t>arsası</a:t>
            </a:r>
            <a:r>
              <a:rPr lang="en-US" dirty="0"/>
              <a:t> </a:t>
            </a:r>
            <a:r>
              <a:rPr lang="en-US" dirty="0" err="1"/>
              <a:t>üzerine</a:t>
            </a:r>
            <a:r>
              <a:rPr lang="en-US" dirty="0"/>
              <a:t> </a:t>
            </a:r>
            <a:r>
              <a:rPr lang="en-US" dirty="0" err="1" smtClean="0"/>
              <a:t>yapılmamaktadır</a:t>
            </a:r>
            <a:r>
              <a:rPr lang="tr-TR" dirty="0" smtClean="0"/>
              <a:t>.</a:t>
            </a:r>
          </a:p>
          <a:p>
            <a:pPr lvl="1"/>
            <a:r>
              <a:rPr lang="en-US" dirty="0" err="1"/>
              <a:t>Tarafların</a:t>
            </a:r>
            <a:r>
              <a:rPr lang="en-US" dirty="0"/>
              <a:t> </a:t>
            </a:r>
            <a:r>
              <a:rPr lang="en-US" dirty="0" err="1"/>
              <a:t>sözleşmede</a:t>
            </a:r>
            <a:r>
              <a:rPr lang="en-US" dirty="0"/>
              <a:t> </a:t>
            </a:r>
            <a:r>
              <a:rPr lang="en-US" dirty="0" err="1"/>
              <a:t>bedel</a:t>
            </a:r>
            <a:r>
              <a:rPr lang="en-US" dirty="0"/>
              <a:t> </a:t>
            </a:r>
            <a:r>
              <a:rPr lang="en-US" dirty="0" err="1"/>
              <a:t>miktarını</a:t>
            </a:r>
            <a:r>
              <a:rPr lang="en-US" dirty="0"/>
              <a:t> </a:t>
            </a:r>
            <a:r>
              <a:rPr lang="en-US" dirty="0" err="1"/>
              <a:t>önceden</a:t>
            </a:r>
            <a:r>
              <a:rPr lang="en-US" dirty="0"/>
              <a:t> </a:t>
            </a:r>
            <a:r>
              <a:rPr lang="en-US" dirty="0" err="1"/>
              <a:t>hiç</a:t>
            </a:r>
            <a:r>
              <a:rPr lang="en-US" dirty="0"/>
              <a:t> </a:t>
            </a:r>
            <a:r>
              <a:rPr lang="en-US" dirty="0" err="1" smtClean="0"/>
              <a:t>belirlememeleri</a:t>
            </a: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153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İşsahibinin borçları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Bedelin</a:t>
            </a:r>
            <a:r>
              <a:rPr lang="en-US" dirty="0" smtClean="0"/>
              <a:t> </a:t>
            </a:r>
            <a:r>
              <a:rPr lang="en-US" dirty="0" err="1" smtClean="0"/>
              <a:t>Muaccel</a:t>
            </a:r>
            <a:r>
              <a:rPr lang="en-US" dirty="0" smtClean="0"/>
              <a:t> </a:t>
            </a:r>
            <a:r>
              <a:rPr lang="en-US" dirty="0" err="1" smtClean="0"/>
              <a:t>Olmas</a:t>
            </a:r>
            <a:r>
              <a:rPr lang="tr-TR" dirty="0" smtClean="0"/>
              <a:t>ı</a:t>
            </a:r>
          </a:p>
          <a:p>
            <a:pPr lvl="1"/>
            <a:r>
              <a:rPr lang="en-US" dirty="0"/>
              <a:t>Muacceliyet </a:t>
            </a:r>
            <a:r>
              <a:rPr lang="en-US" dirty="0" err="1" smtClean="0"/>
              <a:t>zamanı</a:t>
            </a:r>
            <a:endParaRPr lang="tr-TR" dirty="0"/>
          </a:p>
          <a:p>
            <a:pPr lvl="1"/>
            <a:r>
              <a:rPr lang="en-US" dirty="0" err="1" smtClean="0"/>
              <a:t>Şartları</a:t>
            </a:r>
            <a:endParaRPr lang="tr-TR" dirty="0"/>
          </a:p>
          <a:p>
            <a:pPr lvl="1"/>
            <a:r>
              <a:rPr lang="en-US" dirty="0" err="1"/>
              <a:t>Hüküm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sonuçları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140095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1506</TotalTime>
  <Words>293</Words>
  <Application>Microsoft Office PowerPoint</Application>
  <PresentationFormat>Geniş ekran</PresentationFormat>
  <Paragraphs>50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Galeri</vt:lpstr>
      <vt:lpstr>BORÇLAR HUKUKU ÖZEL HÜKÜMLER</vt:lpstr>
      <vt:lpstr>İşsahibinin borçları</vt:lpstr>
      <vt:lpstr>İşsahibinin borçları</vt:lpstr>
      <vt:lpstr>İşsahibinin borçları</vt:lpstr>
      <vt:lpstr>İşsahibinin borçları</vt:lpstr>
      <vt:lpstr>İşsahibinin borçları</vt:lpstr>
      <vt:lpstr>İşsahibinin borçları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Harun Kılıç</dc:creator>
  <cp:lastModifiedBy>pc1</cp:lastModifiedBy>
  <cp:revision>30</cp:revision>
  <dcterms:created xsi:type="dcterms:W3CDTF">2020-07-01T13:53:34Z</dcterms:created>
  <dcterms:modified xsi:type="dcterms:W3CDTF">2021-03-22T18:34:02Z</dcterms:modified>
</cp:coreProperties>
</file>