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61" r:id="rId5"/>
    <p:sldId id="262" r:id="rId6"/>
    <p:sldId id="263" r:id="rId7"/>
    <p:sldId id="264" r:id="rId8"/>
    <p:sldId id="266"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6AD0618-1239-4C13-AC19-E25575D96E43}"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5321459-3281-4A12-9686-A93D59110F6D}" type="slidenum">
              <a:rPr lang="tr-TR" smtClean="0"/>
              <a:t>‹#›</a:t>
            </a:fld>
            <a:endParaRPr lang="tr-TR"/>
          </a:p>
        </p:txBody>
      </p:sp>
    </p:spTree>
    <p:extLst>
      <p:ext uri="{BB962C8B-B14F-4D97-AF65-F5344CB8AC3E}">
        <p14:creationId xmlns:p14="http://schemas.microsoft.com/office/powerpoint/2010/main" val="3682732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AD0618-1239-4C13-AC19-E25575D96E43}"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5321459-3281-4A12-9686-A93D59110F6D}" type="slidenum">
              <a:rPr lang="tr-TR" smtClean="0"/>
              <a:t>‹#›</a:t>
            </a:fld>
            <a:endParaRPr lang="tr-TR"/>
          </a:p>
        </p:txBody>
      </p:sp>
    </p:spTree>
    <p:extLst>
      <p:ext uri="{BB962C8B-B14F-4D97-AF65-F5344CB8AC3E}">
        <p14:creationId xmlns:p14="http://schemas.microsoft.com/office/powerpoint/2010/main" val="1246609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AD0618-1239-4C13-AC19-E25575D96E43}"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5321459-3281-4A12-9686-A93D59110F6D}" type="slidenum">
              <a:rPr lang="tr-TR" smtClean="0"/>
              <a:t>‹#›</a:t>
            </a:fld>
            <a:endParaRPr lang="tr-TR"/>
          </a:p>
        </p:txBody>
      </p:sp>
    </p:spTree>
    <p:extLst>
      <p:ext uri="{BB962C8B-B14F-4D97-AF65-F5344CB8AC3E}">
        <p14:creationId xmlns:p14="http://schemas.microsoft.com/office/powerpoint/2010/main" val="1427993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AD0618-1239-4C13-AC19-E25575D96E43}"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5321459-3281-4A12-9686-A93D59110F6D}" type="slidenum">
              <a:rPr lang="tr-TR" smtClean="0"/>
              <a:t>‹#›</a:t>
            </a:fld>
            <a:endParaRPr lang="tr-TR"/>
          </a:p>
        </p:txBody>
      </p:sp>
    </p:spTree>
    <p:extLst>
      <p:ext uri="{BB962C8B-B14F-4D97-AF65-F5344CB8AC3E}">
        <p14:creationId xmlns:p14="http://schemas.microsoft.com/office/powerpoint/2010/main" val="1867652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6AD0618-1239-4C13-AC19-E25575D96E43}"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5321459-3281-4A12-9686-A93D59110F6D}" type="slidenum">
              <a:rPr lang="tr-TR" smtClean="0"/>
              <a:t>‹#›</a:t>
            </a:fld>
            <a:endParaRPr lang="tr-TR"/>
          </a:p>
        </p:txBody>
      </p:sp>
    </p:spTree>
    <p:extLst>
      <p:ext uri="{BB962C8B-B14F-4D97-AF65-F5344CB8AC3E}">
        <p14:creationId xmlns:p14="http://schemas.microsoft.com/office/powerpoint/2010/main" val="2999136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6AD0618-1239-4C13-AC19-E25575D96E43}"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5321459-3281-4A12-9686-A93D59110F6D}" type="slidenum">
              <a:rPr lang="tr-TR" smtClean="0"/>
              <a:t>‹#›</a:t>
            </a:fld>
            <a:endParaRPr lang="tr-TR"/>
          </a:p>
        </p:txBody>
      </p:sp>
    </p:spTree>
    <p:extLst>
      <p:ext uri="{BB962C8B-B14F-4D97-AF65-F5344CB8AC3E}">
        <p14:creationId xmlns:p14="http://schemas.microsoft.com/office/powerpoint/2010/main" val="727978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6AD0618-1239-4C13-AC19-E25575D96E43}" type="datetimeFigureOut">
              <a:rPr lang="tr-TR" smtClean="0"/>
              <a:t>20 Mar 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5321459-3281-4A12-9686-A93D59110F6D}" type="slidenum">
              <a:rPr lang="tr-TR" smtClean="0"/>
              <a:t>‹#›</a:t>
            </a:fld>
            <a:endParaRPr lang="tr-TR"/>
          </a:p>
        </p:txBody>
      </p:sp>
    </p:spTree>
    <p:extLst>
      <p:ext uri="{BB962C8B-B14F-4D97-AF65-F5344CB8AC3E}">
        <p14:creationId xmlns:p14="http://schemas.microsoft.com/office/powerpoint/2010/main" val="3174235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6AD0618-1239-4C13-AC19-E25575D96E43}" type="datetimeFigureOut">
              <a:rPr lang="tr-TR" smtClean="0"/>
              <a:t>20 Mar 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5321459-3281-4A12-9686-A93D59110F6D}" type="slidenum">
              <a:rPr lang="tr-TR" smtClean="0"/>
              <a:t>‹#›</a:t>
            </a:fld>
            <a:endParaRPr lang="tr-TR"/>
          </a:p>
        </p:txBody>
      </p:sp>
    </p:spTree>
    <p:extLst>
      <p:ext uri="{BB962C8B-B14F-4D97-AF65-F5344CB8AC3E}">
        <p14:creationId xmlns:p14="http://schemas.microsoft.com/office/powerpoint/2010/main" val="1418158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6AD0618-1239-4C13-AC19-E25575D96E43}" type="datetimeFigureOut">
              <a:rPr lang="tr-TR" smtClean="0"/>
              <a:t>20 Mar 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5321459-3281-4A12-9686-A93D59110F6D}" type="slidenum">
              <a:rPr lang="tr-TR" smtClean="0"/>
              <a:t>‹#›</a:t>
            </a:fld>
            <a:endParaRPr lang="tr-TR"/>
          </a:p>
        </p:txBody>
      </p:sp>
    </p:spTree>
    <p:extLst>
      <p:ext uri="{BB962C8B-B14F-4D97-AF65-F5344CB8AC3E}">
        <p14:creationId xmlns:p14="http://schemas.microsoft.com/office/powerpoint/2010/main" val="2435320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6AD0618-1239-4C13-AC19-E25575D96E43}"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5321459-3281-4A12-9686-A93D59110F6D}" type="slidenum">
              <a:rPr lang="tr-TR" smtClean="0"/>
              <a:t>‹#›</a:t>
            </a:fld>
            <a:endParaRPr lang="tr-TR"/>
          </a:p>
        </p:txBody>
      </p:sp>
    </p:spTree>
    <p:extLst>
      <p:ext uri="{BB962C8B-B14F-4D97-AF65-F5344CB8AC3E}">
        <p14:creationId xmlns:p14="http://schemas.microsoft.com/office/powerpoint/2010/main" val="3577487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6AD0618-1239-4C13-AC19-E25575D96E43}"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5321459-3281-4A12-9686-A93D59110F6D}" type="slidenum">
              <a:rPr lang="tr-TR" smtClean="0"/>
              <a:t>‹#›</a:t>
            </a:fld>
            <a:endParaRPr lang="tr-TR"/>
          </a:p>
        </p:txBody>
      </p:sp>
    </p:spTree>
    <p:extLst>
      <p:ext uri="{BB962C8B-B14F-4D97-AF65-F5344CB8AC3E}">
        <p14:creationId xmlns:p14="http://schemas.microsoft.com/office/powerpoint/2010/main" val="269516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AD0618-1239-4C13-AC19-E25575D96E43}" type="datetimeFigureOut">
              <a:rPr lang="tr-TR" smtClean="0"/>
              <a:t>20 Mar 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321459-3281-4A12-9686-A93D59110F6D}" type="slidenum">
              <a:rPr lang="tr-TR" smtClean="0"/>
              <a:t>‹#›</a:t>
            </a:fld>
            <a:endParaRPr lang="tr-TR"/>
          </a:p>
        </p:txBody>
      </p:sp>
    </p:spTree>
    <p:extLst>
      <p:ext uri="{BB962C8B-B14F-4D97-AF65-F5344CB8AC3E}">
        <p14:creationId xmlns:p14="http://schemas.microsoft.com/office/powerpoint/2010/main" val="2061876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a:xfrm>
            <a:off x="1981200" y="260350"/>
            <a:ext cx="8229600" cy="1081088"/>
          </a:xfrm>
        </p:spPr>
        <p:txBody>
          <a:bodyPr/>
          <a:lstStyle/>
          <a:p>
            <a:r>
              <a:rPr lang="tr-TR" altLang="tr-TR" sz="3600">
                <a:solidFill>
                  <a:srgbClr val="66FF33"/>
                </a:solidFill>
              </a:rPr>
              <a:t>ZARAR VERMEME İLKESİ</a:t>
            </a:r>
          </a:p>
        </p:txBody>
      </p:sp>
      <p:sp>
        <p:nvSpPr>
          <p:cNvPr id="152579" name="Rectangle 3"/>
          <p:cNvSpPr>
            <a:spLocks noGrp="1" noChangeArrowheads="1"/>
          </p:cNvSpPr>
          <p:nvPr>
            <p:ph type="body" idx="1"/>
          </p:nvPr>
        </p:nvSpPr>
        <p:spPr>
          <a:xfrm>
            <a:off x="1981200" y="1773239"/>
            <a:ext cx="8229600" cy="4357687"/>
          </a:xfrm>
        </p:spPr>
        <p:txBody>
          <a:bodyPr/>
          <a:lstStyle/>
          <a:p>
            <a:pPr>
              <a:buFont typeface="Wingdings" panose="05000000000000000000" pitchFamily="2" charset="2"/>
              <a:buNone/>
            </a:pPr>
            <a:r>
              <a:rPr lang="tr-TR" altLang="tr-TR" b="1"/>
              <a:t>   Bu ilkenin temeli kötü olan davranışlardan kaçınmak ve hastaya  hiçbir şekilde zarar vermemektir. </a:t>
            </a:r>
            <a:endParaRPr lang="tr-TR" altLang="tr-TR"/>
          </a:p>
        </p:txBody>
      </p:sp>
    </p:spTree>
    <p:extLst>
      <p:ext uri="{BB962C8B-B14F-4D97-AF65-F5344CB8AC3E}">
        <p14:creationId xmlns:p14="http://schemas.microsoft.com/office/powerpoint/2010/main" val="36137939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3" name="Rectangle 3"/>
          <p:cNvSpPr>
            <a:spLocks noGrp="1" noChangeArrowheads="1"/>
          </p:cNvSpPr>
          <p:nvPr>
            <p:ph type="body" idx="1"/>
          </p:nvPr>
        </p:nvSpPr>
        <p:spPr>
          <a:xfrm>
            <a:off x="1981200" y="908051"/>
            <a:ext cx="8229600" cy="5222875"/>
          </a:xfrm>
        </p:spPr>
        <p:txBody>
          <a:bodyPr/>
          <a:lstStyle/>
          <a:p>
            <a:pPr>
              <a:buClr>
                <a:srgbClr val="66FF33"/>
              </a:buClr>
            </a:pPr>
            <a:r>
              <a:rPr lang="tr-TR" altLang="tr-TR" b="1"/>
              <a:t>Eczacılık açısından düşünülecek olursa hastalara ilaç bilgisi sağlamak yararlılık ilkesiyle açıklanırken, hastaya zarar verecek herhangi bir reçeteyi hazırlamamak ise zarar vermeme ilkesiyle açıklanmaktadır.</a:t>
            </a:r>
            <a:r>
              <a:rPr lang="tr-TR" altLang="tr-TR"/>
              <a:t> </a:t>
            </a:r>
          </a:p>
        </p:txBody>
      </p:sp>
    </p:spTree>
    <p:extLst>
      <p:ext uri="{BB962C8B-B14F-4D97-AF65-F5344CB8AC3E}">
        <p14:creationId xmlns:p14="http://schemas.microsoft.com/office/powerpoint/2010/main" val="36063113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endParaRPr lang="tr-TR" altLang="tr-TR" smtClean="0"/>
          </a:p>
        </p:txBody>
      </p:sp>
      <p:sp>
        <p:nvSpPr>
          <p:cNvPr id="2051" name="Rectangle 3"/>
          <p:cNvSpPr>
            <a:spLocks noGrp="1" noChangeArrowheads="1"/>
          </p:cNvSpPr>
          <p:nvPr>
            <p:ph type="subTitle" idx="1"/>
          </p:nvPr>
        </p:nvSpPr>
        <p:spPr>
          <a:xfrm>
            <a:off x="2135189" y="404814"/>
            <a:ext cx="8137525" cy="5233987"/>
          </a:xfrm>
        </p:spPr>
        <p:txBody>
          <a:bodyPr/>
          <a:lstStyle/>
          <a:p>
            <a:pPr eaLnBrk="1" hangingPunct="1">
              <a:defRPr/>
            </a:pPr>
            <a:endParaRPr lang="tr-TR" altLang="tr-TR" dirty="0" smtClean="0"/>
          </a:p>
          <a:p>
            <a:pPr eaLnBrk="1" hangingPunct="1">
              <a:defRPr/>
            </a:pPr>
            <a:endParaRPr lang="tr-TR" altLang="tr-TR" dirty="0" smtClean="0"/>
          </a:p>
          <a:p>
            <a:pPr eaLnBrk="1" hangingPunct="1">
              <a:defRPr/>
            </a:pPr>
            <a:r>
              <a:rPr lang="tr-TR" altLang="tr-TR" dirty="0" smtClean="0"/>
              <a:t>1- Bir eczane </a:t>
            </a:r>
            <a:r>
              <a:rPr lang="tr-TR" altLang="tr-TR" dirty="0" err="1" smtClean="0"/>
              <a:t>tekniskeri</a:t>
            </a:r>
            <a:r>
              <a:rPr lang="tr-TR" altLang="tr-TR" dirty="0" smtClean="0"/>
              <a:t> oral </a:t>
            </a:r>
            <a:r>
              <a:rPr lang="tr-TR" altLang="tr-TR" dirty="0" err="1" smtClean="0"/>
              <a:t>kontraseptiflerin</a:t>
            </a:r>
            <a:r>
              <a:rPr lang="tr-TR" altLang="tr-TR" dirty="0" smtClean="0"/>
              <a:t> doğum kontrolünde kullanılmasına karşıdır. Bu ilaç reçetesinde yazılı olarak gelen hastaya bile bu ilacı satmak istememektedir. </a:t>
            </a:r>
          </a:p>
        </p:txBody>
      </p:sp>
    </p:spTree>
    <p:extLst>
      <p:ext uri="{BB962C8B-B14F-4D97-AF65-F5344CB8AC3E}">
        <p14:creationId xmlns:p14="http://schemas.microsoft.com/office/powerpoint/2010/main" val="5363680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defRPr/>
            </a:pPr>
            <a:endParaRPr lang="tr-TR" altLang="tr-TR" smtClean="0"/>
          </a:p>
        </p:txBody>
      </p:sp>
      <p:sp>
        <p:nvSpPr>
          <p:cNvPr id="4099" name="Rectangle 3"/>
          <p:cNvSpPr>
            <a:spLocks noGrp="1" noChangeArrowheads="1"/>
          </p:cNvSpPr>
          <p:nvPr>
            <p:ph type="body" idx="1"/>
          </p:nvPr>
        </p:nvSpPr>
        <p:spPr/>
        <p:txBody>
          <a:bodyPr/>
          <a:lstStyle/>
          <a:p>
            <a:pPr algn="ctr" eaLnBrk="1" hangingPunct="1"/>
            <a:r>
              <a:rPr lang="tr-TR" altLang="tr-TR" smtClean="0"/>
              <a:t>2- Hasta, akne tedavisinde kullanılan, retinoik asit içeren bir ilacı, cildini gençleştirmek üzere satın almak istemektedir ve bu ilacın yan etkilerinden habersizdir. </a:t>
            </a:r>
          </a:p>
        </p:txBody>
      </p:sp>
    </p:spTree>
    <p:extLst>
      <p:ext uri="{BB962C8B-B14F-4D97-AF65-F5344CB8AC3E}">
        <p14:creationId xmlns:p14="http://schemas.microsoft.com/office/powerpoint/2010/main" val="23990680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defRPr/>
            </a:pPr>
            <a:endParaRPr lang="tr-TR" altLang="tr-TR" smtClean="0"/>
          </a:p>
        </p:txBody>
      </p:sp>
      <p:sp>
        <p:nvSpPr>
          <p:cNvPr id="5123" name="Rectangle 3"/>
          <p:cNvSpPr>
            <a:spLocks noGrp="1" noChangeArrowheads="1"/>
          </p:cNvSpPr>
          <p:nvPr>
            <p:ph type="body" idx="1"/>
          </p:nvPr>
        </p:nvSpPr>
        <p:spPr/>
        <p:txBody>
          <a:bodyPr/>
          <a:lstStyle/>
          <a:p>
            <a:pPr algn="ctr" eaLnBrk="1" hangingPunct="1"/>
            <a:r>
              <a:rPr lang="tr-TR" altLang="tr-TR" smtClean="0"/>
              <a:t>3- 16 yaşındaki genç bir kız, eczaneden doğum kontrol hapı satın almaktadır. Eczane teknisyeni, kızın ailesini çok yakından tanıyor, bu durumu bildirmiştir ve kıza bu ilacı yazan doktorun sert tepkisiyle karşılaşmıştır. Eczane teknikeridurumu kızın ailesine bildirmekle haklı mıdır?</a:t>
            </a:r>
          </a:p>
        </p:txBody>
      </p:sp>
    </p:spTree>
    <p:extLst>
      <p:ext uri="{BB962C8B-B14F-4D97-AF65-F5344CB8AC3E}">
        <p14:creationId xmlns:p14="http://schemas.microsoft.com/office/powerpoint/2010/main" val="3791843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defRPr/>
            </a:pPr>
            <a:endParaRPr lang="tr-TR" altLang="tr-TR" smtClean="0"/>
          </a:p>
        </p:txBody>
      </p:sp>
      <p:sp>
        <p:nvSpPr>
          <p:cNvPr id="6147" name="Rectangle 3"/>
          <p:cNvSpPr>
            <a:spLocks noGrp="1" noChangeArrowheads="1"/>
          </p:cNvSpPr>
          <p:nvPr>
            <p:ph type="body" idx="1"/>
          </p:nvPr>
        </p:nvSpPr>
        <p:spPr/>
        <p:txBody>
          <a:bodyPr/>
          <a:lstStyle/>
          <a:p>
            <a:pPr algn="ctr" eaLnBrk="1" hangingPunct="1"/>
            <a:r>
              <a:rPr lang="tr-TR" altLang="tr-TR" smtClean="0"/>
              <a:t>4- Eczaneye gelen bir polisin ağır antidepresif ilaçlar kullandığını bilen eczane teknikeri polis teşkilatına durumu haber vermeyi düşünmektedir. Bu durumda doğru mudur?</a:t>
            </a:r>
          </a:p>
        </p:txBody>
      </p:sp>
    </p:spTree>
    <p:extLst>
      <p:ext uri="{BB962C8B-B14F-4D97-AF65-F5344CB8AC3E}">
        <p14:creationId xmlns:p14="http://schemas.microsoft.com/office/powerpoint/2010/main" val="3960996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defRPr/>
            </a:pPr>
            <a:endParaRPr lang="tr-TR" altLang="tr-TR" smtClean="0"/>
          </a:p>
        </p:txBody>
      </p:sp>
      <p:sp>
        <p:nvSpPr>
          <p:cNvPr id="7171" name="Rectangle 3"/>
          <p:cNvSpPr>
            <a:spLocks noGrp="1" noChangeArrowheads="1"/>
          </p:cNvSpPr>
          <p:nvPr>
            <p:ph type="body" idx="1"/>
          </p:nvPr>
        </p:nvSpPr>
        <p:spPr/>
        <p:txBody>
          <a:bodyPr/>
          <a:lstStyle/>
          <a:p>
            <a:pPr algn="ctr" eaLnBrk="1" hangingPunct="1"/>
            <a:r>
              <a:rPr lang="tr-TR" altLang="tr-TR"/>
              <a:t>5- Çatı tamiri işiyle uğraşan bir işçi, trafik kazası geçirmiştir. Grand mal tipinde nöbet geçirmemesi için fenitoin ve primidon kombinasyonu antikonvülsan ilaçlarla tedavi edilmektedir. Buna rağmen hasta, günde ortalama bir kez nöbet geçirir hale gelmiştir. Bu arada eczaneye gelen hasta, size işine geri döndüğünü söylemiştir. Hastanın nöbet geçireceği ve çatıda ölüm tehlikesi altında olduğunu patronu bilmemektedir. </a:t>
            </a:r>
          </a:p>
        </p:txBody>
      </p:sp>
    </p:spTree>
    <p:extLst>
      <p:ext uri="{BB962C8B-B14F-4D97-AF65-F5344CB8AC3E}">
        <p14:creationId xmlns:p14="http://schemas.microsoft.com/office/powerpoint/2010/main" val="1314707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1981200" y="277814"/>
            <a:ext cx="8229600" cy="744537"/>
          </a:xfrm>
        </p:spPr>
        <p:txBody>
          <a:bodyPr/>
          <a:lstStyle/>
          <a:p>
            <a:r>
              <a:rPr lang="tr-TR" altLang="tr-TR" sz="4000">
                <a:solidFill>
                  <a:srgbClr val="99FF33"/>
                </a:solidFill>
              </a:rPr>
              <a:t>KAYNAKLAR</a:t>
            </a:r>
            <a:r>
              <a:rPr lang="tr-TR" altLang="tr-TR" sz="4000"/>
              <a:t> </a:t>
            </a:r>
          </a:p>
        </p:txBody>
      </p:sp>
      <p:sp>
        <p:nvSpPr>
          <p:cNvPr id="83971" name="Rectangle 3"/>
          <p:cNvSpPr>
            <a:spLocks noGrp="1" noChangeArrowheads="1"/>
          </p:cNvSpPr>
          <p:nvPr>
            <p:ph type="body" idx="1"/>
          </p:nvPr>
        </p:nvSpPr>
        <p:spPr>
          <a:xfrm>
            <a:off x="2206626" y="1989139"/>
            <a:ext cx="8461375" cy="4535487"/>
          </a:xfrm>
        </p:spPr>
        <p:txBody>
          <a:bodyPr/>
          <a:lstStyle/>
          <a:p>
            <a:pPr marL="609600" indent="-609600" algn="just">
              <a:lnSpc>
                <a:spcPct val="80000"/>
              </a:lnSpc>
              <a:buClr>
                <a:srgbClr val="99FF33"/>
              </a:buClr>
            </a:pPr>
            <a:r>
              <a:rPr lang="tr-TR" altLang="tr-TR" sz="2400" b="1"/>
              <a:t>Tıbbi Etik ve Meslek Tarihi, Recep Aktur, Erdem Aydın, Somgür Y.E., 2001, Ankara</a:t>
            </a:r>
          </a:p>
          <a:p>
            <a:pPr marL="609600" indent="-609600" algn="just">
              <a:lnSpc>
                <a:spcPct val="80000"/>
              </a:lnSpc>
              <a:buClr>
                <a:srgbClr val="99FF33"/>
              </a:buClr>
            </a:pPr>
            <a:r>
              <a:rPr lang="tr-TR" altLang="tr-TR" sz="2400" b="1"/>
              <a:t>Erdemir, A.,D., Tıp Tarihi ve Deontoloji Dersleri, Uludağ Üniversitesi Basımevi,1994, Bursa.</a:t>
            </a:r>
          </a:p>
          <a:p>
            <a:pPr marL="609600" indent="-609600" algn="just">
              <a:lnSpc>
                <a:spcPct val="80000"/>
              </a:lnSpc>
              <a:buClr>
                <a:srgbClr val="99FF33"/>
              </a:buClr>
            </a:pPr>
            <a:r>
              <a:rPr lang="tr-TR" altLang="tr-TR" sz="2400" b="1"/>
              <a:t>Şehsuvaroğlu, B.,N., Tıbbi Deontoloji, Yayına hazırlayan Arslan Terzioğlu, Genişletilmiş II.Baskı, İstanbul Tıp Fakültesi Vakfı, 1983, İstanbul.</a:t>
            </a:r>
          </a:p>
          <a:p>
            <a:pPr marL="609600" indent="-609600" algn="just">
              <a:lnSpc>
                <a:spcPct val="80000"/>
              </a:lnSpc>
              <a:buClr>
                <a:srgbClr val="99FF33"/>
              </a:buClr>
            </a:pPr>
            <a:r>
              <a:rPr lang="tr-TR" altLang="tr-TR" sz="2400" b="1"/>
              <a:t>Erdem Aydın; Tıp Etiğine Giriş, Pegem Yayıncılık, 2001,Ankara.</a:t>
            </a:r>
          </a:p>
          <a:p>
            <a:pPr marL="609600" indent="-609600" algn="just">
              <a:lnSpc>
                <a:spcPct val="80000"/>
              </a:lnSpc>
              <a:buClr>
                <a:srgbClr val="99FF33"/>
              </a:buClr>
            </a:pPr>
            <a:r>
              <a:rPr lang="tr-TR" altLang="tr-TR" sz="2400" b="1"/>
              <a:t>Pehlivan, İ., “Yönetsel Mesleki ve Örgütsel Etik”, Pegem Yayıncılık, 1998, Ankara</a:t>
            </a:r>
          </a:p>
          <a:p>
            <a:pPr marL="609600" indent="-609600" algn="just">
              <a:lnSpc>
                <a:spcPct val="80000"/>
              </a:lnSpc>
              <a:buClr>
                <a:srgbClr val="99FF33"/>
              </a:buClr>
            </a:pPr>
            <a:r>
              <a:rPr lang="tr-TR" altLang="tr-TR" sz="2400" b="1"/>
              <a:t>http://www.rpsgb.org.uk/pdfs/techregcoundecsumm.pdf </a:t>
            </a:r>
          </a:p>
        </p:txBody>
      </p:sp>
    </p:spTree>
    <p:extLst>
      <p:ext uri="{BB962C8B-B14F-4D97-AF65-F5344CB8AC3E}">
        <p14:creationId xmlns:p14="http://schemas.microsoft.com/office/powerpoint/2010/main" val="132149332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320</Words>
  <Application>Microsoft Office PowerPoint</Application>
  <PresentationFormat>Geniş ekran</PresentationFormat>
  <Paragraphs>17</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Wingdings</vt:lpstr>
      <vt:lpstr>Office Teması</vt:lpstr>
      <vt:lpstr>ZARAR VERMEME İLKESİ</vt:lpstr>
      <vt:lpstr>PowerPoint Sunusu</vt:lpstr>
      <vt:lpstr>PowerPoint Sunusu</vt:lpstr>
      <vt:lpstr>PowerPoint Sunusu</vt:lpstr>
      <vt:lpstr>PowerPoint Sunusu</vt:lpstr>
      <vt:lpstr>PowerPoint Sunusu</vt:lpstr>
      <vt:lpstr>PowerPoint Sunusu</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ZARAR VERMEME İLKESİ</dc:title>
  <dc:creator>gülbin özçelikay</dc:creator>
  <cp:lastModifiedBy>gülbin özçelikay</cp:lastModifiedBy>
  <cp:revision>2</cp:revision>
  <dcterms:created xsi:type="dcterms:W3CDTF">2018-03-20T12:39:45Z</dcterms:created>
  <dcterms:modified xsi:type="dcterms:W3CDTF">2018-03-20T13:11:56Z</dcterms:modified>
</cp:coreProperties>
</file>