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71582"/>
          </a:xfrm>
        </p:spPr>
        <p:txBody>
          <a:bodyPr/>
          <a:lstStyle/>
          <a:p>
            <a:pPr algn="ctr"/>
            <a:r>
              <a:rPr lang="tr-TR" dirty="0" smtClean="0"/>
              <a:t>NÖROLOJİK HASTALIKLAR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MULTİPLE SKLEROZ (MS)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MS merkezi sinir sisteminin </a:t>
            </a:r>
            <a:r>
              <a:rPr lang="tr-TR" dirty="0" err="1" smtClean="0"/>
              <a:t>etyolojisi</a:t>
            </a:r>
            <a:r>
              <a:rPr lang="tr-TR" dirty="0" smtClean="0"/>
              <a:t> tam olarak bilinmeyen </a:t>
            </a:r>
            <a:r>
              <a:rPr lang="tr-TR" dirty="0" err="1" smtClean="0"/>
              <a:t>inflamatuar</a:t>
            </a:r>
            <a:r>
              <a:rPr lang="tr-TR" dirty="0" smtClean="0"/>
              <a:t> bir hastalığıdır. Hastalık bölgesel olarak </a:t>
            </a:r>
            <a:r>
              <a:rPr lang="tr-TR" dirty="0" err="1" smtClean="0"/>
              <a:t>myelin</a:t>
            </a:r>
            <a:r>
              <a:rPr lang="tr-TR" dirty="0" smtClean="0"/>
              <a:t> tabakasında kayıplara yol açar, bunun da </a:t>
            </a:r>
            <a:r>
              <a:rPr lang="tr-TR" dirty="0" err="1" smtClean="0"/>
              <a:t>MR’daki</a:t>
            </a:r>
            <a:r>
              <a:rPr lang="tr-TR" dirty="0" smtClean="0"/>
              <a:t> görüntüsüne ‘’</a:t>
            </a:r>
            <a:r>
              <a:rPr lang="tr-TR" dirty="0" err="1" smtClean="0"/>
              <a:t>demyelinizasyon</a:t>
            </a:r>
            <a:r>
              <a:rPr lang="tr-TR" dirty="0" smtClean="0"/>
              <a:t> plağı’’ denir.</a:t>
            </a:r>
          </a:p>
          <a:p>
            <a:endParaRPr lang="tr-TR" dirty="0" smtClean="0"/>
          </a:p>
          <a:p>
            <a:r>
              <a:rPr lang="tr-TR" dirty="0" smtClean="0"/>
              <a:t>Son yıllarda tahribatın sadece </a:t>
            </a:r>
            <a:r>
              <a:rPr lang="tr-TR" dirty="0" err="1" smtClean="0"/>
              <a:t>myelin</a:t>
            </a:r>
            <a:r>
              <a:rPr lang="tr-TR" dirty="0" smtClean="0"/>
              <a:t> tabakası ile sınırlı kalmayıp bazı vakalarda </a:t>
            </a:r>
            <a:r>
              <a:rPr lang="tr-TR" dirty="0" err="1" smtClean="0"/>
              <a:t>aksonal</a:t>
            </a:r>
            <a:r>
              <a:rPr lang="tr-TR" dirty="0" smtClean="0"/>
              <a:t> kayıpların da geliştiği belirtilmektedir. </a:t>
            </a:r>
            <a:r>
              <a:rPr lang="tr-TR" dirty="0" err="1" smtClean="0"/>
              <a:t>Disabilite</a:t>
            </a:r>
            <a:r>
              <a:rPr lang="tr-TR" dirty="0" smtClean="0"/>
              <a:t> şiddeti özellikle </a:t>
            </a:r>
            <a:r>
              <a:rPr lang="tr-TR" dirty="0" err="1" smtClean="0"/>
              <a:t>aksonal</a:t>
            </a:r>
            <a:r>
              <a:rPr lang="tr-TR" dirty="0" smtClean="0"/>
              <a:t> kayıplarla birlikte artmaktadır.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Başlangıç yaşı ortalama 20-50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Hastalık sebebi olarak </a:t>
            </a:r>
            <a:r>
              <a:rPr lang="tr-TR" dirty="0" err="1" smtClean="0"/>
              <a:t>otoimmün</a:t>
            </a:r>
            <a:r>
              <a:rPr lang="tr-TR" dirty="0" smtClean="0"/>
              <a:t>,</a:t>
            </a:r>
            <a:r>
              <a:rPr lang="tr-TR" dirty="0" err="1" smtClean="0"/>
              <a:t>viral</a:t>
            </a:r>
            <a:r>
              <a:rPr lang="tr-TR" dirty="0" smtClean="0"/>
              <a:t> ve genetik teoriler belirtilmektedir.</a:t>
            </a:r>
          </a:p>
          <a:p>
            <a:endParaRPr lang="tr-TR" dirty="0" smtClean="0"/>
          </a:p>
          <a:p>
            <a:r>
              <a:rPr lang="tr-TR" dirty="0" smtClean="0"/>
              <a:t>Coğrafi olarak ekvatorda neredeyse görülmezken kutuplara doğru </a:t>
            </a:r>
            <a:r>
              <a:rPr lang="tr-TR" dirty="0" err="1" smtClean="0"/>
              <a:t>insidans</a:t>
            </a:r>
            <a:r>
              <a:rPr lang="tr-TR" dirty="0" smtClean="0"/>
              <a:t> artmaktadır.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KLİNİK SEMPTOMLAR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Kuvvet kayıpları</a:t>
            </a:r>
          </a:p>
          <a:p>
            <a:r>
              <a:rPr lang="tr-TR" dirty="0" err="1" smtClean="0"/>
              <a:t>Tonus</a:t>
            </a:r>
            <a:r>
              <a:rPr lang="tr-TR" dirty="0" smtClean="0"/>
              <a:t> bozuklukları</a:t>
            </a:r>
          </a:p>
          <a:p>
            <a:r>
              <a:rPr lang="tr-TR" dirty="0" err="1" smtClean="0"/>
              <a:t>Ataksi</a:t>
            </a:r>
            <a:endParaRPr lang="tr-TR" dirty="0" smtClean="0"/>
          </a:p>
          <a:p>
            <a:r>
              <a:rPr lang="tr-TR" dirty="0" err="1" smtClean="0"/>
              <a:t>Kranial</a:t>
            </a:r>
            <a:r>
              <a:rPr lang="tr-TR" dirty="0" smtClean="0"/>
              <a:t> sinir tutulumları</a:t>
            </a:r>
          </a:p>
          <a:p>
            <a:r>
              <a:rPr lang="tr-TR" dirty="0" smtClean="0"/>
              <a:t>Refleksler </a:t>
            </a:r>
          </a:p>
          <a:p>
            <a:r>
              <a:rPr lang="tr-TR" dirty="0" err="1" smtClean="0"/>
              <a:t>Parestezi</a:t>
            </a:r>
            <a:endParaRPr lang="tr-TR" dirty="0" smtClean="0"/>
          </a:p>
          <a:p>
            <a:r>
              <a:rPr lang="tr-TR" dirty="0" err="1" smtClean="0"/>
              <a:t>Dizestezi</a:t>
            </a:r>
            <a:r>
              <a:rPr lang="tr-TR" dirty="0" smtClean="0"/>
              <a:t> </a:t>
            </a:r>
          </a:p>
          <a:p>
            <a:r>
              <a:rPr lang="tr-TR" dirty="0" smtClean="0"/>
              <a:t>Anestezi </a:t>
            </a:r>
          </a:p>
          <a:p>
            <a:r>
              <a:rPr lang="tr-TR" dirty="0" err="1" smtClean="0"/>
              <a:t>Propriosepsiyon</a:t>
            </a:r>
            <a:r>
              <a:rPr lang="tr-TR" dirty="0" smtClean="0"/>
              <a:t> kayıpları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Mesane ve bağırsak problemleri</a:t>
            </a:r>
          </a:p>
          <a:p>
            <a:r>
              <a:rPr lang="tr-TR" dirty="0" smtClean="0"/>
              <a:t>Sıcak </a:t>
            </a:r>
            <a:r>
              <a:rPr lang="tr-TR" dirty="0" err="1" smtClean="0"/>
              <a:t>intoleransı</a:t>
            </a:r>
            <a:endParaRPr lang="tr-TR" dirty="0" smtClean="0"/>
          </a:p>
          <a:p>
            <a:r>
              <a:rPr lang="tr-TR" dirty="0" smtClean="0"/>
              <a:t>Yorgunluk </a:t>
            </a:r>
          </a:p>
          <a:p>
            <a:r>
              <a:rPr lang="tr-TR" dirty="0" err="1" smtClean="0"/>
              <a:t>Kognitif</a:t>
            </a:r>
            <a:r>
              <a:rPr lang="tr-TR" dirty="0" smtClean="0"/>
              <a:t> problemler</a:t>
            </a:r>
          </a:p>
          <a:p>
            <a:r>
              <a:rPr lang="tr-TR" dirty="0" smtClean="0"/>
              <a:t>Psikolojik semptomlar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PARKİNSON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1817’de James Parkinson’un semptomlar kompleksi olarak tanımladığı </a:t>
            </a:r>
            <a:r>
              <a:rPr lang="tr-TR" dirty="0" err="1" smtClean="0"/>
              <a:t>parkinsonizm</a:t>
            </a:r>
            <a:r>
              <a:rPr lang="tr-TR" dirty="0" smtClean="0"/>
              <a:t>; istirahat tremoru, </a:t>
            </a:r>
            <a:r>
              <a:rPr lang="tr-TR" dirty="0" err="1" smtClean="0"/>
              <a:t>hipkinezi</a:t>
            </a:r>
            <a:r>
              <a:rPr lang="tr-TR" dirty="0" smtClean="0"/>
              <a:t>-</a:t>
            </a:r>
            <a:r>
              <a:rPr lang="tr-TR" dirty="0" err="1" smtClean="0"/>
              <a:t>bradikinezi</a:t>
            </a:r>
            <a:r>
              <a:rPr lang="tr-TR" dirty="0" smtClean="0"/>
              <a:t> ve </a:t>
            </a:r>
            <a:r>
              <a:rPr lang="tr-TR" dirty="0" err="1" smtClean="0"/>
              <a:t>rijidite</a:t>
            </a:r>
            <a:r>
              <a:rPr lang="tr-TR" dirty="0" smtClean="0"/>
              <a:t> ile karakterize bir hareket hastalığıdır. Bu bulgulardan en az iki tanesinin varlığı </a:t>
            </a:r>
            <a:r>
              <a:rPr lang="tr-TR" dirty="0" err="1" smtClean="0"/>
              <a:t>parkinsonizm</a:t>
            </a:r>
            <a:r>
              <a:rPr lang="tr-TR" dirty="0" smtClean="0"/>
              <a:t> teşhisini kesinleştirir.</a:t>
            </a:r>
          </a:p>
          <a:p>
            <a:endParaRPr lang="tr-TR" dirty="0" smtClean="0"/>
          </a:p>
          <a:p>
            <a:r>
              <a:rPr lang="tr-TR" dirty="0" smtClean="0"/>
              <a:t>Parkinson hastalığı da </a:t>
            </a:r>
            <a:r>
              <a:rPr lang="tr-TR" dirty="0" err="1" smtClean="0"/>
              <a:t>parkinsonizmin</a:t>
            </a:r>
            <a:r>
              <a:rPr lang="tr-TR" dirty="0" smtClean="0"/>
              <a:t> yaklaşık %85 ini oluşturur. Ortalama başlangıç yaşı 50 olup erkeklerde daha fazladır.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HASTALIĞIN TEMEL SEMPTOMLARI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TREMOR: </a:t>
            </a:r>
            <a:r>
              <a:rPr lang="tr-TR" dirty="0" err="1" smtClean="0"/>
              <a:t>Ekstremitelerin</a:t>
            </a:r>
            <a:r>
              <a:rPr lang="tr-TR" dirty="0" smtClean="0"/>
              <a:t> </a:t>
            </a:r>
            <a:r>
              <a:rPr lang="tr-TR" dirty="0" err="1" smtClean="0"/>
              <a:t>distalinde</a:t>
            </a:r>
            <a:r>
              <a:rPr lang="tr-TR" dirty="0" smtClean="0"/>
              <a:t> ve özellikle ellerde </a:t>
            </a:r>
            <a:r>
              <a:rPr lang="tr-TR" dirty="0" err="1" smtClean="0"/>
              <a:t>unilateral</a:t>
            </a:r>
            <a:r>
              <a:rPr lang="tr-TR" dirty="0" smtClean="0"/>
              <a:t> başlar. Sıklıkla başparmak ve işaret parmağının ritmik ve alternatif </a:t>
            </a:r>
            <a:r>
              <a:rPr lang="tr-TR" dirty="0" err="1" smtClean="0"/>
              <a:t>opozisyonu</a:t>
            </a:r>
            <a:r>
              <a:rPr lang="tr-TR" dirty="0" smtClean="0"/>
              <a:t> ile para sayma hareketi tarzındadır. Stres ve </a:t>
            </a:r>
            <a:r>
              <a:rPr lang="tr-TR" dirty="0" err="1" smtClean="0"/>
              <a:t>anksiyete</a:t>
            </a:r>
            <a:r>
              <a:rPr lang="tr-TR" dirty="0" smtClean="0"/>
              <a:t> tremorun şiddetlenmesine sebep olabilir.</a:t>
            </a:r>
          </a:p>
          <a:p>
            <a:endParaRPr lang="tr-TR" b="1" dirty="0" smtClean="0"/>
          </a:p>
          <a:p>
            <a:r>
              <a:rPr lang="tr-TR" b="1" dirty="0" smtClean="0"/>
              <a:t>RİJİDİTE: </a:t>
            </a:r>
            <a:r>
              <a:rPr lang="tr-TR" dirty="0" smtClean="0"/>
              <a:t>Parkinson </a:t>
            </a:r>
            <a:r>
              <a:rPr lang="tr-TR" dirty="0" err="1" smtClean="0"/>
              <a:t>rijiditesi</a:t>
            </a:r>
            <a:r>
              <a:rPr lang="tr-TR" dirty="0" smtClean="0"/>
              <a:t> klinik olarak pasif harekete karşı direnç ve kassal gevşemeye ulaşamama olarak tanımlanmaktadır.</a:t>
            </a:r>
            <a:endParaRPr lang="tr-T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fontScale="92500"/>
          </a:bodyPr>
          <a:lstStyle/>
          <a:p>
            <a:r>
              <a:rPr lang="tr-TR" b="1" dirty="0" smtClean="0"/>
              <a:t>HİPOKİNEZİ-BRADİKİNEZİ (AKİNEZİ): </a:t>
            </a:r>
            <a:r>
              <a:rPr lang="tr-TR" dirty="0" err="1" smtClean="0"/>
              <a:t>Akinezi</a:t>
            </a:r>
            <a:r>
              <a:rPr lang="tr-TR" dirty="0" smtClean="0"/>
              <a:t> hareket yokluğu anlamına gelmekte ve </a:t>
            </a:r>
            <a:r>
              <a:rPr lang="tr-TR" dirty="0" err="1" smtClean="0"/>
              <a:t>parkinson</a:t>
            </a:r>
            <a:r>
              <a:rPr lang="tr-TR" dirty="0" smtClean="0"/>
              <a:t> hastalığının motor hareketi başlatma ve yapmada zorluk olarak tanımlanmaktadır. </a:t>
            </a:r>
            <a:r>
              <a:rPr lang="tr-TR" dirty="0" err="1" smtClean="0"/>
              <a:t>Akinezi</a:t>
            </a:r>
            <a:r>
              <a:rPr lang="tr-TR" dirty="0" smtClean="0"/>
              <a:t> genellikle hastalığın en fazla özür yaratan bulgusudur.</a:t>
            </a:r>
          </a:p>
          <a:p>
            <a:endParaRPr lang="tr-TR" b="1" dirty="0" smtClean="0"/>
          </a:p>
          <a:p>
            <a:r>
              <a:rPr lang="tr-TR" dirty="0" smtClean="0"/>
              <a:t>Hastalık </a:t>
            </a:r>
            <a:r>
              <a:rPr lang="tr-TR" dirty="0" err="1" smtClean="0"/>
              <a:t>ilerdedikçe</a:t>
            </a:r>
            <a:r>
              <a:rPr lang="tr-TR" dirty="0" smtClean="0"/>
              <a:t> </a:t>
            </a:r>
            <a:r>
              <a:rPr lang="tr-TR" dirty="0" err="1" smtClean="0"/>
              <a:t>akinezinin</a:t>
            </a:r>
            <a:r>
              <a:rPr lang="tr-TR" dirty="0" smtClean="0"/>
              <a:t> şiddeti de artar. Hastalığın </a:t>
            </a:r>
            <a:r>
              <a:rPr lang="tr-TR" dirty="0" err="1" smtClean="0"/>
              <a:t>balangıcında</a:t>
            </a:r>
            <a:r>
              <a:rPr lang="tr-TR" dirty="0" smtClean="0"/>
              <a:t> sadece </a:t>
            </a:r>
            <a:r>
              <a:rPr lang="tr-TR" dirty="0" err="1" smtClean="0"/>
              <a:t>bradikinezi</a:t>
            </a:r>
            <a:r>
              <a:rPr lang="tr-TR" dirty="0" smtClean="0"/>
              <a:t> varken, ilerleme ile birlikte </a:t>
            </a:r>
            <a:r>
              <a:rPr lang="tr-TR" dirty="0" err="1" smtClean="0"/>
              <a:t>hipokinezi</a:t>
            </a:r>
            <a:r>
              <a:rPr lang="tr-TR" dirty="0" smtClean="0"/>
              <a:t> de ortaya çıkar.</a:t>
            </a:r>
          </a:p>
          <a:p>
            <a:endParaRPr lang="tr-TR" dirty="0" smtClean="0"/>
          </a:p>
          <a:p>
            <a:r>
              <a:rPr lang="tr-TR" dirty="0" err="1" smtClean="0"/>
              <a:t>Bradikinezi</a:t>
            </a:r>
            <a:r>
              <a:rPr lang="tr-TR" dirty="0" smtClean="0"/>
              <a:t> ve </a:t>
            </a:r>
            <a:r>
              <a:rPr lang="tr-TR" dirty="0" err="1" smtClean="0"/>
              <a:t>hipokinezi</a:t>
            </a:r>
            <a:r>
              <a:rPr lang="tr-TR" dirty="0" smtClean="0"/>
              <a:t> yürüyüş bozukluğu, yutma güçlüğü, konuşma bozuklukları (mırıldanır tarzda), mimik hareketlerinde azalma (maske yüz), yavaş ve küçük yazı yazma ( </a:t>
            </a:r>
            <a:r>
              <a:rPr lang="tr-TR" dirty="0" err="1" smtClean="0"/>
              <a:t>mikrografi</a:t>
            </a:r>
            <a:r>
              <a:rPr lang="tr-TR" dirty="0" smtClean="0"/>
              <a:t> ) gibi problemlere neden olur.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SEREBRO VASKÜLER OLAY (SVO)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Beyin dokusunun içine ani bir kanama ya da kan akımının aniden kesilmesi </a:t>
            </a:r>
            <a:r>
              <a:rPr lang="tr-TR" dirty="0" err="1" smtClean="0"/>
              <a:t>stroke</a:t>
            </a:r>
            <a:r>
              <a:rPr lang="tr-TR" dirty="0" smtClean="0"/>
              <a:t> (inme) olarak adlandırılır.</a:t>
            </a:r>
          </a:p>
          <a:p>
            <a:endParaRPr lang="tr-TR" dirty="0" smtClean="0"/>
          </a:p>
          <a:p>
            <a:r>
              <a:rPr lang="tr-TR" dirty="0" smtClean="0"/>
              <a:t>Risk faktörlerinin kontrolündeki gelişmeler nedeniyle SVO </a:t>
            </a:r>
            <a:r>
              <a:rPr lang="tr-TR" dirty="0" err="1" smtClean="0"/>
              <a:t>insidansında</a:t>
            </a:r>
            <a:r>
              <a:rPr lang="tr-TR" dirty="0" smtClean="0"/>
              <a:t> düşme gözlenmekle birlikte yine de ölüm nedenleri </a:t>
            </a:r>
            <a:r>
              <a:rPr lang="tr-TR" dirty="0" err="1" smtClean="0"/>
              <a:t>arasınada</a:t>
            </a:r>
            <a:r>
              <a:rPr lang="tr-TR" dirty="0" smtClean="0"/>
              <a:t> 3. sırada gösterilmektedir.</a:t>
            </a:r>
          </a:p>
          <a:p>
            <a:endParaRPr lang="tr-TR" dirty="0" smtClean="0"/>
          </a:p>
          <a:p>
            <a:r>
              <a:rPr lang="tr-TR" dirty="0" err="1" smtClean="0"/>
              <a:t>İnsidansı</a:t>
            </a:r>
            <a:r>
              <a:rPr lang="tr-TR" dirty="0" smtClean="0"/>
              <a:t> da yaşla birlikte artış gösterir.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Major</a:t>
            </a:r>
            <a:r>
              <a:rPr lang="tr-TR" b="1" dirty="0" smtClean="0"/>
              <a:t> Risk Faktörleri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Yaş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Hipertansiyon </a:t>
            </a:r>
          </a:p>
          <a:p>
            <a:endParaRPr lang="tr-TR" dirty="0" smtClean="0"/>
          </a:p>
          <a:p>
            <a:r>
              <a:rPr lang="tr-TR" dirty="0" smtClean="0"/>
              <a:t>Kardiyak hastalıklar </a:t>
            </a:r>
          </a:p>
          <a:p>
            <a:endParaRPr lang="tr-TR" dirty="0" smtClean="0"/>
          </a:p>
          <a:p>
            <a:r>
              <a:rPr lang="tr-TR" dirty="0" err="1" smtClean="0"/>
              <a:t>Diabet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Önceki SVO ya da geçici </a:t>
            </a:r>
            <a:r>
              <a:rPr lang="tr-TR" dirty="0" err="1" smtClean="0"/>
              <a:t>iskemik</a:t>
            </a:r>
            <a:r>
              <a:rPr lang="tr-TR" dirty="0" smtClean="0"/>
              <a:t> atak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Hemipleji</a:t>
            </a:r>
            <a:r>
              <a:rPr lang="tr-TR" b="1" dirty="0" smtClean="0"/>
              <a:t> : </a:t>
            </a:r>
            <a:r>
              <a:rPr lang="tr-TR" dirty="0" err="1" smtClean="0"/>
              <a:t>Serebral</a:t>
            </a:r>
            <a:r>
              <a:rPr lang="tr-TR" dirty="0" smtClean="0"/>
              <a:t> dolaşımdaki patolojik değişiklikler sonucu gelişen ve vücudun bir yarısında </a:t>
            </a:r>
            <a:r>
              <a:rPr lang="tr-TR" dirty="0" err="1" smtClean="0"/>
              <a:t>nöromusküler</a:t>
            </a:r>
            <a:r>
              <a:rPr lang="tr-TR" dirty="0" smtClean="0"/>
              <a:t> fonksiyon bozuklukları ile karakterize </a:t>
            </a:r>
            <a:r>
              <a:rPr lang="tr-TR" dirty="0" err="1" smtClean="0"/>
              <a:t>vasküler</a:t>
            </a:r>
            <a:r>
              <a:rPr lang="tr-TR" dirty="0" smtClean="0"/>
              <a:t> bir sendromdur. </a:t>
            </a:r>
            <a:r>
              <a:rPr lang="tr-TR" dirty="0" err="1" smtClean="0"/>
              <a:t>SVO’ların</a:t>
            </a:r>
            <a:r>
              <a:rPr lang="tr-TR" dirty="0" smtClean="0"/>
              <a:t> en sık bulgusudur.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Genel olarak da </a:t>
            </a:r>
            <a:r>
              <a:rPr lang="tr-TR" dirty="0" err="1" smtClean="0"/>
              <a:t>proksimal</a:t>
            </a:r>
            <a:r>
              <a:rPr lang="tr-TR" dirty="0" smtClean="0"/>
              <a:t> fonksiyonlar </a:t>
            </a:r>
            <a:r>
              <a:rPr lang="tr-TR" dirty="0" err="1" smtClean="0"/>
              <a:t>distallere</a:t>
            </a:r>
            <a:r>
              <a:rPr lang="tr-TR" dirty="0" smtClean="0"/>
              <a:t> göre, alt </a:t>
            </a:r>
            <a:r>
              <a:rPr lang="tr-TR" dirty="0" err="1" smtClean="0"/>
              <a:t>ekstremite</a:t>
            </a:r>
            <a:r>
              <a:rPr lang="tr-TR" dirty="0" smtClean="0"/>
              <a:t> de üst </a:t>
            </a:r>
            <a:r>
              <a:rPr lang="tr-TR" dirty="0" err="1" smtClean="0"/>
              <a:t>ekstremiteye</a:t>
            </a:r>
            <a:r>
              <a:rPr lang="tr-TR" dirty="0" smtClean="0"/>
              <a:t> göre daha erken geri döner !!</a:t>
            </a:r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SİNİR SİSTEMİ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Sinir sisteminde nöron adı verilen sinir hücreleri ile </a:t>
            </a:r>
            <a:r>
              <a:rPr lang="tr-TR" dirty="0" err="1" smtClean="0"/>
              <a:t>glia</a:t>
            </a:r>
            <a:r>
              <a:rPr lang="tr-TR" dirty="0" smtClean="0"/>
              <a:t> hücreleri adı verilen destek hücreleri </a:t>
            </a:r>
            <a:r>
              <a:rPr lang="tr-TR" smtClean="0"/>
              <a:t>olmak üzere </a:t>
            </a:r>
            <a:r>
              <a:rPr lang="tr-TR" dirty="0" smtClean="0"/>
              <a:t>iki tip hücre vardır.</a:t>
            </a:r>
          </a:p>
          <a:p>
            <a:endParaRPr lang="tr-TR" dirty="0" smtClean="0"/>
          </a:p>
          <a:p>
            <a:r>
              <a:rPr lang="tr-TR" dirty="0" smtClean="0"/>
              <a:t>Nöronlar duyuların algılanması,motor ve </a:t>
            </a:r>
            <a:r>
              <a:rPr lang="tr-TR" dirty="0" err="1" smtClean="0"/>
              <a:t>emosyonel</a:t>
            </a:r>
            <a:r>
              <a:rPr lang="tr-TR" dirty="0" smtClean="0"/>
              <a:t> cevapların oluşturulması, öğrenme ve hafıza gibi fonksiyonların yerine getirilmesini sağlayan hücrelerdir.</a:t>
            </a:r>
          </a:p>
          <a:p>
            <a:endParaRPr lang="tr-TR" dirty="0" smtClean="0"/>
          </a:p>
          <a:p>
            <a:r>
              <a:rPr lang="tr-TR" b="1" dirty="0" smtClean="0"/>
              <a:t>Bu hücrelerin uyarılabilme özelliği vardır.</a:t>
            </a:r>
            <a:endParaRPr lang="tr-TR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POLİNÖROPATİ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Birden fazla </a:t>
            </a:r>
            <a:r>
              <a:rPr lang="tr-TR" dirty="0" err="1" smtClean="0"/>
              <a:t>periferik</a:t>
            </a:r>
            <a:r>
              <a:rPr lang="tr-TR" dirty="0" smtClean="0"/>
              <a:t> sinirin motor, duyusal ve </a:t>
            </a:r>
            <a:r>
              <a:rPr lang="tr-TR" dirty="0" err="1" smtClean="0"/>
              <a:t>otonomik</a:t>
            </a:r>
            <a:r>
              <a:rPr lang="tr-TR" dirty="0" smtClean="0"/>
              <a:t> tutulumlarla karakterize bir patolojisidir.</a:t>
            </a:r>
          </a:p>
          <a:p>
            <a:endParaRPr lang="tr-TR" dirty="0" smtClean="0"/>
          </a:p>
          <a:p>
            <a:r>
              <a:rPr lang="tr-TR" dirty="0" smtClean="0"/>
              <a:t>55 yaş üzerindeki popülasyonda %10 oranında görülür ve bu popülasyonda en sık görülen diyabetik </a:t>
            </a:r>
            <a:r>
              <a:rPr lang="tr-TR" dirty="0" err="1" smtClean="0"/>
              <a:t>polinöropatidir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Patolojinin yerine göre olan sınıflamada </a:t>
            </a:r>
            <a:r>
              <a:rPr lang="tr-TR" dirty="0" err="1" smtClean="0"/>
              <a:t>aksonal</a:t>
            </a:r>
            <a:r>
              <a:rPr lang="tr-TR" dirty="0" smtClean="0"/>
              <a:t> dejenerasyon, </a:t>
            </a:r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demyelinizasyon</a:t>
            </a:r>
            <a:r>
              <a:rPr lang="tr-TR" dirty="0" smtClean="0"/>
              <a:t> ve </a:t>
            </a:r>
            <a:r>
              <a:rPr lang="tr-TR" dirty="0" err="1" smtClean="0"/>
              <a:t>nöronopati</a:t>
            </a:r>
            <a:r>
              <a:rPr lang="tr-TR" dirty="0" smtClean="0"/>
              <a:t> olarak sınıflandırılır.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GUILLAIN BARRE SENDROMU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Etyolojisi</a:t>
            </a:r>
            <a:r>
              <a:rPr lang="tr-TR" dirty="0" smtClean="0"/>
              <a:t> tam olarak bilinmeyen, </a:t>
            </a:r>
            <a:r>
              <a:rPr lang="tr-TR" dirty="0" err="1" smtClean="0"/>
              <a:t>periferik</a:t>
            </a:r>
            <a:r>
              <a:rPr lang="tr-TR" dirty="0" smtClean="0"/>
              <a:t> sinirler ve sık olarak </a:t>
            </a:r>
            <a:r>
              <a:rPr lang="tr-TR" dirty="0" err="1" smtClean="0"/>
              <a:t>kraniyel</a:t>
            </a:r>
            <a:r>
              <a:rPr lang="tr-TR" dirty="0" smtClean="0"/>
              <a:t> sinirlerin de şiddetli </a:t>
            </a:r>
            <a:r>
              <a:rPr lang="tr-TR" dirty="0" err="1" smtClean="0"/>
              <a:t>demyelinizasyonu</a:t>
            </a:r>
            <a:r>
              <a:rPr lang="tr-TR" dirty="0" smtClean="0"/>
              <a:t> ile karakterize akut gelişme gösteren bir </a:t>
            </a:r>
            <a:r>
              <a:rPr lang="tr-TR" dirty="0" err="1" smtClean="0"/>
              <a:t>polinöropati</a:t>
            </a:r>
            <a:r>
              <a:rPr lang="tr-TR" dirty="0" smtClean="0"/>
              <a:t> tipidir.</a:t>
            </a:r>
          </a:p>
          <a:p>
            <a:endParaRPr lang="tr-TR" dirty="0" smtClean="0"/>
          </a:p>
          <a:p>
            <a:r>
              <a:rPr lang="tr-TR" dirty="0" smtClean="0"/>
              <a:t>Paraliziler alt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distalinden</a:t>
            </a:r>
            <a:r>
              <a:rPr lang="tr-TR" dirty="0" smtClean="0"/>
              <a:t> başlar ve ortalama 24-72 saat içinde yukarı doğru ilerler. </a:t>
            </a:r>
            <a:r>
              <a:rPr lang="tr-TR" dirty="0" err="1" smtClean="0"/>
              <a:t>Kraniyal</a:t>
            </a:r>
            <a:r>
              <a:rPr lang="tr-TR" dirty="0" smtClean="0"/>
              <a:t> sinirlerin de etkilendiği durumlarda </a:t>
            </a:r>
            <a:r>
              <a:rPr lang="tr-TR" dirty="0" err="1" smtClean="0"/>
              <a:t>disfaji</a:t>
            </a:r>
            <a:r>
              <a:rPr lang="tr-TR" dirty="0" smtClean="0"/>
              <a:t>, solunum problemleri, </a:t>
            </a:r>
            <a:r>
              <a:rPr lang="tr-TR" dirty="0" err="1" smtClean="0"/>
              <a:t>fasiyal</a:t>
            </a:r>
            <a:r>
              <a:rPr lang="tr-TR" dirty="0" smtClean="0"/>
              <a:t> tutulum gelişir.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Yüksek ateş görülebilir.</a:t>
            </a:r>
          </a:p>
          <a:p>
            <a:r>
              <a:rPr lang="tr-TR" dirty="0" smtClean="0"/>
              <a:t>Paraliziler simetriktir.</a:t>
            </a:r>
          </a:p>
          <a:p>
            <a:r>
              <a:rPr lang="tr-TR" dirty="0" smtClean="0"/>
              <a:t>Eldiven-çorap tarzında duyu kayıpları mevcuttur.</a:t>
            </a:r>
          </a:p>
          <a:p>
            <a:r>
              <a:rPr lang="tr-TR" dirty="0" smtClean="0"/>
              <a:t>DTR </a:t>
            </a:r>
            <a:r>
              <a:rPr lang="tr-TR" dirty="0" err="1" smtClean="0"/>
              <a:t>leri</a:t>
            </a:r>
            <a:r>
              <a:rPr lang="tr-TR" dirty="0" smtClean="0"/>
              <a:t> azalmış veya kaybolmuştur.</a:t>
            </a:r>
          </a:p>
          <a:p>
            <a:r>
              <a:rPr lang="tr-TR" dirty="0" smtClean="0"/>
              <a:t>Bulgu ve belirtiler 4 hafta içinde maksimum düzeye ulaşır ve 8 hafta içinde de belirin iyileşme dönemi başlar.</a:t>
            </a:r>
          </a:p>
          <a:p>
            <a:r>
              <a:rPr lang="tr-TR" dirty="0" smtClean="0"/>
              <a:t>Yaklaşık bir yıl içinde de genellikle sekel bırakmadan iyileşir. Bazı vakalarda düşük ayak gibi sekeller kalabilir.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AMYOTROFİK LATERAL SKLEROZ (ALS)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Yetişkin başlangıçlı motor nöron hastalıklarının en yaygın tipi olan ALS hem alt hem de üst motor nöronları etkileyen hızlı </a:t>
            </a:r>
            <a:r>
              <a:rPr lang="tr-TR" dirty="0" err="1" smtClean="0"/>
              <a:t>progresyon</a:t>
            </a:r>
            <a:r>
              <a:rPr lang="tr-TR" dirty="0" smtClean="0"/>
              <a:t> gösteren bir hastalıktır. Başlangıç yaşı 55-75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Etyoljisi</a:t>
            </a:r>
            <a:r>
              <a:rPr lang="tr-TR" dirty="0" smtClean="0"/>
              <a:t> henüz bilinmemektedir. Ağır metal </a:t>
            </a:r>
            <a:r>
              <a:rPr lang="tr-TR" dirty="0" err="1" smtClean="0"/>
              <a:t>intoksikasyonları</a:t>
            </a:r>
            <a:r>
              <a:rPr lang="tr-TR" dirty="0" smtClean="0"/>
              <a:t>, DNA tamir enzim </a:t>
            </a:r>
            <a:r>
              <a:rPr lang="tr-TR" dirty="0" err="1" smtClean="0"/>
              <a:t>defektleri</a:t>
            </a:r>
            <a:r>
              <a:rPr lang="tr-TR" dirty="0" smtClean="0"/>
              <a:t>, </a:t>
            </a:r>
            <a:r>
              <a:rPr lang="tr-TR" dirty="0" err="1" smtClean="0"/>
              <a:t>mitokondrial</a:t>
            </a:r>
            <a:r>
              <a:rPr lang="tr-TR" dirty="0" smtClean="0"/>
              <a:t> anormallikler ve </a:t>
            </a:r>
            <a:r>
              <a:rPr lang="tr-TR" dirty="0" err="1" smtClean="0"/>
              <a:t>otoimmünite</a:t>
            </a:r>
            <a:r>
              <a:rPr lang="tr-TR" dirty="0" smtClean="0"/>
              <a:t> gibi hipotezler mevcuttur.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PATOFİZYOLOJİ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Amyotrofi</a:t>
            </a:r>
            <a:r>
              <a:rPr lang="tr-TR" dirty="0" smtClean="0"/>
              <a:t>; ön </a:t>
            </a:r>
            <a:r>
              <a:rPr lang="tr-TR" dirty="0" err="1" smtClean="0"/>
              <a:t>boynuzmotor</a:t>
            </a:r>
            <a:r>
              <a:rPr lang="tr-TR" dirty="0" smtClean="0"/>
              <a:t> nöronlarının dejenerasyonu nedeniyle kas liflerinde </a:t>
            </a:r>
            <a:r>
              <a:rPr lang="tr-TR" dirty="0" err="1" smtClean="0"/>
              <a:t>atrofi</a:t>
            </a:r>
            <a:r>
              <a:rPr lang="tr-TR" dirty="0" smtClean="0"/>
              <a:t>,</a:t>
            </a:r>
          </a:p>
          <a:p>
            <a:endParaRPr lang="tr-TR" dirty="0" smtClean="0"/>
          </a:p>
          <a:p>
            <a:r>
              <a:rPr lang="tr-TR" dirty="0" err="1" smtClean="0"/>
              <a:t>Lateral</a:t>
            </a:r>
            <a:r>
              <a:rPr lang="tr-TR" dirty="0" smtClean="0"/>
              <a:t> skleroz ise;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spinalisin</a:t>
            </a:r>
            <a:r>
              <a:rPr lang="tr-TR" dirty="0" smtClean="0"/>
              <a:t> </a:t>
            </a:r>
            <a:r>
              <a:rPr lang="tr-TR" dirty="0" err="1" smtClean="0"/>
              <a:t>anterior</a:t>
            </a:r>
            <a:r>
              <a:rPr lang="tr-TR" dirty="0" smtClean="0"/>
              <a:t> ve </a:t>
            </a:r>
            <a:r>
              <a:rPr lang="tr-TR" dirty="0" err="1" smtClean="0"/>
              <a:t>lateral</a:t>
            </a:r>
            <a:r>
              <a:rPr lang="tr-TR" dirty="0" smtClean="0"/>
              <a:t> kolonundaki hücrelerin dejenerasyonudur.</a:t>
            </a:r>
          </a:p>
          <a:p>
            <a:endParaRPr lang="tr-TR" dirty="0" smtClean="0"/>
          </a:p>
          <a:p>
            <a:r>
              <a:rPr lang="tr-TR" dirty="0" smtClean="0"/>
              <a:t>Bunlar dışında beyin sapı motor </a:t>
            </a:r>
            <a:r>
              <a:rPr lang="tr-TR" dirty="0" err="1" smtClean="0"/>
              <a:t>nükleuslarında</a:t>
            </a:r>
            <a:r>
              <a:rPr lang="tr-TR" dirty="0" smtClean="0"/>
              <a:t> dejenerasyon </a:t>
            </a:r>
            <a:r>
              <a:rPr lang="tr-TR" smtClean="0"/>
              <a:t>ve otonom sinir sistemi tutulumu da vardır.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Tipik bir nöronun dört kısmı vardır.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    - Hücre gövdesi (soma)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- Akson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- </a:t>
            </a:r>
            <a:r>
              <a:rPr lang="tr-TR" dirty="0" err="1" smtClean="0"/>
              <a:t>Dendrit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- </a:t>
            </a:r>
            <a:r>
              <a:rPr lang="tr-TR" dirty="0" err="1" smtClean="0"/>
              <a:t>Sinaptik</a:t>
            </a:r>
            <a:r>
              <a:rPr lang="tr-TR" dirty="0" smtClean="0"/>
              <a:t> terminaller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SİNİR SİSTEMİNİN BÖLÜMLERİ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SANTRAL SİNİR SİSTEMİ</a:t>
            </a:r>
          </a:p>
          <a:p>
            <a:endParaRPr lang="tr-TR" b="1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b="1" dirty="0" smtClean="0"/>
              <a:t>PERİFERİK SİNİR SİSTEMİ</a:t>
            </a:r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Ayrıca sinir sisteminin dış ortamdan ve hareket sisteminden gelen duyular ile çizgili kaslara giden motor </a:t>
            </a:r>
            <a:r>
              <a:rPr lang="tr-TR" dirty="0" err="1" smtClean="0"/>
              <a:t>impulsları</a:t>
            </a:r>
            <a:r>
              <a:rPr lang="tr-TR" dirty="0" smtClean="0"/>
              <a:t> taşıyan ve İSTEĞİMİZ DOĞRULTUSUNDA çalışan bölümüne somatik sinir sistemi denir.</a:t>
            </a:r>
          </a:p>
          <a:p>
            <a:endParaRPr lang="tr-TR" dirty="0" smtClean="0"/>
          </a:p>
          <a:p>
            <a:r>
              <a:rPr lang="tr-TR" dirty="0" smtClean="0"/>
              <a:t>Düz kaslar,kalp kası ve salgı bezleri gibi İSTEĞİMİZ DIŞINDA fonksiyon gören organ ve sistemlerden elen duyular ile onlara giden motor </a:t>
            </a:r>
            <a:r>
              <a:rPr lang="tr-TR" dirty="0" err="1" smtClean="0"/>
              <a:t>impulsları</a:t>
            </a:r>
            <a:r>
              <a:rPr lang="tr-TR" dirty="0" smtClean="0"/>
              <a:t> taşıyan bölümüne ise otonom sinir sistemi denir.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Otonom sinir sisteminin sempatik ve parasempatik olmak üzere genellikle birbirine zıt fonksiyonlar gören veya bir anlamda birbirini tamamlayan iki kısmı vardır.</a:t>
            </a:r>
          </a:p>
          <a:p>
            <a:endParaRPr lang="tr-TR" dirty="0" smtClean="0"/>
          </a:p>
          <a:p>
            <a:r>
              <a:rPr lang="tr-TR" dirty="0" smtClean="0"/>
              <a:t>Örneğin parasempatikler sindirim sistemi aktivitesini artırırken sempatikler azaltır. Vücut fonksiyonlarının yerine getirilmesi için otonom sinir sisteminin bu iki bölümü birbirleri ile uyum içinde çalışır.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BAŞLICA NÖROLOJİK HASTALIKLAR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MEDULLA SPİNALİS YARALANMALARI</a:t>
            </a:r>
          </a:p>
          <a:p>
            <a:r>
              <a:rPr lang="tr-TR" dirty="0" smtClean="0"/>
              <a:t>MULTİPLE SKLEROZ (MS)</a:t>
            </a:r>
          </a:p>
          <a:p>
            <a:r>
              <a:rPr lang="tr-TR" dirty="0" smtClean="0"/>
              <a:t>PARKİNSON</a:t>
            </a:r>
          </a:p>
          <a:p>
            <a:r>
              <a:rPr lang="tr-TR" dirty="0" smtClean="0"/>
              <a:t>SEREBRO VASKÜLER OLAY ( SVO-İNME)</a:t>
            </a:r>
          </a:p>
          <a:p>
            <a:r>
              <a:rPr lang="tr-TR" dirty="0" smtClean="0"/>
              <a:t>POLİNÖROPATİ</a:t>
            </a:r>
          </a:p>
          <a:p>
            <a:r>
              <a:rPr lang="tr-TR" dirty="0" smtClean="0"/>
              <a:t>GUILLAIN-BARRE SENDROMU</a:t>
            </a:r>
          </a:p>
          <a:p>
            <a:r>
              <a:rPr lang="tr-TR" dirty="0" smtClean="0"/>
              <a:t>AMYOTROFİK LATERAL SKLEROZ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MEDULLA SPİNALİS YARALANMALARI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spinalisin</a:t>
            </a:r>
            <a:r>
              <a:rPr lang="tr-TR" dirty="0" smtClean="0"/>
              <a:t> farklı seviyelerden ve çeşitli nedenlerden dolayı hasar gördüğü tablodur.</a:t>
            </a:r>
          </a:p>
          <a:p>
            <a:endParaRPr lang="tr-TR" dirty="0" smtClean="0"/>
          </a:p>
          <a:p>
            <a:r>
              <a:rPr lang="tr-TR" dirty="0" smtClean="0"/>
              <a:t>Yaralanma seviyesine göre daha alt </a:t>
            </a:r>
            <a:r>
              <a:rPr lang="tr-TR" dirty="0" err="1" smtClean="0"/>
              <a:t>segmentlerden</a:t>
            </a:r>
            <a:r>
              <a:rPr lang="tr-TR" dirty="0" smtClean="0"/>
              <a:t> </a:t>
            </a:r>
            <a:r>
              <a:rPr lang="tr-TR" dirty="0" err="1" smtClean="0"/>
              <a:t>inerve</a:t>
            </a:r>
            <a:r>
              <a:rPr lang="tr-TR" dirty="0" smtClean="0"/>
              <a:t> olan kısımlarda farklı tablolar görülebilir.</a:t>
            </a:r>
          </a:p>
          <a:p>
            <a:endParaRPr lang="tr-TR" dirty="0" smtClean="0"/>
          </a:p>
          <a:p>
            <a:r>
              <a:rPr lang="tr-TR" dirty="0" err="1" smtClean="0"/>
              <a:t>Konjenital</a:t>
            </a:r>
            <a:r>
              <a:rPr lang="tr-TR" dirty="0" smtClean="0"/>
              <a:t> veya sonradan olan tümörler, </a:t>
            </a:r>
            <a:r>
              <a:rPr lang="tr-TR" dirty="0" err="1" smtClean="0"/>
              <a:t>vertebra</a:t>
            </a:r>
            <a:r>
              <a:rPr lang="tr-TR" dirty="0" smtClean="0"/>
              <a:t> kırıkları, </a:t>
            </a:r>
            <a:r>
              <a:rPr lang="tr-TR" dirty="0" err="1" smtClean="0"/>
              <a:t>spinal</a:t>
            </a:r>
            <a:r>
              <a:rPr lang="tr-TR" dirty="0" smtClean="0"/>
              <a:t> kolondaki enfeksiyonlar, ateşli silah yaralanmaları gibi durumlar </a:t>
            </a:r>
            <a:r>
              <a:rPr lang="tr-TR" dirty="0" err="1" smtClean="0"/>
              <a:t>medulla</a:t>
            </a:r>
            <a:r>
              <a:rPr lang="tr-TR" dirty="0" smtClean="0"/>
              <a:t> </a:t>
            </a:r>
            <a:r>
              <a:rPr lang="tr-TR" dirty="0" err="1" smtClean="0"/>
              <a:t>spinalis</a:t>
            </a:r>
            <a:r>
              <a:rPr lang="tr-TR" dirty="0" smtClean="0"/>
              <a:t> yaralanmalarına neden olabilir.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YARALANMADAN SONRAKİ TABLO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Lezyon seviyesinin altında </a:t>
            </a:r>
            <a:r>
              <a:rPr lang="tr-TR" dirty="0" err="1" smtClean="0"/>
              <a:t>flask</a:t>
            </a:r>
            <a:r>
              <a:rPr lang="tr-TR" dirty="0" smtClean="0"/>
              <a:t> paralizi</a:t>
            </a:r>
          </a:p>
          <a:p>
            <a:endParaRPr lang="tr-TR" dirty="0" smtClean="0"/>
          </a:p>
          <a:p>
            <a:r>
              <a:rPr lang="tr-TR" dirty="0" smtClean="0"/>
              <a:t>Haftalar ya da aylar süren </a:t>
            </a:r>
            <a:r>
              <a:rPr lang="tr-TR" dirty="0" err="1" smtClean="0"/>
              <a:t>spinal</a:t>
            </a:r>
            <a:r>
              <a:rPr lang="tr-TR" dirty="0" smtClean="0"/>
              <a:t> şok evresi</a:t>
            </a:r>
          </a:p>
          <a:p>
            <a:endParaRPr lang="tr-TR" dirty="0" smtClean="0"/>
          </a:p>
          <a:p>
            <a:r>
              <a:rPr lang="tr-TR" dirty="0" err="1" smtClean="0"/>
              <a:t>Ekstansör</a:t>
            </a:r>
            <a:r>
              <a:rPr lang="tr-TR" dirty="0" smtClean="0"/>
              <a:t> yada </a:t>
            </a:r>
            <a:r>
              <a:rPr lang="tr-TR" dirty="0" err="1" smtClean="0"/>
              <a:t>fleksörleri</a:t>
            </a:r>
            <a:r>
              <a:rPr lang="tr-TR" dirty="0" smtClean="0"/>
              <a:t> tutan </a:t>
            </a:r>
            <a:r>
              <a:rPr lang="tr-TR" dirty="0" err="1" smtClean="0"/>
              <a:t>spastisite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</TotalTime>
  <Words>953</Words>
  <PresentationFormat>Ekran Gösterisi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Akış</vt:lpstr>
      <vt:lpstr>NÖROLOJİK HASTALIKLAR</vt:lpstr>
      <vt:lpstr>SİNİR SİSTEMİ</vt:lpstr>
      <vt:lpstr>Slayt 3</vt:lpstr>
      <vt:lpstr>SİNİR SİSTEMİNİN BÖLÜMLERİ</vt:lpstr>
      <vt:lpstr>Slayt 5</vt:lpstr>
      <vt:lpstr>Slayt 6</vt:lpstr>
      <vt:lpstr>BAŞLICA NÖROLOJİK HASTALIKLAR</vt:lpstr>
      <vt:lpstr>MEDULLA SPİNALİS YARALANMALARI</vt:lpstr>
      <vt:lpstr>YARALANMADAN SONRAKİ TABLO</vt:lpstr>
      <vt:lpstr>MULTİPLE SKLEROZ (MS)</vt:lpstr>
      <vt:lpstr>Slayt 11</vt:lpstr>
      <vt:lpstr>KLİNİK SEMPTOMLAR</vt:lpstr>
      <vt:lpstr>Slayt 13</vt:lpstr>
      <vt:lpstr>PARKİNSON</vt:lpstr>
      <vt:lpstr>HASTALIĞIN TEMEL SEMPTOMLARI</vt:lpstr>
      <vt:lpstr>Slayt 16</vt:lpstr>
      <vt:lpstr>SEREBRO VASKÜLER OLAY (SVO)</vt:lpstr>
      <vt:lpstr>Major Risk Faktörleri</vt:lpstr>
      <vt:lpstr>Slayt 19</vt:lpstr>
      <vt:lpstr>POLİNÖROPATİ</vt:lpstr>
      <vt:lpstr>GUILLAIN BARRE SENDROMU</vt:lpstr>
      <vt:lpstr>Slayt 22</vt:lpstr>
      <vt:lpstr>AMYOTROFİK LATERAL SKLEROZ (ALS)</vt:lpstr>
      <vt:lpstr>PATOFİZYOLOJİ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NÖROLOJİK HASTALIKLAR</dc:title>
  <dc:creator>fztmerve</dc:creator>
  <cp:lastModifiedBy>fztmerve</cp:lastModifiedBy>
  <cp:revision>11</cp:revision>
  <dcterms:created xsi:type="dcterms:W3CDTF">2018-12-23T19:39:28Z</dcterms:created>
  <dcterms:modified xsi:type="dcterms:W3CDTF">2019-06-27T13:14:02Z</dcterms:modified>
</cp:coreProperties>
</file>