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6" r:id="rId3"/>
    <p:sldId id="258" r:id="rId4"/>
    <p:sldId id="259" r:id="rId5"/>
    <p:sldId id="260" r:id="rId6"/>
    <p:sldId id="262" r:id="rId7"/>
    <p:sldId id="290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4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59113" y="8709025"/>
            <a:ext cx="742950" cy="25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/>
          <a:p>
            <a:pPr algn="ctr" defTabSz="868363">
              <a:lnSpc>
                <a:spcPct val="90000"/>
              </a:lnSpc>
            </a:pPr>
            <a:r>
              <a:rPr lang="en-GB" sz="1200">
                <a:latin typeface="Arial" charset="0"/>
              </a:rPr>
              <a:t>Page </a:t>
            </a:r>
            <a:fld id="{EEA5F45A-4C2B-4BE4-B7FB-778014984C1E}" type="slidenum">
              <a:rPr lang="en-GB" sz="1200">
                <a:latin typeface="Arial" charset="0"/>
              </a:rPr>
              <a:pPr algn="ctr" defTabSz="868363">
                <a:lnSpc>
                  <a:spcPct val="90000"/>
                </a:lnSpc>
              </a:pPr>
              <a:t>‹#›</a:t>
            </a:fld>
            <a:endParaRPr lang="en-GB" sz="120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3059113" y="8709025"/>
            <a:ext cx="742950" cy="25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/>
          <a:p>
            <a:pPr algn="ctr" defTabSz="868363">
              <a:lnSpc>
                <a:spcPct val="90000"/>
              </a:lnSpc>
            </a:pPr>
            <a:r>
              <a:rPr lang="en-GB" sz="1200">
                <a:latin typeface="Arial" charset="0"/>
              </a:rPr>
              <a:t>Page </a:t>
            </a:r>
            <a:fld id="{39661DD3-3406-480A-B33F-C39AEB6F8CA1}" type="slidenum">
              <a:rPr lang="en-GB" sz="1200">
                <a:latin typeface="Arial" charset="0"/>
              </a:rPr>
              <a:pPr algn="ctr" defTabSz="868363">
                <a:lnSpc>
                  <a:spcPct val="90000"/>
                </a:lnSpc>
              </a:pPr>
              <a:t>‹#›</a:t>
            </a:fld>
            <a:endParaRPr lang="en-GB" sz="1200">
              <a:latin typeface="Arial" charset="0"/>
            </a:endParaRPr>
          </a:p>
        </p:txBody>
      </p:sp>
      <p:sp>
        <p:nvSpPr>
          <p:cNvPr id="2051" name="Rectangle 3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6575"/>
            <a:ext cx="5029200" cy="3849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Body Text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5123" name="Rectangle 3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225" y="4357688"/>
            <a:ext cx="5032375" cy="4130675"/>
          </a:xfrm>
          <a:ln/>
        </p:spPr>
        <p:txBody>
          <a:bodyPr lIns="93663" tIns="46038" rIns="93663" bIns="4603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362700" y="609600"/>
            <a:ext cx="17907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2197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90600" y="609600"/>
            <a:ext cx="716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90600" y="609600"/>
            <a:ext cx="716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990600" y="1981200"/>
            <a:ext cx="7162800" cy="411480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90600" y="609600"/>
            <a:ext cx="716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1628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Body Text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133600"/>
            <a:ext cx="7162800" cy="1143000"/>
          </a:xfrm>
          <a:noFill/>
          <a:ln/>
        </p:spPr>
        <p:txBody>
          <a:bodyPr/>
          <a:lstStyle/>
          <a:p>
            <a:r>
              <a:rPr lang="en-GB"/>
              <a:t/>
            </a:r>
            <a:br>
              <a:rPr lang="en-GB"/>
            </a:br>
            <a:r>
              <a:rPr lang="en-GB" sz="5400"/>
              <a:t>Market Research</a:t>
            </a: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162800" cy="1143000"/>
          </a:xfrm>
          <a:noFill/>
          <a:ln/>
        </p:spPr>
        <p:txBody>
          <a:bodyPr/>
          <a:lstStyle/>
          <a:p>
            <a:r>
              <a:rPr lang="en-GB" sz="2800"/>
              <a:t>Why Conduct Market Research in New Product Development?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458788" y="1982788"/>
            <a:ext cx="8543925" cy="3192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lvl="2">
              <a:spcBef>
                <a:spcPct val="50000"/>
              </a:spcBef>
            </a:pPr>
            <a:r>
              <a:rPr lang="en-GB" b="1">
                <a:latin typeface="Arial" charset="0"/>
              </a:rPr>
              <a:t>- The product must appeal to the customer     (however widely defined)</a:t>
            </a:r>
          </a:p>
          <a:p>
            <a:pPr lvl="2">
              <a:spcBef>
                <a:spcPct val="50000"/>
              </a:spcBef>
            </a:pPr>
            <a:r>
              <a:rPr lang="en-GB" b="1">
                <a:latin typeface="Arial" charset="0"/>
              </a:rPr>
              <a:t>- Timely market research can help you mould the product to the consumer’s need/wants</a:t>
            </a:r>
          </a:p>
          <a:p>
            <a:pPr lvl="2">
              <a:spcBef>
                <a:spcPct val="50000"/>
              </a:spcBef>
            </a:pPr>
            <a:r>
              <a:rPr lang="en-GB" b="1">
                <a:latin typeface="Arial" charset="0"/>
              </a:rPr>
              <a:t>- Market research tend to point out successes and failures before products are launched “for real”</a:t>
            </a:r>
          </a:p>
          <a:p>
            <a:pPr lvl="2">
              <a:spcBef>
                <a:spcPct val="50000"/>
              </a:spcBef>
            </a:pPr>
            <a:r>
              <a:rPr lang="en-GB" b="1">
                <a:latin typeface="Arial" charset="0"/>
              </a:rPr>
              <a:t>- As a result, it can save you money and time</a:t>
            </a:r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val 2"/>
          <p:cNvSpPr>
            <a:spLocks noChangeArrowheads="1"/>
          </p:cNvSpPr>
          <p:nvPr/>
        </p:nvSpPr>
        <p:spPr bwMode="auto">
          <a:xfrm>
            <a:off x="3359150" y="4349750"/>
            <a:ext cx="2273300" cy="18923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920750" y="1758950"/>
            <a:ext cx="7150100" cy="1587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 sz="3200"/>
              <a:t>WARNING!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992188" y="1906588"/>
            <a:ext cx="7172325" cy="130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latin typeface="Arial" charset="0"/>
              </a:rPr>
              <a:t>Market Research is about understanding consumer reactions to the product. Marketing may understand the consumer best but R&amp;D may well (early on) understand the product best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3659188" y="4649788"/>
            <a:ext cx="1838325" cy="130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latin typeface="Arial" charset="0"/>
              </a:rPr>
              <a:t>Don’t simply hand M.R. over to marketing!</a:t>
            </a:r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3657600" y="3505200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4495800" y="3505200"/>
            <a:ext cx="762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 flipV="1">
            <a:off x="3657600" y="3505200"/>
            <a:ext cx="838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8" name="Group 4"/>
          <p:cNvGrpSpPr>
            <a:grpSpLocks/>
          </p:cNvGrpSpPr>
          <p:nvPr/>
        </p:nvGrpSpPr>
        <p:grpSpPr bwMode="auto">
          <a:xfrm>
            <a:off x="5791200" y="2063750"/>
            <a:ext cx="2438400" cy="2882900"/>
            <a:chOff x="3648" y="1300"/>
            <a:chExt cx="1536" cy="1816"/>
          </a:xfrm>
        </p:grpSpPr>
        <p:sp>
          <p:nvSpPr>
            <p:cNvPr id="26626" name="Rectangle 2"/>
            <p:cNvSpPr>
              <a:spLocks noChangeArrowheads="1"/>
            </p:cNvSpPr>
            <p:nvPr/>
          </p:nvSpPr>
          <p:spPr bwMode="auto">
            <a:xfrm>
              <a:off x="3652" y="1300"/>
              <a:ext cx="1528" cy="18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6627" name="Line 3"/>
            <p:cNvSpPr>
              <a:spLocks noChangeShapeType="1"/>
            </p:cNvSpPr>
            <p:nvPr/>
          </p:nvSpPr>
          <p:spPr bwMode="auto">
            <a:xfrm>
              <a:off x="3648" y="1584"/>
              <a:ext cx="15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26631" name="Group 7"/>
          <p:cNvGrpSpPr>
            <a:grpSpLocks/>
          </p:cNvGrpSpPr>
          <p:nvPr/>
        </p:nvGrpSpPr>
        <p:grpSpPr bwMode="auto">
          <a:xfrm>
            <a:off x="457200" y="2063750"/>
            <a:ext cx="2438400" cy="2882900"/>
            <a:chOff x="288" y="1300"/>
            <a:chExt cx="1536" cy="1816"/>
          </a:xfrm>
        </p:grpSpPr>
        <p:sp>
          <p:nvSpPr>
            <p:cNvPr id="26629" name="Rectangle 5"/>
            <p:cNvSpPr>
              <a:spLocks noChangeArrowheads="1"/>
            </p:cNvSpPr>
            <p:nvPr/>
          </p:nvSpPr>
          <p:spPr bwMode="auto">
            <a:xfrm>
              <a:off x="292" y="1300"/>
              <a:ext cx="1528" cy="18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6630" name="Line 6"/>
            <p:cNvSpPr>
              <a:spLocks noChangeShapeType="1"/>
            </p:cNvSpPr>
            <p:nvPr/>
          </p:nvSpPr>
          <p:spPr bwMode="auto">
            <a:xfrm>
              <a:off x="288" y="1584"/>
              <a:ext cx="15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26634" name="Group 10"/>
          <p:cNvGrpSpPr>
            <a:grpSpLocks/>
          </p:cNvGrpSpPr>
          <p:nvPr/>
        </p:nvGrpSpPr>
        <p:grpSpPr bwMode="auto">
          <a:xfrm>
            <a:off x="3124200" y="2063750"/>
            <a:ext cx="2438400" cy="2882900"/>
            <a:chOff x="1968" y="1300"/>
            <a:chExt cx="1536" cy="1816"/>
          </a:xfrm>
        </p:grpSpPr>
        <p:sp>
          <p:nvSpPr>
            <p:cNvPr id="26632" name="Rectangle 8"/>
            <p:cNvSpPr>
              <a:spLocks noChangeArrowheads="1"/>
            </p:cNvSpPr>
            <p:nvPr/>
          </p:nvSpPr>
          <p:spPr bwMode="auto">
            <a:xfrm>
              <a:off x="1972" y="1300"/>
              <a:ext cx="1528" cy="18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26633" name="Line 9"/>
            <p:cNvSpPr>
              <a:spLocks noChangeShapeType="1"/>
            </p:cNvSpPr>
            <p:nvPr/>
          </p:nvSpPr>
          <p:spPr bwMode="auto">
            <a:xfrm>
              <a:off x="1968" y="1584"/>
              <a:ext cx="15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6635" name="Rectangle 11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 sz="2800"/>
              <a:t>Types of Market Research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687388" y="2135188"/>
            <a:ext cx="2143125" cy="2014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By Source</a:t>
            </a:r>
          </a:p>
          <a:p>
            <a:pPr>
              <a:spcBef>
                <a:spcPct val="50000"/>
              </a:spcBef>
            </a:pPr>
            <a:endParaRPr lang="en-GB" sz="1800" b="1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- Primary</a:t>
            </a:r>
          </a:p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- Secondary</a:t>
            </a:r>
          </a:p>
          <a:p>
            <a:pPr latinLnBrk="1">
              <a:spcBef>
                <a:spcPct val="50000"/>
              </a:spcBef>
            </a:pPr>
            <a:endParaRPr lang="en-GB" sz="1800" b="1">
              <a:latin typeface="Arial" charset="0"/>
            </a:endParaRPr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5795963" y="2133600"/>
            <a:ext cx="2447925" cy="2427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By Objectives</a:t>
            </a:r>
          </a:p>
          <a:p>
            <a:pPr>
              <a:spcBef>
                <a:spcPct val="50000"/>
              </a:spcBef>
            </a:pPr>
            <a:endParaRPr lang="en-GB" sz="1800" b="1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- Exploratory</a:t>
            </a:r>
          </a:p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- Descriptive</a:t>
            </a:r>
          </a:p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- Causal</a:t>
            </a:r>
          </a:p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 (or experimental)</a:t>
            </a:r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3059113" y="2133600"/>
            <a:ext cx="2447925" cy="1601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By Methodology</a:t>
            </a:r>
          </a:p>
          <a:p>
            <a:pPr>
              <a:spcBef>
                <a:spcPct val="50000"/>
              </a:spcBef>
            </a:pPr>
            <a:endParaRPr lang="en-GB" sz="1800" b="1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- Qualitative</a:t>
            </a:r>
          </a:p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- Quantitative</a:t>
            </a: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342900" indent="-342900">
              <a:buFontTx/>
              <a:buNone/>
            </a:pPr>
            <a:r>
              <a:rPr lang="en-GB" sz="3200"/>
              <a:t>“It is a capital mistake to theorise before one has data”</a:t>
            </a:r>
          </a:p>
          <a:p>
            <a:pPr marL="342900" indent="-342900"/>
            <a:endParaRPr lang="en-GB" sz="3200"/>
          </a:p>
          <a:p>
            <a:pPr marL="342900" indent="-342900">
              <a:buFontTx/>
              <a:buNone/>
            </a:pPr>
            <a:r>
              <a:rPr lang="en-GB"/>
              <a:t>			Sir Arthur Conan Doyle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/>
              <a:t>Structure of Market Research Lecture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667000"/>
            <a:ext cx="7162800" cy="4114800"/>
          </a:xfrm>
          <a:noFill/>
          <a:ln/>
        </p:spPr>
        <p:txBody>
          <a:bodyPr/>
          <a:lstStyle/>
          <a:p>
            <a:r>
              <a:rPr lang="en-GB" sz="2800"/>
              <a:t>Spend on Market Research</a:t>
            </a:r>
          </a:p>
          <a:p>
            <a:pPr>
              <a:buFontTx/>
              <a:buNone/>
            </a:pPr>
            <a:endParaRPr lang="en-GB" sz="2800"/>
          </a:p>
          <a:p>
            <a:r>
              <a:rPr lang="en-GB" sz="2800"/>
              <a:t>Types of Market Research</a:t>
            </a:r>
          </a:p>
          <a:p>
            <a:pPr>
              <a:buFontTx/>
              <a:buNone/>
            </a:pPr>
            <a:endParaRPr lang="en-GB" sz="2800"/>
          </a:p>
          <a:p>
            <a:r>
              <a:rPr lang="en-GB" sz="2800"/>
              <a:t>Potential Problems</a:t>
            </a: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 sz="2800"/>
              <a:t>Market Research vs Marketing Research</a:t>
            </a:r>
            <a:br>
              <a:rPr lang="en-GB" sz="2800"/>
            </a:br>
            <a:r>
              <a:rPr lang="en-GB" sz="2800"/>
              <a:t>(strictly speaking...)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53988" y="1906588"/>
            <a:ext cx="8620125" cy="328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latin typeface="Arial" charset="0"/>
              </a:rPr>
              <a:t>Market Research	  Researching the immediate competitive 				  environment of the marketplace, including 				  customers, competitors, suppliers, 					 distributors and retailers</a:t>
            </a:r>
          </a:p>
          <a:p>
            <a:pPr>
              <a:spcBef>
                <a:spcPct val="50000"/>
              </a:spcBef>
            </a:pPr>
            <a:r>
              <a:rPr lang="en-GB" sz="2000" b="1">
                <a:latin typeface="Arial" charset="0"/>
              </a:rPr>
              <a:t>Marketing Research	  Includes all the above plus:</a:t>
            </a:r>
          </a:p>
          <a:p>
            <a:pPr lvl="4">
              <a:spcBef>
                <a:spcPct val="50000"/>
              </a:spcBef>
            </a:pPr>
            <a:r>
              <a:rPr lang="en-GB" sz="2000" b="1">
                <a:latin typeface="Arial" charset="0"/>
              </a:rPr>
              <a:t> 	- companies and their strategies for products 	  and markets</a:t>
            </a:r>
          </a:p>
          <a:p>
            <a:pPr lvl="4">
              <a:spcBef>
                <a:spcPct val="50000"/>
              </a:spcBef>
            </a:pPr>
            <a:r>
              <a:rPr lang="en-GB" sz="2000" b="1">
                <a:latin typeface="Arial" charset="0"/>
              </a:rPr>
              <a:t> 	- the wider environment  within which the firm 	 operates (e.g. political, social, etc)</a:t>
            </a: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GB" sz="2800"/>
              <a:t>Market(ing) Research: Definition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687388" y="2058988"/>
            <a:ext cx="7705725" cy="118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latin typeface="Arial" charset="0"/>
              </a:rPr>
              <a:t>The systematic design, collection, analysis and reporting of data and findings relevant to a specific marketing situation facing the organisation</a:t>
            </a: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152400"/>
            <a:ext cx="7162800" cy="1143000"/>
          </a:xfrm>
          <a:noFill/>
          <a:ln/>
        </p:spPr>
        <p:txBody>
          <a:bodyPr/>
          <a:lstStyle/>
          <a:p>
            <a:r>
              <a:rPr lang="en-GB" sz="2800"/>
              <a:t>The Ten Most Common Market Research Activities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7321550" y="1225550"/>
            <a:ext cx="520700" cy="2921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8612188" y="1982788"/>
            <a:ext cx="466725" cy="33337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latin typeface="Arial" charset="0"/>
              </a:rPr>
              <a:t>97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8612188" y="2820988"/>
            <a:ext cx="4667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latin typeface="Arial" charset="0"/>
              </a:rPr>
              <a:t>97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8612188" y="2363788"/>
            <a:ext cx="466725" cy="33337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latin typeface="Arial" charset="0"/>
              </a:rPr>
              <a:t>97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7850188" y="1144588"/>
            <a:ext cx="1228725" cy="727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b="1">
                <a:latin typeface="Arial" charset="0"/>
              </a:rPr>
              <a:t>Directly relevant to NPD</a:t>
            </a:r>
          </a:p>
        </p:txBody>
      </p:sp>
      <p:graphicFrame>
        <p:nvGraphicFramePr>
          <p:cNvPr id="16392" name="Object 8">
            <a:hlinkClick r:id="" action="ppaction://ole?verb=0"/>
          </p:cNvPr>
          <p:cNvGraphicFramePr>
            <a:graphicFrameLocks/>
          </p:cNvGraphicFramePr>
          <p:nvPr/>
        </p:nvGraphicFramePr>
        <p:xfrm>
          <a:off x="4038600" y="1600200"/>
          <a:ext cx="4660900" cy="4813300"/>
        </p:xfrm>
        <a:graphic>
          <a:graphicData uri="http://schemas.openxmlformats.org/presentationml/2006/ole">
            <p:oleObj spid="_x0000_s16392" r:id="rId4" imgW="4659120" imgH="4811400" progId="">
              <p:embed/>
            </p:oleObj>
          </a:graphicData>
        </a:graphic>
      </p:graphicFrame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4114800" y="1905000"/>
            <a:ext cx="0" cy="449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4121150" y="5568950"/>
            <a:ext cx="3721100" cy="2159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4121150" y="6026150"/>
            <a:ext cx="3644900" cy="2159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4121150" y="4654550"/>
            <a:ext cx="3949700" cy="2159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4121150" y="1987550"/>
            <a:ext cx="4406900" cy="2159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8231188" y="3735388"/>
            <a:ext cx="4667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latin typeface="Arial" charset="0"/>
              </a:rPr>
              <a:t>91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8307388" y="3278188"/>
            <a:ext cx="4667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latin typeface="Arial" charset="0"/>
              </a:rPr>
              <a:t>92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8154988" y="4192588"/>
            <a:ext cx="4667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latin typeface="Arial" charset="0"/>
              </a:rPr>
              <a:t>89</a:t>
            </a: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8078788" y="4573588"/>
            <a:ext cx="4667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latin typeface="Arial" charset="0"/>
              </a:rPr>
              <a:t>87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8078788" y="5030788"/>
            <a:ext cx="4667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latin typeface="Arial" charset="0"/>
              </a:rPr>
              <a:t>87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7926388" y="5487988"/>
            <a:ext cx="4667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latin typeface="Arial" charset="0"/>
              </a:rPr>
              <a:t>83</a:t>
            </a: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7850188" y="5945188"/>
            <a:ext cx="4667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latin typeface="Arial" charset="0"/>
              </a:rPr>
              <a:t>80</a:t>
            </a: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3735388" y="1296988"/>
            <a:ext cx="3438525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latin typeface="Arial" charset="0"/>
              </a:rPr>
              <a:t>Percentage of companies doing activity*</a:t>
            </a:r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1449388" y="6402388"/>
            <a:ext cx="76295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latin typeface="Arial" charset="0"/>
              </a:rPr>
              <a:t>* based on research activities of 599 companies in the US</a:t>
            </a:r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1373188" y="1296988"/>
            <a:ext cx="22193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latin typeface="Arial" charset="0"/>
              </a:rPr>
              <a:t>Activity</a:t>
            </a:r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1588" y="1982788"/>
            <a:ext cx="488632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latin typeface="Arial" charset="0"/>
              </a:rPr>
              <a:t>Determination of market characteristics</a:t>
            </a:r>
          </a:p>
        </p:txBody>
      </p:sp>
      <p:grpSp>
        <p:nvGrpSpPr>
          <p:cNvPr id="16418" name="Group 34"/>
          <p:cNvGrpSpPr>
            <a:grpSpLocks/>
          </p:cNvGrpSpPr>
          <p:nvPr/>
        </p:nvGrpSpPr>
        <p:grpSpPr bwMode="auto">
          <a:xfrm>
            <a:off x="1588" y="2363788"/>
            <a:ext cx="3895725" cy="3914775"/>
            <a:chOff x="1" y="1489"/>
            <a:chExt cx="2454" cy="2466"/>
          </a:xfrm>
        </p:grpSpPr>
        <p:sp>
          <p:nvSpPr>
            <p:cNvPr id="16409" name="Rectangle 25"/>
            <p:cNvSpPr>
              <a:spLocks noChangeArrowheads="1"/>
            </p:cNvSpPr>
            <p:nvPr/>
          </p:nvSpPr>
          <p:spPr bwMode="auto">
            <a:xfrm>
              <a:off x="1" y="1489"/>
              <a:ext cx="245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 b="1">
                  <a:latin typeface="Arial" charset="0"/>
                </a:rPr>
                <a:t>Measurement of market potential</a:t>
              </a:r>
            </a:p>
          </p:txBody>
        </p:sp>
        <p:sp>
          <p:nvSpPr>
            <p:cNvPr id="16410" name="Rectangle 26"/>
            <p:cNvSpPr>
              <a:spLocks noChangeArrowheads="1"/>
            </p:cNvSpPr>
            <p:nvPr/>
          </p:nvSpPr>
          <p:spPr bwMode="auto">
            <a:xfrm>
              <a:off x="1" y="1777"/>
              <a:ext cx="245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 b="1">
                  <a:latin typeface="Arial" charset="0"/>
                </a:rPr>
                <a:t>Market share analysis</a:t>
              </a:r>
            </a:p>
          </p:txBody>
        </p:sp>
        <p:sp>
          <p:nvSpPr>
            <p:cNvPr id="16411" name="Rectangle 27"/>
            <p:cNvSpPr>
              <a:spLocks noChangeArrowheads="1"/>
            </p:cNvSpPr>
            <p:nvPr/>
          </p:nvSpPr>
          <p:spPr bwMode="auto">
            <a:xfrm>
              <a:off x="1" y="2065"/>
              <a:ext cx="245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 b="1">
                  <a:latin typeface="Arial" charset="0"/>
                </a:rPr>
                <a:t>Sales analysis</a:t>
              </a:r>
            </a:p>
          </p:txBody>
        </p:sp>
        <p:sp>
          <p:nvSpPr>
            <p:cNvPr id="16412" name="Rectangle 28"/>
            <p:cNvSpPr>
              <a:spLocks noChangeArrowheads="1"/>
            </p:cNvSpPr>
            <p:nvPr/>
          </p:nvSpPr>
          <p:spPr bwMode="auto">
            <a:xfrm>
              <a:off x="1" y="2305"/>
              <a:ext cx="240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 b="1">
                  <a:latin typeface="Arial" charset="0"/>
                </a:rPr>
                <a:t>Studies of business trends</a:t>
              </a:r>
            </a:p>
          </p:txBody>
        </p:sp>
        <p:sp>
          <p:nvSpPr>
            <p:cNvPr id="16413" name="Rectangle 29"/>
            <p:cNvSpPr>
              <a:spLocks noChangeArrowheads="1"/>
            </p:cNvSpPr>
            <p:nvPr/>
          </p:nvSpPr>
          <p:spPr bwMode="auto">
            <a:xfrm>
              <a:off x="1" y="2593"/>
              <a:ext cx="235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 b="1">
                  <a:latin typeface="Arial" charset="0"/>
                </a:rPr>
                <a:t>Short range forecasting</a:t>
              </a:r>
            </a:p>
          </p:txBody>
        </p:sp>
        <p:sp>
          <p:nvSpPr>
            <p:cNvPr id="16414" name="Rectangle 30"/>
            <p:cNvSpPr>
              <a:spLocks noChangeArrowheads="1"/>
            </p:cNvSpPr>
            <p:nvPr/>
          </p:nvSpPr>
          <p:spPr bwMode="auto">
            <a:xfrm>
              <a:off x="1" y="2881"/>
              <a:ext cx="240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 b="1">
                  <a:latin typeface="Arial" charset="0"/>
                </a:rPr>
                <a:t>Competitive product studies</a:t>
              </a:r>
            </a:p>
          </p:txBody>
        </p:sp>
        <p:sp>
          <p:nvSpPr>
            <p:cNvPr id="16415" name="Rectangle 31"/>
            <p:cNvSpPr>
              <a:spLocks noChangeArrowheads="1"/>
            </p:cNvSpPr>
            <p:nvPr/>
          </p:nvSpPr>
          <p:spPr bwMode="auto">
            <a:xfrm>
              <a:off x="1" y="3121"/>
              <a:ext cx="235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 b="1">
                  <a:latin typeface="Arial" charset="0"/>
                </a:rPr>
                <a:t>Long range forecasting</a:t>
              </a:r>
            </a:p>
          </p:txBody>
        </p:sp>
        <p:sp>
          <p:nvSpPr>
            <p:cNvPr id="16416" name="Rectangle 32"/>
            <p:cNvSpPr>
              <a:spLocks noChangeArrowheads="1"/>
            </p:cNvSpPr>
            <p:nvPr/>
          </p:nvSpPr>
          <p:spPr bwMode="auto">
            <a:xfrm>
              <a:off x="1" y="3457"/>
              <a:ext cx="2262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 b="1">
                  <a:latin typeface="Arial" charset="0"/>
                </a:rPr>
                <a:t>Pricing studies</a:t>
              </a:r>
            </a:p>
          </p:txBody>
        </p:sp>
        <p:sp>
          <p:nvSpPr>
            <p:cNvPr id="16417" name="Rectangle 33"/>
            <p:cNvSpPr>
              <a:spLocks noChangeArrowheads="1"/>
            </p:cNvSpPr>
            <p:nvPr/>
          </p:nvSpPr>
          <p:spPr bwMode="auto">
            <a:xfrm>
              <a:off x="1" y="3745"/>
              <a:ext cx="245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 b="1">
                  <a:latin typeface="Arial" charset="0"/>
                </a:rPr>
                <a:t>Testing existing products</a:t>
              </a:r>
            </a:p>
          </p:txBody>
        </p:sp>
      </p:grpSp>
      <p:sp>
        <p:nvSpPr>
          <p:cNvPr id="16419" name="Rectangle 35"/>
          <p:cNvSpPr>
            <a:spLocks noChangeArrowheads="1"/>
          </p:cNvSpPr>
          <p:nvPr/>
        </p:nvSpPr>
        <p:spPr bwMode="auto">
          <a:xfrm>
            <a:off x="4121150" y="2444750"/>
            <a:ext cx="4406900" cy="2159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79" name="Rectangle 5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Top 10 market research activities</a:t>
            </a:r>
          </a:p>
        </p:txBody>
      </p:sp>
      <p:graphicFrame>
        <p:nvGraphicFramePr>
          <p:cNvPr id="73782" name="Group 54"/>
          <p:cNvGraphicFramePr>
            <a:graphicFrameLocks noGrp="1"/>
          </p:cNvGraphicFramePr>
          <p:nvPr>
            <p:ph idx="1"/>
          </p:nvPr>
        </p:nvGraphicFramePr>
        <p:xfrm>
          <a:off x="539750" y="1844675"/>
          <a:ext cx="8135938" cy="4114801"/>
        </p:xfrm>
        <a:graphic>
          <a:graphicData uri="http://schemas.openxmlformats.org/drawingml/2006/table">
            <a:tbl>
              <a:tblPr/>
              <a:tblGrid>
                <a:gridCol w="6719888"/>
                <a:gridCol w="1416050"/>
              </a:tblGrid>
              <a:tr h="458788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Market Measurement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18%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New Product development/concept testing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14%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 or brand awareness monitoring/tracking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13%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Customer Satisfaction (inc Mystery Shopping)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10%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Usage and Attitude Studies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7%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Media Research &amp; evaluation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6%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Advertising developing and pre-testing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5%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Social Surveys for central/local government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4%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Brand/corporate reputation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4%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Omnibus Studies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3%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783" name="Text Box 55"/>
          <p:cNvSpPr txBox="1">
            <a:spLocks noChangeArrowheads="1"/>
          </p:cNvSpPr>
          <p:nvPr/>
        </p:nvSpPr>
        <p:spPr bwMode="auto">
          <a:xfrm>
            <a:off x="2176463" y="6113463"/>
            <a:ext cx="2089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Source: BMRA</a:t>
            </a: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996950" y="1758950"/>
            <a:ext cx="70739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162800" cy="1143000"/>
          </a:xfrm>
          <a:noFill/>
          <a:ln/>
        </p:spPr>
        <p:txBody>
          <a:bodyPr/>
          <a:lstStyle/>
          <a:p>
            <a:r>
              <a:rPr lang="en-GB" sz="3200"/>
              <a:t>Market Research Budgets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992188" y="1906588"/>
            <a:ext cx="7096125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>
                <a:latin typeface="Arial" charset="0"/>
              </a:rPr>
              <a:t> 1 - 2% of company sales  = total budget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3811588" y="3278188"/>
            <a:ext cx="1533525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>
                <a:latin typeface="Arial" charset="0"/>
              </a:rPr>
              <a:t>of this:</a:t>
            </a:r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4495800" y="25908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18447" name="Group 15"/>
          <p:cNvGrpSpPr>
            <a:grpSpLocks/>
          </p:cNvGrpSpPr>
          <p:nvPr/>
        </p:nvGrpSpPr>
        <p:grpSpPr bwMode="auto">
          <a:xfrm>
            <a:off x="1530350" y="3810000"/>
            <a:ext cx="6481763" cy="1365250"/>
            <a:chOff x="964" y="2400"/>
            <a:chExt cx="4083" cy="860"/>
          </a:xfrm>
        </p:grpSpPr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3556" y="2548"/>
              <a:ext cx="1432" cy="7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964" y="2548"/>
              <a:ext cx="1432" cy="7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1105" y="2593"/>
              <a:ext cx="1350" cy="5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800" b="1">
                  <a:latin typeface="Arial" charset="0"/>
                </a:rPr>
                <a:t>50% - 80% in-house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3649" y="2593"/>
              <a:ext cx="1398" cy="5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800" b="1">
                  <a:latin typeface="Arial" charset="0"/>
                </a:rPr>
                <a:t>20% - 50% externally</a:t>
              </a:r>
            </a:p>
          </p:txBody>
        </p:sp>
        <p:sp>
          <p:nvSpPr>
            <p:cNvPr id="18443" name="Line 11"/>
            <p:cNvSpPr>
              <a:spLocks noChangeShapeType="1"/>
            </p:cNvSpPr>
            <p:nvPr/>
          </p:nvSpPr>
          <p:spPr bwMode="auto">
            <a:xfrm flipV="1">
              <a:off x="1632" y="240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8444" name="Line 12"/>
            <p:cNvSpPr>
              <a:spLocks noChangeShapeType="1"/>
            </p:cNvSpPr>
            <p:nvPr/>
          </p:nvSpPr>
          <p:spPr bwMode="auto">
            <a:xfrm flipV="1">
              <a:off x="4224" y="2448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8445" name="Line 13"/>
            <p:cNvSpPr>
              <a:spLocks noChangeShapeType="1"/>
            </p:cNvSpPr>
            <p:nvPr/>
          </p:nvSpPr>
          <p:spPr bwMode="auto">
            <a:xfrm>
              <a:off x="1632" y="2400"/>
              <a:ext cx="25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  <p:sp>
          <p:nvSpPr>
            <p:cNvPr id="18446" name="Line 14"/>
            <p:cNvSpPr>
              <a:spLocks noChangeShapeType="1"/>
            </p:cNvSpPr>
            <p:nvPr/>
          </p:nvSpPr>
          <p:spPr bwMode="auto">
            <a:xfrm>
              <a:off x="4224" y="240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18448" name="Line 16"/>
          <p:cNvSpPr>
            <a:spLocks noChangeShapeType="1"/>
          </p:cNvSpPr>
          <p:nvPr/>
        </p:nvSpPr>
        <p:spPr bwMode="auto">
          <a:xfrm flipV="1">
            <a:off x="4495800" y="36576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1525588" y="5259388"/>
            <a:ext cx="2447925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85% of Fortune 500 companies have internal departments</a:t>
            </a: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5640388" y="5259388"/>
            <a:ext cx="3438525" cy="1463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1. Syndicated - service research firms</a:t>
            </a:r>
          </a:p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2. Custom research firms</a:t>
            </a:r>
          </a:p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3. Specialty research firms</a:t>
            </a:r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162800" cy="1143000"/>
          </a:xfrm>
          <a:noFill/>
          <a:ln/>
        </p:spPr>
        <p:txBody>
          <a:bodyPr/>
          <a:lstStyle/>
          <a:p>
            <a:r>
              <a:rPr lang="en-GB" sz="2800"/>
              <a:t>External Market Research Firms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534988" y="1068388"/>
            <a:ext cx="82391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lvl="1">
              <a:spcBef>
                <a:spcPct val="50000"/>
              </a:spcBef>
            </a:pPr>
            <a:r>
              <a:rPr lang="en-GB" sz="2000" b="1">
                <a:latin typeface="Arial" charset="0"/>
              </a:rPr>
              <a:t>Types				Description</a:t>
            </a:r>
          </a:p>
        </p:txBody>
      </p:sp>
      <p:sp>
        <p:nvSpPr>
          <p:cNvPr id="20484" name="Line 4"/>
          <p:cNvSpPr>
            <a:spLocks noChangeShapeType="1"/>
          </p:cNvSpPr>
          <p:nvPr/>
        </p:nvSpPr>
        <p:spPr bwMode="auto">
          <a:xfrm>
            <a:off x="381000" y="1371600"/>
            <a:ext cx="822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grpSp>
        <p:nvGrpSpPr>
          <p:cNvPr id="20487" name="Group 7"/>
          <p:cNvGrpSpPr>
            <a:grpSpLocks/>
          </p:cNvGrpSpPr>
          <p:nvPr/>
        </p:nvGrpSpPr>
        <p:grpSpPr bwMode="auto">
          <a:xfrm>
            <a:off x="306388" y="1601788"/>
            <a:ext cx="8696325" cy="912812"/>
            <a:chOff x="193" y="1009"/>
            <a:chExt cx="5478" cy="575"/>
          </a:xfrm>
        </p:grpSpPr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>
              <a:off x="193" y="1009"/>
              <a:ext cx="2358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800" b="1">
                  <a:latin typeface="Arial" charset="0"/>
                </a:rPr>
                <a:t>1. Syndicated - service research firms</a:t>
              </a:r>
            </a:p>
          </p:txBody>
        </p:sp>
        <p:sp>
          <p:nvSpPr>
            <p:cNvPr id="20486" name="Rectangle 6"/>
            <p:cNvSpPr>
              <a:spLocks noChangeArrowheads="1"/>
            </p:cNvSpPr>
            <p:nvPr/>
          </p:nvSpPr>
          <p:spPr bwMode="auto">
            <a:xfrm>
              <a:off x="2641" y="1009"/>
              <a:ext cx="3030" cy="5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800" b="1">
                  <a:latin typeface="Arial" charset="0"/>
                </a:rPr>
                <a:t>Data gathered periodically from customers and distribution channels and then sold to clients (e.g. A.C. Nielson)</a:t>
              </a:r>
            </a:p>
          </p:txBody>
        </p:sp>
      </p:grp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306388" y="2744788"/>
            <a:ext cx="39719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2. Custom market research firms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4192588" y="2744788"/>
            <a:ext cx="4886325" cy="1462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latin typeface="Arial" charset="0"/>
              </a:rPr>
              <a:t>Hired to carry out specific research projects for clients. The firm conducts the survey and the results are the property of one client only (e.g. Research International)</a:t>
            </a:r>
          </a:p>
        </p:txBody>
      </p:sp>
      <p:grpSp>
        <p:nvGrpSpPr>
          <p:cNvPr id="20492" name="Group 12"/>
          <p:cNvGrpSpPr>
            <a:grpSpLocks/>
          </p:cNvGrpSpPr>
          <p:nvPr/>
        </p:nvGrpSpPr>
        <p:grpSpPr bwMode="auto">
          <a:xfrm>
            <a:off x="306388" y="4268788"/>
            <a:ext cx="8772525" cy="1187450"/>
            <a:chOff x="193" y="2689"/>
            <a:chExt cx="5526" cy="748"/>
          </a:xfrm>
        </p:grpSpPr>
        <p:sp>
          <p:nvSpPr>
            <p:cNvPr id="20490" name="Rectangle 10"/>
            <p:cNvSpPr>
              <a:spLocks noChangeArrowheads="1"/>
            </p:cNvSpPr>
            <p:nvPr/>
          </p:nvSpPr>
          <p:spPr bwMode="auto">
            <a:xfrm>
              <a:off x="193" y="2689"/>
              <a:ext cx="245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800" b="1">
                  <a:latin typeface="Arial" charset="0"/>
                </a:rPr>
                <a:t>3. Specialty line research firms</a:t>
              </a:r>
            </a:p>
          </p:txBody>
        </p:sp>
        <p:sp>
          <p:nvSpPr>
            <p:cNvPr id="20491" name="Rectangle 11"/>
            <p:cNvSpPr>
              <a:spLocks noChangeArrowheads="1"/>
            </p:cNvSpPr>
            <p:nvPr/>
          </p:nvSpPr>
          <p:spPr bwMode="auto">
            <a:xfrm>
              <a:off x="2641" y="2689"/>
              <a:ext cx="3078" cy="7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800" b="1">
                  <a:latin typeface="Arial" charset="0"/>
                </a:rPr>
                <a:t>Firms providing a specialised service to </a:t>
              </a:r>
              <a:r>
                <a:rPr lang="en-GB" sz="1800" b="1" u="sng">
                  <a:latin typeface="Arial" charset="0"/>
                </a:rPr>
                <a:t>other</a:t>
              </a:r>
              <a:r>
                <a:rPr lang="en-GB" sz="1800" b="1">
                  <a:latin typeface="Arial" charset="0"/>
                </a:rPr>
                <a:t> market research firms, e.g. a firm selling field interviewing services (e.g. Continental Research)</a:t>
              </a:r>
            </a:p>
          </p:txBody>
        </p:sp>
      </p:grp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1680</TotalTime>
  <Pages>37</Pages>
  <Words>489</Words>
  <Application>Microsoft Office PowerPoint</Application>
  <PresentationFormat>Ekran Gösterisi (4:3)</PresentationFormat>
  <Paragraphs>104</Paragraphs>
  <Slides>12</Slides>
  <Notes>12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0</vt:i4>
      </vt:variant>
      <vt:variant>
        <vt:lpstr>Slayt Başlıkları</vt:lpstr>
      </vt:variant>
      <vt:variant>
        <vt:i4>12</vt:i4>
      </vt:variant>
    </vt:vector>
  </HeadingPairs>
  <TitlesOfParts>
    <vt:vector size="22" baseType="lpstr">
      <vt:lpstr>Arial</vt:lpstr>
      <vt:lpstr>Times New Roman</vt:lpstr>
      <vt:lpstr>Lucida Sans Unicode</vt:lpstr>
      <vt:lpstr>Bodoni MT</vt:lpstr>
      <vt:lpstr>Castellar</vt:lpstr>
      <vt:lpstr>Haettenschweiler</vt:lpstr>
      <vt:lpstr>Perpetua Titling MT</vt:lpstr>
      <vt:lpstr>Garamond</vt:lpstr>
      <vt:lpstr>Goudy Stout</vt:lpstr>
      <vt:lpstr>Default Design</vt:lpstr>
      <vt:lpstr> Market Research</vt:lpstr>
      <vt:lpstr>Slayt 2</vt:lpstr>
      <vt:lpstr>Structure of Market Research Lecture</vt:lpstr>
      <vt:lpstr>Market Research vs Marketing Research (strictly speaking...)</vt:lpstr>
      <vt:lpstr>Market(ing) Research: Definition</vt:lpstr>
      <vt:lpstr>The Ten Most Common Market Research Activities</vt:lpstr>
      <vt:lpstr>Top 10 market research activities</vt:lpstr>
      <vt:lpstr>Market Research Budgets</vt:lpstr>
      <vt:lpstr>External Market Research Firms</vt:lpstr>
      <vt:lpstr>Why Conduct Market Research in New Product Development?</vt:lpstr>
      <vt:lpstr>WARNING!</vt:lpstr>
      <vt:lpstr>Types of Market Research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5  Market Research</dc:title>
  <dc:creator>Gillian Lacey-Solymar</dc:creator>
  <cp:lastModifiedBy>Pc Hp</cp:lastModifiedBy>
  <cp:revision>13</cp:revision>
  <cp:lastPrinted>1997-09-25T09:57:06Z</cp:lastPrinted>
  <dcterms:created xsi:type="dcterms:W3CDTF">1997-09-26T10:40:32Z</dcterms:created>
  <dcterms:modified xsi:type="dcterms:W3CDTF">2019-12-30T11:05:47Z</dcterms:modified>
</cp:coreProperties>
</file>