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58" r:id="rId4"/>
    <p:sldId id="259" r:id="rId5"/>
    <p:sldId id="260" r:id="rId6"/>
    <p:sldId id="262" r:id="rId7"/>
    <p:sldId id="29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4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9113" y="8709025"/>
            <a:ext cx="74295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GB" sz="1200">
                <a:latin typeface="Arial" charset="0"/>
              </a:rPr>
              <a:t>Page </a:t>
            </a:r>
            <a:fld id="{EEA5F45A-4C2B-4BE4-B7FB-778014984C1E}" type="slidenum">
              <a:rPr lang="en-GB" sz="1200">
                <a:latin typeface="Arial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9113" y="8709025"/>
            <a:ext cx="74295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GB" sz="1200">
                <a:latin typeface="Arial" charset="0"/>
              </a:rPr>
              <a:t>Page </a:t>
            </a:r>
            <a:fld id="{39661DD3-3406-480A-B33F-C39AEB6F8CA1}" type="slidenum">
              <a:rPr lang="en-GB" sz="1200">
                <a:latin typeface="Arial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6575"/>
            <a:ext cx="5029200" cy="384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Body Text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57688"/>
            <a:ext cx="5032375" cy="4130675"/>
          </a:xfrm>
          <a:ln/>
        </p:spPr>
        <p:txBody>
          <a:bodyPr lIns="93663" tIns="46038" rIns="93663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Body Text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33600"/>
            <a:ext cx="7162800" cy="1143000"/>
          </a:xfrm>
          <a:noFill/>
          <a:ln/>
        </p:spPr>
        <p:txBody>
          <a:bodyPr/>
          <a:lstStyle/>
          <a:p>
            <a:r>
              <a:rPr lang="en-GB"/>
              <a:t/>
            </a:r>
            <a:br>
              <a:rPr lang="en-GB"/>
            </a:br>
            <a:r>
              <a:rPr lang="en-GB" sz="5400"/>
              <a:t>Market Research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1143000"/>
          </a:xfrm>
          <a:noFill/>
          <a:ln/>
        </p:spPr>
        <p:txBody>
          <a:bodyPr/>
          <a:lstStyle/>
          <a:p>
            <a:r>
              <a:rPr lang="en-GB" sz="2800"/>
              <a:t>Why Conduct Market Research in New Product Development?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8788" y="1982788"/>
            <a:ext cx="8543925" cy="3192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2">
              <a:spcBef>
                <a:spcPct val="50000"/>
              </a:spcBef>
            </a:pPr>
            <a:r>
              <a:rPr lang="en-GB" b="1">
                <a:latin typeface="Arial" charset="0"/>
              </a:rPr>
              <a:t>- The product must appeal to the customer     (however widely defined)</a:t>
            </a:r>
          </a:p>
          <a:p>
            <a:pPr lvl="2">
              <a:spcBef>
                <a:spcPct val="50000"/>
              </a:spcBef>
            </a:pPr>
            <a:r>
              <a:rPr lang="en-GB" b="1">
                <a:latin typeface="Arial" charset="0"/>
              </a:rPr>
              <a:t>- Timely market research can help you mould the product to the consumer’s need/wants</a:t>
            </a:r>
          </a:p>
          <a:p>
            <a:pPr lvl="2">
              <a:spcBef>
                <a:spcPct val="50000"/>
              </a:spcBef>
            </a:pPr>
            <a:r>
              <a:rPr lang="en-GB" b="1">
                <a:latin typeface="Arial" charset="0"/>
              </a:rPr>
              <a:t>- Market research tend to point out successes and failures before products are launched “for real”</a:t>
            </a:r>
          </a:p>
          <a:p>
            <a:pPr lvl="2">
              <a:spcBef>
                <a:spcPct val="50000"/>
              </a:spcBef>
            </a:pPr>
            <a:r>
              <a:rPr lang="en-GB" b="1">
                <a:latin typeface="Arial" charset="0"/>
              </a:rPr>
              <a:t>- As a result, it can save you money and time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3359150" y="4349750"/>
            <a:ext cx="2273300" cy="189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20750" y="1758950"/>
            <a:ext cx="7150100" cy="1587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200"/>
              <a:t>WARNING!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92188" y="1906588"/>
            <a:ext cx="71723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Market Research is about understanding consumer reactions to the product. Marketing may understand the consumer best but R&amp;D may well (early on) understand the product best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659188" y="4649788"/>
            <a:ext cx="18383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Don’t simply hand M.R. over to marketing!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657600" y="3505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4495800" y="35052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 flipV="1">
            <a:off x="3657600" y="35052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791200" y="2063750"/>
            <a:ext cx="2438400" cy="2882900"/>
            <a:chOff x="3648" y="1300"/>
            <a:chExt cx="1536" cy="1816"/>
          </a:xfrm>
        </p:grpSpPr>
        <p:sp>
          <p:nvSpPr>
            <p:cNvPr id="26626" name="Rectangle 2"/>
            <p:cNvSpPr>
              <a:spLocks noChangeArrowheads="1"/>
            </p:cNvSpPr>
            <p:nvPr/>
          </p:nvSpPr>
          <p:spPr bwMode="auto">
            <a:xfrm>
              <a:off x="3652" y="1300"/>
              <a:ext cx="1528" cy="18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3648" y="1584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457200" y="2063750"/>
            <a:ext cx="2438400" cy="2882900"/>
            <a:chOff x="288" y="1300"/>
            <a:chExt cx="1536" cy="1816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292" y="1300"/>
              <a:ext cx="1528" cy="18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288" y="1584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3124200" y="2063750"/>
            <a:ext cx="2438400" cy="2882900"/>
            <a:chOff x="1968" y="1300"/>
            <a:chExt cx="1536" cy="1816"/>
          </a:xfrm>
        </p:grpSpPr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1972" y="1300"/>
              <a:ext cx="1528" cy="18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1968" y="1584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6635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/>
              <a:t>Types of Market Research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87388" y="2135188"/>
            <a:ext cx="2143125" cy="2014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By Source</a:t>
            </a:r>
          </a:p>
          <a:p>
            <a:pPr>
              <a:spcBef>
                <a:spcPct val="50000"/>
              </a:spcBef>
            </a:pPr>
            <a:endParaRPr lang="en-GB" sz="18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- Primary</a:t>
            </a: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- Secondary</a:t>
            </a:r>
          </a:p>
          <a:p>
            <a:pPr latinLnBrk="1">
              <a:spcBef>
                <a:spcPct val="50000"/>
              </a:spcBef>
            </a:pPr>
            <a:endParaRPr lang="en-GB" sz="1800" b="1">
              <a:latin typeface="Arial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795963" y="2133600"/>
            <a:ext cx="2447925" cy="2427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By Objectives</a:t>
            </a:r>
          </a:p>
          <a:p>
            <a:pPr>
              <a:spcBef>
                <a:spcPct val="50000"/>
              </a:spcBef>
            </a:pPr>
            <a:endParaRPr lang="en-GB" sz="18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- Exploratory</a:t>
            </a: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- Descriptive</a:t>
            </a: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- Causal</a:t>
            </a: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 (or experimental)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059113" y="2133600"/>
            <a:ext cx="2447925" cy="1601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By Methodology</a:t>
            </a:r>
          </a:p>
          <a:p>
            <a:pPr>
              <a:spcBef>
                <a:spcPct val="50000"/>
              </a:spcBef>
            </a:pPr>
            <a:endParaRPr lang="en-GB" sz="18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- Qualitative</a:t>
            </a: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- Quantitative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>
              <a:buFontTx/>
              <a:buNone/>
            </a:pPr>
            <a:r>
              <a:rPr lang="en-GB" sz="3200"/>
              <a:t>“It is a capital mistake to theorise before one has data”</a:t>
            </a:r>
          </a:p>
          <a:p>
            <a:pPr marL="342900" indent="-342900"/>
            <a:endParaRPr lang="en-GB" sz="3200"/>
          </a:p>
          <a:p>
            <a:pPr marL="342900" indent="-342900">
              <a:buFontTx/>
              <a:buNone/>
            </a:pPr>
            <a:r>
              <a:rPr lang="en-GB"/>
              <a:t>			Sir Arthur Conan Doyle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Structure of Market Research Lecture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667000"/>
            <a:ext cx="7162800" cy="4114800"/>
          </a:xfrm>
          <a:noFill/>
          <a:ln/>
        </p:spPr>
        <p:txBody>
          <a:bodyPr/>
          <a:lstStyle/>
          <a:p>
            <a:r>
              <a:rPr lang="en-GB" sz="2800"/>
              <a:t>Spend on Market Research</a:t>
            </a:r>
          </a:p>
          <a:p>
            <a:pPr>
              <a:buFontTx/>
              <a:buNone/>
            </a:pPr>
            <a:endParaRPr lang="en-GB" sz="2800"/>
          </a:p>
          <a:p>
            <a:r>
              <a:rPr lang="en-GB" sz="2800"/>
              <a:t>Types of Market Research</a:t>
            </a:r>
          </a:p>
          <a:p>
            <a:pPr>
              <a:buFontTx/>
              <a:buNone/>
            </a:pPr>
            <a:endParaRPr lang="en-GB" sz="2800"/>
          </a:p>
          <a:p>
            <a:r>
              <a:rPr lang="en-GB" sz="2800"/>
              <a:t>Potential Problems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/>
              <a:t>Market Research vs Marketing Research</a:t>
            </a:r>
            <a:br>
              <a:rPr lang="en-GB" sz="2800"/>
            </a:br>
            <a:r>
              <a:rPr lang="en-GB" sz="2800"/>
              <a:t>(strictly speaking...)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3988" y="1906588"/>
            <a:ext cx="8620125" cy="328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Market Research	  Researching the immediate competitive 				  environment of the marketplace, including 				  customers, competitors, suppliers, 					 distributors and retailers</a:t>
            </a:r>
          </a:p>
          <a:p>
            <a:pPr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Marketing Research	  Includes all the above plus:</a:t>
            </a:r>
          </a:p>
          <a:p>
            <a:pPr lvl="4"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 	- companies and their strategies for products 	  and markets</a:t>
            </a:r>
          </a:p>
          <a:p>
            <a:pPr lvl="4"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 	- the wider environment  within which the firm 	 operates (e.g. political, social, etc)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/>
              <a:t>Market(ing) Research: Definition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7388" y="2058988"/>
            <a:ext cx="77057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systematic design, collection, analysis and reporting of data and findings relevant to a specific marketing situation facing the organisation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162800" cy="1143000"/>
          </a:xfrm>
          <a:noFill/>
          <a:ln/>
        </p:spPr>
        <p:txBody>
          <a:bodyPr/>
          <a:lstStyle/>
          <a:p>
            <a:r>
              <a:rPr lang="en-GB" sz="2800"/>
              <a:t>The Ten Most Common Market Research Activities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21550" y="1225550"/>
            <a:ext cx="520700" cy="2921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612188" y="1982788"/>
            <a:ext cx="466725" cy="3333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97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612188" y="28209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97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612188" y="2363788"/>
            <a:ext cx="466725" cy="3333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97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850188" y="1144588"/>
            <a:ext cx="1228725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Arial" charset="0"/>
              </a:rPr>
              <a:t>Directly relevant to NPD</a:t>
            </a:r>
          </a:p>
        </p:txBody>
      </p:sp>
      <p:graphicFrame>
        <p:nvGraphicFramePr>
          <p:cNvPr id="16392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038600" y="1600200"/>
          <a:ext cx="4660900" cy="4813300"/>
        </p:xfrm>
        <a:graphic>
          <a:graphicData uri="http://schemas.openxmlformats.org/presentationml/2006/ole">
            <p:oleObj spid="_x0000_s16392" r:id="rId4" imgW="4659120" imgH="4811400" progId="">
              <p:embed/>
            </p:oleObj>
          </a:graphicData>
        </a:graphic>
      </p:graphicFrame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114800" y="19050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121150" y="5568950"/>
            <a:ext cx="3721100" cy="215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121150" y="6026150"/>
            <a:ext cx="3644900" cy="215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121150" y="4654550"/>
            <a:ext cx="3949700" cy="215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121150" y="1987550"/>
            <a:ext cx="4406900" cy="215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8231188" y="37353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91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8307388" y="32781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92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8154988" y="41925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89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8078788" y="45735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87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8078788" y="50307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87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7926388" y="54879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83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7850188" y="5945188"/>
            <a:ext cx="466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80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735388" y="1296988"/>
            <a:ext cx="34385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Percentage of companies doing activity*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1449388" y="6402388"/>
            <a:ext cx="76295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* based on research activities of 599 companies in the US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1373188" y="1296988"/>
            <a:ext cx="22193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Activity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1588" y="1982788"/>
            <a:ext cx="48863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Arial" charset="0"/>
              </a:rPr>
              <a:t>Determination of market characteristics</a:t>
            </a:r>
          </a:p>
        </p:txBody>
      </p:sp>
      <p:grpSp>
        <p:nvGrpSpPr>
          <p:cNvPr id="16418" name="Group 34"/>
          <p:cNvGrpSpPr>
            <a:grpSpLocks/>
          </p:cNvGrpSpPr>
          <p:nvPr/>
        </p:nvGrpSpPr>
        <p:grpSpPr bwMode="auto">
          <a:xfrm>
            <a:off x="1588" y="2363788"/>
            <a:ext cx="3895725" cy="3914775"/>
            <a:chOff x="1" y="1489"/>
            <a:chExt cx="2454" cy="2466"/>
          </a:xfrm>
        </p:grpSpPr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1" y="1489"/>
              <a:ext cx="245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Measurement of market potential</a:t>
              </a:r>
            </a:p>
          </p:txBody>
        </p:sp>
        <p:sp>
          <p:nvSpPr>
            <p:cNvPr id="16410" name="Rectangle 26"/>
            <p:cNvSpPr>
              <a:spLocks noChangeArrowheads="1"/>
            </p:cNvSpPr>
            <p:nvPr/>
          </p:nvSpPr>
          <p:spPr bwMode="auto">
            <a:xfrm>
              <a:off x="1" y="1777"/>
              <a:ext cx="245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Market share analysis</a:t>
              </a:r>
            </a:p>
          </p:txBody>
        </p:sp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1" y="2065"/>
              <a:ext cx="245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Sales analysis</a:t>
              </a:r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1" y="2305"/>
              <a:ext cx="24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Studies of business trends</a:t>
              </a:r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1" y="2593"/>
              <a:ext cx="235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Short range forecasting</a:t>
              </a:r>
            </a:p>
          </p:txBody>
        </p:sp>
        <p:sp>
          <p:nvSpPr>
            <p:cNvPr id="16414" name="Rectangle 30"/>
            <p:cNvSpPr>
              <a:spLocks noChangeArrowheads="1"/>
            </p:cNvSpPr>
            <p:nvPr/>
          </p:nvSpPr>
          <p:spPr bwMode="auto">
            <a:xfrm>
              <a:off x="1" y="2881"/>
              <a:ext cx="24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Competitive product studies</a:t>
              </a:r>
            </a:p>
          </p:txBody>
        </p:sp>
        <p:sp>
          <p:nvSpPr>
            <p:cNvPr id="16415" name="Rectangle 31"/>
            <p:cNvSpPr>
              <a:spLocks noChangeArrowheads="1"/>
            </p:cNvSpPr>
            <p:nvPr/>
          </p:nvSpPr>
          <p:spPr bwMode="auto">
            <a:xfrm>
              <a:off x="1" y="3121"/>
              <a:ext cx="235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Long range forecasting</a:t>
              </a:r>
            </a:p>
          </p:txBody>
        </p:sp>
        <p:sp>
          <p:nvSpPr>
            <p:cNvPr id="16416" name="Rectangle 32"/>
            <p:cNvSpPr>
              <a:spLocks noChangeArrowheads="1"/>
            </p:cNvSpPr>
            <p:nvPr/>
          </p:nvSpPr>
          <p:spPr bwMode="auto">
            <a:xfrm>
              <a:off x="1" y="3457"/>
              <a:ext cx="226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Pricing studies</a:t>
              </a:r>
            </a:p>
          </p:txBody>
        </p:sp>
        <p:sp>
          <p:nvSpPr>
            <p:cNvPr id="16417" name="Rectangle 33"/>
            <p:cNvSpPr>
              <a:spLocks noChangeArrowheads="1"/>
            </p:cNvSpPr>
            <p:nvPr/>
          </p:nvSpPr>
          <p:spPr bwMode="auto">
            <a:xfrm>
              <a:off x="1" y="3745"/>
              <a:ext cx="245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>
                  <a:latin typeface="Arial" charset="0"/>
                </a:rPr>
                <a:t>Testing existing products</a:t>
              </a:r>
            </a:p>
          </p:txBody>
        </p:sp>
      </p:grp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4121150" y="2444750"/>
            <a:ext cx="4406900" cy="215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79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Top 10 market research activities</a:t>
            </a:r>
          </a:p>
        </p:txBody>
      </p:sp>
      <p:graphicFrame>
        <p:nvGraphicFramePr>
          <p:cNvPr id="73782" name="Group 54"/>
          <p:cNvGraphicFramePr>
            <a:graphicFrameLocks noGrp="1"/>
          </p:cNvGraphicFramePr>
          <p:nvPr>
            <p:ph idx="1"/>
          </p:nvPr>
        </p:nvGraphicFramePr>
        <p:xfrm>
          <a:off x="539750" y="1844675"/>
          <a:ext cx="8135938" cy="4114801"/>
        </p:xfrm>
        <a:graphic>
          <a:graphicData uri="http://schemas.openxmlformats.org/drawingml/2006/table">
            <a:tbl>
              <a:tblPr/>
              <a:tblGrid>
                <a:gridCol w="6719888"/>
                <a:gridCol w="1416050"/>
              </a:tblGrid>
              <a:tr h="45878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 Measurement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Product development/concept testing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 or brand awareness monitoring/tracking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Customer Satisfaction (inc Mystery Shopping)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 and Attitude Studies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Research &amp; evaluation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Advertising developing and pre-testing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 Surveys for central/local government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Brand/corporate reputation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Omnibus Studies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3%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83" name="Text Box 55"/>
          <p:cNvSpPr txBox="1">
            <a:spLocks noChangeArrowheads="1"/>
          </p:cNvSpPr>
          <p:nvPr/>
        </p:nvSpPr>
        <p:spPr bwMode="auto">
          <a:xfrm>
            <a:off x="2176463" y="6113463"/>
            <a:ext cx="2089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Source: BMRA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96950" y="1758950"/>
            <a:ext cx="70739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162800" cy="1143000"/>
          </a:xfrm>
          <a:noFill/>
          <a:ln/>
        </p:spPr>
        <p:txBody>
          <a:bodyPr/>
          <a:lstStyle/>
          <a:p>
            <a:r>
              <a:rPr lang="en-GB" sz="3200"/>
              <a:t>Market Research Budgets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92188" y="1906588"/>
            <a:ext cx="70961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latin typeface="Arial" charset="0"/>
              </a:rPr>
              <a:t> 1 - 2% of company sales  = total budget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811588" y="3278188"/>
            <a:ext cx="15335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latin typeface="Arial" charset="0"/>
              </a:rPr>
              <a:t>of this: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495800" y="2590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1530350" y="3810000"/>
            <a:ext cx="6481763" cy="1365250"/>
            <a:chOff x="964" y="2400"/>
            <a:chExt cx="4083" cy="860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3556" y="2548"/>
              <a:ext cx="1432" cy="7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964" y="2548"/>
              <a:ext cx="1432" cy="7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105" y="2593"/>
              <a:ext cx="1350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b="1">
                  <a:latin typeface="Arial" charset="0"/>
                </a:rPr>
                <a:t>50% - 80% in-house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649" y="2593"/>
              <a:ext cx="1398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b="1">
                  <a:latin typeface="Arial" charset="0"/>
                </a:rPr>
                <a:t>20% - 50% externally</a:t>
              </a:r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1632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V="1">
              <a:off x="4224" y="2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1632" y="2400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4224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4495800" y="3657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525588" y="5259388"/>
            <a:ext cx="24479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85% of Fortune 500 companies have internal departments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640388" y="5259388"/>
            <a:ext cx="3438525" cy="146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1. Syndicated - service research firms</a:t>
            </a: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2. Custom research firms</a:t>
            </a:r>
          </a:p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3. Specialty research firms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162800" cy="1143000"/>
          </a:xfrm>
          <a:noFill/>
          <a:ln/>
        </p:spPr>
        <p:txBody>
          <a:bodyPr/>
          <a:lstStyle/>
          <a:p>
            <a:r>
              <a:rPr lang="en-GB" sz="2800"/>
              <a:t>External Market Research Firms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4988" y="1068388"/>
            <a:ext cx="8239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Types				Description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81000" y="1371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306388" y="1601788"/>
            <a:ext cx="8696325" cy="912812"/>
            <a:chOff x="193" y="1009"/>
            <a:chExt cx="5478" cy="575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193" y="1009"/>
              <a:ext cx="2358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 b="1">
                  <a:latin typeface="Arial" charset="0"/>
                </a:rPr>
                <a:t>1. Syndicated - service research firms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2641" y="1009"/>
              <a:ext cx="3030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 b="1">
                  <a:latin typeface="Arial" charset="0"/>
                </a:rPr>
                <a:t>Data gathered periodically from customers and distribution channels and then sold to clients (e.g. A.C. Nielson)</a:t>
              </a:r>
            </a:p>
          </p:txBody>
        </p:sp>
      </p:grp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06388" y="2744788"/>
            <a:ext cx="39719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2. Custom market research firms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192588" y="2744788"/>
            <a:ext cx="4886325" cy="1462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Hired to carry out specific research projects for clients. The firm conducts the survey and the results are the property of one client only (e.g. Research International)</a:t>
            </a:r>
          </a:p>
        </p:txBody>
      </p: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306388" y="4268788"/>
            <a:ext cx="8772525" cy="1187450"/>
            <a:chOff x="193" y="2689"/>
            <a:chExt cx="5526" cy="748"/>
          </a:xfrm>
        </p:grpSpPr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93" y="2689"/>
              <a:ext cx="24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 b="1">
                  <a:latin typeface="Arial" charset="0"/>
                </a:rPr>
                <a:t>3. Specialty line research firms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2641" y="2689"/>
              <a:ext cx="3078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 b="1">
                  <a:latin typeface="Arial" charset="0"/>
                </a:rPr>
                <a:t>Firms providing a specialised service to </a:t>
              </a:r>
              <a:r>
                <a:rPr lang="en-GB" sz="1800" b="1" u="sng">
                  <a:latin typeface="Arial" charset="0"/>
                </a:rPr>
                <a:t>other</a:t>
              </a:r>
              <a:r>
                <a:rPr lang="en-GB" sz="1800" b="1">
                  <a:latin typeface="Arial" charset="0"/>
                </a:rPr>
                <a:t> market research firms, e.g. a firm selling field interviewing services (e.g. Continental Research)</a:t>
              </a:r>
            </a:p>
          </p:txBody>
        </p:sp>
      </p:grp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Pages>37</Pages>
  <Words>489</Words>
  <Application>Microsoft Office PowerPoint</Application>
  <PresentationFormat>Ekran Gösterisi (4:3)</PresentationFormat>
  <Paragraphs>104</Paragraphs>
  <Slides>12</Slides>
  <Notes>12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0</vt:i4>
      </vt:variant>
      <vt:variant>
        <vt:lpstr>Slayt Başlıkları</vt:lpstr>
      </vt:variant>
      <vt:variant>
        <vt:i4>12</vt:i4>
      </vt:variant>
    </vt:vector>
  </HeadingPairs>
  <TitlesOfParts>
    <vt:vector size="22" baseType="lpstr">
      <vt:lpstr>Arial</vt:lpstr>
      <vt:lpstr>Times New Roman</vt:lpstr>
      <vt:lpstr>Lucida Sans Unicode</vt:lpstr>
      <vt:lpstr>Bodoni MT</vt:lpstr>
      <vt:lpstr>Castellar</vt:lpstr>
      <vt:lpstr>Haettenschweiler</vt:lpstr>
      <vt:lpstr>Perpetua Titling MT</vt:lpstr>
      <vt:lpstr>Garamond</vt:lpstr>
      <vt:lpstr>Goudy Stout</vt:lpstr>
      <vt:lpstr>Default Design</vt:lpstr>
      <vt:lpstr> Market Research</vt:lpstr>
      <vt:lpstr>Slayt 2</vt:lpstr>
      <vt:lpstr>Structure of Market Research Lecture</vt:lpstr>
      <vt:lpstr>Market Research vs Marketing Research (strictly speaking...)</vt:lpstr>
      <vt:lpstr>Market(ing) Research: Definition</vt:lpstr>
      <vt:lpstr>The Ten Most Common Market Research Activities</vt:lpstr>
      <vt:lpstr>Top 10 market research activities</vt:lpstr>
      <vt:lpstr>Market Research Budgets</vt:lpstr>
      <vt:lpstr>External Market Research Firms</vt:lpstr>
      <vt:lpstr>Why Conduct Market Research in New Product Development?</vt:lpstr>
      <vt:lpstr>WARNING!</vt:lpstr>
      <vt:lpstr>Types of Market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 Market Research</dc:title>
  <dc:creator>Gillian Lacey-Solymar</dc:creator>
  <cp:lastModifiedBy>Pc Hp</cp:lastModifiedBy>
  <cp:revision>13</cp:revision>
  <cp:lastPrinted>1997-09-25T09:57:06Z</cp:lastPrinted>
  <dcterms:created xsi:type="dcterms:W3CDTF">1997-09-26T10:40:32Z</dcterms:created>
  <dcterms:modified xsi:type="dcterms:W3CDTF">2019-12-30T11:05:47Z</dcterms:modified>
</cp:coreProperties>
</file>