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57" r:id="rId3"/>
    <p:sldId id="259" r:id="rId4"/>
    <p:sldId id="268" r:id="rId5"/>
    <p:sldId id="267" r:id="rId6"/>
    <p:sldId id="262" r:id="rId7"/>
    <p:sldId id="263" r:id="rId8"/>
    <p:sldId id="264" r:id="rId9"/>
    <p:sldId id="265" r:id="rId10"/>
    <p:sldId id="266" r:id="rId11"/>
    <p:sldId id="269"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1708523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sz="2700" dirty="0">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132 GENEL HATLARIYLA HİNDİSTAN TARİHİ</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5. HAFTA</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İndus</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Vadisi </a:t>
            </a: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Medeniyetnde</a:t>
            </a:r>
            <a:r>
              <a:rPr lang="tr-TR" sz="2700">
                <a:solidFill>
                  <a:schemeClr val="accent2">
                    <a:lumMod val="75000"/>
                  </a:schemeClr>
                </a:solidFill>
                <a:effectLst>
                  <a:outerShdw blurRad="38100" dist="38100" dir="2700000" algn="tl">
                    <a:srgbClr val="000000">
                      <a:alpha val="43137"/>
                    </a:srgbClr>
                  </a:outerShdw>
                </a:effectLst>
                <a:latin typeface="Comic Sans MS" pitchFamily="66" charset="0"/>
              </a:rPr>
              <a:t> Kültür ı</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Tipik </a:t>
            </a:r>
            <a:r>
              <a:rPr lang="tr-TR" dirty="0" err="1"/>
              <a:t>Harappa</a:t>
            </a:r>
            <a:r>
              <a:rPr lang="tr-TR" dirty="0"/>
              <a:t> mühürlerinde, boynuzlu, üç yüzlü tanrı betimlemeleri bulunmaktadır. Ayrıca geyik, antilop, gergedan, fil, kaplan ve manda resimleri de bulunmaktadır. Tanrı olduğu düşünülen figürlerin üzerinde bilezikler ve bazen de nazarlıklar bulunmaktadır. </a:t>
            </a:r>
            <a:endParaRPr lang="tr-TR" b="1" dirty="0"/>
          </a:p>
          <a:p>
            <a:pPr algn="ct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 Boğaya benzeyen figürün üzerinde tek bir boynuz yer almaktadır. John Marshall, bu figürü </a:t>
            </a:r>
            <a:r>
              <a:rPr lang="tr-TR" dirty="0" err="1"/>
              <a:t>Şiva’ya</a:t>
            </a:r>
            <a:r>
              <a:rPr lang="tr-TR" dirty="0"/>
              <a:t> benzetmekte, prototipi olabileceğini ifade etmektedir. Diğer bir mühürde ise, kutsal incir ağacının altında tek bir boynuzu olan bir tanrı figürü yer almaktadır. Önünde saygı göstermek için diz çöktüğü düşünülen ve </a:t>
            </a:r>
            <a:r>
              <a:rPr lang="tr-TR" dirty="0" err="1"/>
              <a:t>inanırlarını</a:t>
            </a:r>
            <a:r>
              <a:rPr lang="tr-TR" dirty="0"/>
              <a:t> temsil eden insan kabartmaları yer almaktadır. Bu figürlerin kollarında bilezikler bulunmakta ve uzun örülü saçlarının olduğu anlaşılmaktadır.</a:t>
            </a:r>
          </a:p>
          <a:p>
            <a:pPr algn="ctr"/>
            <a:endParaRPr lang="tr-TR" b="1" dirty="0"/>
          </a:p>
          <a:p>
            <a:pPr algn="ctr"/>
            <a:endParaRPr lang="tr-TR" b="1" dirty="0"/>
          </a:p>
          <a:p>
            <a:pPr algn="ctr"/>
            <a:endParaRPr lang="tr-TR" dirty="0"/>
          </a:p>
        </p:txBody>
      </p:sp>
    </p:spTree>
    <p:extLst>
      <p:ext uri="{BB962C8B-B14F-4D97-AF65-F5344CB8AC3E}">
        <p14:creationId xmlns:p14="http://schemas.microsoft.com/office/powerpoint/2010/main" val="120323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İndus</a:t>
            </a:r>
            <a:r>
              <a:rPr lang="tr-TR" dirty="0"/>
              <a:t> yazısı resim yazısı karakterlidir. Simgesel hecelerden oluşmaktadır. Yazıda kullanılan imlerin tam sayısı konusunda kesin bir bilgi olmamakla birlikte, genel görüş en az birkaç yüz tane olduğu yönündedir. Bir kelimede kullanılan im sayısı iki ile yirmi altı arasında değişir. Kalıntılarda genellikle bir satır halindeki yazılara rastlanılmışken, bazen de uzunluklarının yedi satıra kadar uzadığı bilinmektedir. </a:t>
            </a:r>
            <a:endParaRPr lang="tr-TR"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İmlerin sıklığı, yani birbiriyle yakınlığı ya da uzaklığının da önemli olduğu düşünülmektedir. Söz konusu yazının dili hakkında da herhangi bir bilgimiz bulunmamaktadır. Ancak Helsinki Üniversitesi’nden Prof. </a:t>
            </a:r>
            <a:r>
              <a:rPr lang="tr-TR" dirty="0" err="1"/>
              <a:t>Parpola</a:t>
            </a:r>
            <a:r>
              <a:rPr lang="tr-TR" dirty="0"/>
              <a:t>, </a:t>
            </a:r>
            <a:r>
              <a:rPr lang="tr-TR" dirty="0" err="1"/>
              <a:t>İndus</a:t>
            </a:r>
            <a:r>
              <a:rPr lang="tr-TR" dirty="0"/>
              <a:t> yazısının </a:t>
            </a:r>
            <a:r>
              <a:rPr lang="tr-TR" dirty="0" err="1"/>
              <a:t>Dravid</a:t>
            </a:r>
            <a:r>
              <a:rPr lang="tr-TR" dirty="0"/>
              <a:t> dilinin önceki formundan türemiş olabileceği tezini savunur. Kullanılan balık imgesinin </a:t>
            </a:r>
            <a:r>
              <a:rPr lang="tr-TR" dirty="0" err="1"/>
              <a:t>Dravid</a:t>
            </a:r>
            <a:r>
              <a:rPr lang="tr-TR" dirty="0"/>
              <a:t> dilinde de hem balık hem de yıldız anlamlarına geldiğini ifade ederken; daha birçok imi de bu tür benzerliklerden hareketle anlamlandırmayı başarmıştır. </a:t>
            </a:r>
            <a:endParaRPr lang="tr-TR" b="1" dirty="0"/>
          </a:p>
          <a:p>
            <a:pPr algn="ct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Mohenco-daro</a:t>
            </a:r>
            <a:r>
              <a:rPr lang="tr-TR" dirty="0"/>
              <a:t> ve </a:t>
            </a:r>
            <a:r>
              <a:rPr lang="tr-TR" dirty="0" err="1"/>
              <a:t>Harappa’da</a:t>
            </a:r>
            <a:r>
              <a:rPr lang="tr-TR" dirty="0"/>
              <a:t> yapılan kazılarda, tapınağa benzer bir binaya rastlanamamıştır. Ancak bu durum, birbirine benzeyen ve son derece planlı bir biçimde inşa edilmiş yapılardan bazılarının ibadethane olarak kullanılmış olabileceğini düşündürtmektedir. </a:t>
            </a:r>
            <a:endParaRPr lang="tr-TR" b="1" dirty="0"/>
          </a:p>
          <a:p>
            <a:pPr algn="ctr"/>
            <a:endParaRPr lang="tr-TR" dirty="0"/>
          </a:p>
        </p:txBody>
      </p:sp>
    </p:spTree>
    <p:extLst>
      <p:ext uri="{BB962C8B-B14F-4D97-AF65-F5344CB8AC3E}">
        <p14:creationId xmlns:p14="http://schemas.microsoft.com/office/powerpoint/2010/main" val="14654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Dini motiflerin ise zamanla kaybolmuş olabileceği üzerinde durulmaktadır. </a:t>
            </a:r>
            <a:r>
              <a:rPr lang="tr-TR" dirty="0" err="1"/>
              <a:t>Mohenco-Daro'da</a:t>
            </a:r>
            <a:r>
              <a:rPr lang="tr-TR" dirty="0"/>
              <a:t> bulunan yaklaşık 20 cm boyundaki rahip-kral ya da tanrı büstü ise bölgedeki dinsel hareketlilik hakkında birtakım ipuçları vermektedir. Büstün yüz kısmına bakıldığında, çok özenli bir biçimde işlenmiş sakal detayı dikkati çekmektedir, üst dudak tıraşlanmış ve saç arkada toplanmıştır. </a:t>
            </a:r>
            <a:endParaRPr lang="tr-TR" b="1" dirty="0"/>
          </a:p>
          <a:p>
            <a:pPr algn="ctr"/>
            <a:endParaRPr lang="tr-TR" dirty="0"/>
          </a:p>
        </p:txBody>
      </p:sp>
    </p:spTree>
    <p:extLst>
      <p:ext uri="{BB962C8B-B14F-4D97-AF65-F5344CB8AC3E}">
        <p14:creationId xmlns:p14="http://schemas.microsoft.com/office/powerpoint/2010/main" val="1992984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Geniş saç bandının ortasında yuvarlak bir süs vardır. Gözlerinin ise, aslında bir kabuk ile örtülü olduğu ve kısmen gizlenerek, dar bir şerit şeklinde tasarlandığı anlaşılmaktadır. Bazıları yarı kapalı bir biçimde tasarlanmış olan göz formunun, yoga yapan birini tasvir etmesi için kullanılmış olabileceğini ileri sürmektedir. </a:t>
            </a:r>
            <a:endParaRPr lang="tr-TR" b="1" dirty="0"/>
          </a:p>
          <a:p>
            <a:pPr algn="ct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pic>
        <p:nvPicPr>
          <p:cNvPr id="4" name="Picture 14" descr="INDUS KÄ°NG ile ilgili gÃ¶rsel sonucu">
            <a:extLst>
              <a:ext uri="{FF2B5EF4-FFF2-40B4-BE49-F238E27FC236}">
                <a16:creationId xmlns:a16="http://schemas.microsoft.com/office/drawing/2014/main" id="{035B1A6D-31DA-4DEE-9289-12D56E0DA8B2}"/>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2612072" y="1600200"/>
            <a:ext cx="3157856" cy="4873625"/>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Son olarak kulaklarının hemen altında boynun her iki yanındaki boşluğun ise </a:t>
            </a:r>
            <a:r>
              <a:rPr lang="tr-TR" dirty="0" err="1"/>
              <a:t>birkolye</a:t>
            </a:r>
            <a:r>
              <a:rPr lang="tr-TR" dirty="0"/>
              <a:t> için tasarlandığı düşünülmektedir. Bu figürlerin daha sonraki benzer örnekleri, eski zaman </a:t>
            </a:r>
            <a:r>
              <a:rPr lang="tr-TR" dirty="0" err="1"/>
              <a:t>Sümerler’de</a:t>
            </a:r>
            <a:r>
              <a:rPr lang="tr-TR" dirty="0"/>
              <a:t> bulunmuştur. Heykelin üzerindeki yonca deseni ile süslü kıyafeti, üst göğüsten çapraz olarak düşer ve sağ omuzu açıkta bırakmaktadır.</a:t>
            </a:r>
            <a:endParaRPr lang="tr-TR" b="1" dirty="0"/>
          </a:p>
          <a:p>
            <a:pPr algn="ct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effectLst>
                  <a:outerShdw blurRad="38100" dist="38100" dir="2700000" algn="tl">
                    <a:srgbClr val="000000">
                      <a:alpha val="43137"/>
                    </a:srgbClr>
                  </a:outerShdw>
                </a:effectLst>
              </a:rPr>
              <a:t>Yonca sembolü ilk olarak, Mısır, Girit ve Mezopotamya gibi medeniyetlerce kullanılmış, çeşitli tanrıları ve göksel varlıkları simgelemiştir. Ayrıca, </a:t>
            </a:r>
            <a:r>
              <a:rPr lang="tr-TR" dirty="0" err="1">
                <a:effectLst>
                  <a:outerShdw blurRad="38100" dist="38100" dir="2700000" algn="tl">
                    <a:srgbClr val="000000">
                      <a:alpha val="43137"/>
                    </a:srgbClr>
                  </a:outerShdw>
                </a:effectLst>
              </a:rPr>
              <a:t>Harappa’daki</a:t>
            </a:r>
            <a:r>
              <a:rPr lang="tr-TR" dirty="0">
                <a:effectLst>
                  <a:outerShdw blurRad="38100" dist="38100" dir="2700000" algn="tl">
                    <a:srgbClr val="000000">
                      <a:alpha val="43137"/>
                    </a:srgbClr>
                  </a:outerShdw>
                </a:effectLst>
              </a:rPr>
              <a:t> bazı kolyelerde, çanak-çömlekte ve bir kurban sunağında da yonca desenine rastlanılmıştır. </a:t>
            </a:r>
            <a:endParaRPr lang="tr-TR" b="1" dirty="0">
              <a:effectLst>
                <a:outerShdw blurRad="38100" dist="38100" dir="2700000" algn="tl">
                  <a:srgbClr val="000000">
                    <a:alpha val="43137"/>
                  </a:srgbClr>
                </a:outerShdw>
              </a:effectLst>
            </a:endParaRPr>
          </a:p>
          <a:p>
            <a:pPr algn="ctr"/>
            <a:endParaRPr lang="tr-TR" dirty="0">
              <a:effectLst>
                <a:outerShdw blurRad="38100" dist="38100" dir="2700000" algn="tl">
                  <a:srgbClr val="000000">
                    <a:alpha val="43137"/>
                  </a:srgbClr>
                </a:outerShdw>
              </a:effectLst>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1345</TotalTime>
  <Words>587</Words>
  <Application>Microsoft Office PowerPoint</Application>
  <PresentationFormat>Ekran Gösterisi (4:3)</PresentationFormat>
  <Paragraphs>29</Paragraphs>
  <Slides>11</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132 GENEL HATLARIYLA HİNDİSTAN TARİHİ  5. HAFTA  İndus Vadisi Medeniyetnde Kültür ı       </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142</cp:revision>
  <dcterms:created xsi:type="dcterms:W3CDTF">2014-11-21T09:52:05Z</dcterms:created>
  <dcterms:modified xsi:type="dcterms:W3CDTF">2020-02-24T12:31:45Z</dcterms:modified>
</cp:coreProperties>
</file>