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8"/>
  </p:handoutMasterIdLst>
  <p:sldIdLst>
    <p:sldId id="256" r:id="rId2"/>
    <p:sldId id="258" r:id="rId3"/>
    <p:sldId id="259" r:id="rId4"/>
    <p:sldId id="260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</p:sldIdLst>
  <p:sldSz cx="9144000" cy="6858000" type="screen4x3"/>
  <p:notesSz cx="6797675" cy="9926638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BA2D80-BCCD-4646-B193-168F3D37A03A}" type="datetimeFigureOut">
              <a:rPr lang="tr-TR" smtClean="0"/>
              <a:t>31.07.2019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DD866C-1400-4CC8-83FC-25E8A4A6FA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23849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3414722"/>
          </a:xfrm>
        </p:spPr>
        <p:txBody>
          <a:bodyPr>
            <a:normAutofit/>
          </a:bodyPr>
          <a:lstStyle/>
          <a:p>
            <a:pPr algn="ctr"/>
            <a:r>
              <a:rPr lang="tr-TR" dirty="0" smtClean="0"/>
              <a:t>GÖVDE KASLARI KAS KUVVETİNİN DEĞERLENDİRİLMESİ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9F4483A-DF64-451E-B658-6D1690108AC1}" type="slidenum">
              <a:rPr lang="tr-TR" smtClean="0"/>
              <a:pPr/>
              <a:t>10</a:t>
            </a:fld>
            <a:endParaRPr lang="tr-TR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dirty="0" smtClean="0"/>
              <a:t>Test öncesinde boyun- gövde (</a:t>
            </a:r>
            <a:r>
              <a:rPr lang="tr-TR" dirty="0" err="1" smtClean="0"/>
              <a:t>lat</a:t>
            </a:r>
            <a:r>
              <a:rPr lang="tr-TR" dirty="0" smtClean="0"/>
              <a:t> </a:t>
            </a:r>
            <a:r>
              <a:rPr lang="tr-TR" dirty="0" err="1" smtClean="0"/>
              <a:t>fleks</a:t>
            </a:r>
            <a:r>
              <a:rPr lang="tr-TR" dirty="0" smtClean="0"/>
              <a:t>), kalça(</a:t>
            </a:r>
            <a:r>
              <a:rPr lang="tr-TR" dirty="0" err="1" smtClean="0"/>
              <a:t>abd</a:t>
            </a:r>
            <a:r>
              <a:rPr lang="tr-TR" dirty="0" smtClean="0"/>
              <a:t>,</a:t>
            </a:r>
            <a:r>
              <a:rPr lang="tr-TR" dirty="0" err="1" smtClean="0"/>
              <a:t>add</a:t>
            </a:r>
            <a:r>
              <a:rPr lang="tr-TR" dirty="0" smtClean="0"/>
              <a:t>) EHA tam olmalı,</a:t>
            </a:r>
          </a:p>
          <a:p>
            <a:pPr eaLnBrk="1" hangingPunct="1">
              <a:lnSpc>
                <a:spcPct val="90000"/>
              </a:lnSpc>
            </a:pPr>
            <a:endParaRPr lang="tr-TR" dirty="0" smtClean="0"/>
          </a:p>
          <a:p>
            <a:pPr eaLnBrk="1" hangingPunct="1">
              <a:lnSpc>
                <a:spcPct val="90000"/>
              </a:lnSpc>
            </a:pPr>
            <a:r>
              <a:rPr lang="tr-TR" dirty="0" smtClean="0"/>
              <a:t>Bu harekete  kalça </a:t>
            </a:r>
            <a:r>
              <a:rPr lang="tr-TR" dirty="0" err="1" smtClean="0"/>
              <a:t>abduktorları</a:t>
            </a:r>
            <a:r>
              <a:rPr lang="tr-TR" dirty="0" smtClean="0"/>
              <a:t> katılır.</a:t>
            </a:r>
          </a:p>
          <a:p>
            <a:pPr eaLnBrk="1" hangingPunct="1">
              <a:lnSpc>
                <a:spcPct val="90000"/>
              </a:lnSpc>
            </a:pPr>
            <a:endParaRPr lang="tr-TR" dirty="0" smtClean="0"/>
          </a:p>
          <a:p>
            <a:pPr eaLnBrk="1" hangingPunct="1">
              <a:lnSpc>
                <a:spcPct val="90000"/>
              </a:lnSpc>
            </a:pPr>
            <a:r>
              <a:rPr lang="tr-TR" dirty="0" smtClean="0"/>
              <a:t>Pozisyon; hasta yan yatar, baş ve </a:t>
            </a:r>
            <a:r>
              <a:rPr lang="tr-TR" dirty="0" err="1" smtClean="0"/>
              <a:t>pelvis</a:t>
            </a:r>
            <a:r>
              <a:rPr lang="tr-TR" dirty="0" smtClean="0"/>
              <a:t> aynı </a:t>
            </a:r>
            <a:r>
              <a:rPr lang="tr-TR" dirty="0" err="1" smtClean="0"/>
              <a:t>hizzada</a:t>
            </a:r>
            <a:r>
              <a:rPr lang="tr-TR" dirty="0" smtClean="0"/>
              <a:t> olmalı,</a:t>
            </a:r>
          </a:p>
          <a:p>
            <a:pPr eaLnBrk="1" hangingPunct="1">
              <a:lnSpc>
                <a:spcPct val="90000"/>
              </a:lnSpc>
            </a:pPr>
            <a:endParaRPr lang="tr-TR" dirty="0" smtClean="0"/>
          </a:p>
          <a:p>
            <a:pPr eaLnBrk="1" hangingPunct="1">
              <a:lnSpc>
                <a:spcPct val="90000"/>
              </a:lnSpc>
            </a:pPr>
            <a:r>
              <a:rPr lang="tr-TR" dirty="0" smtClean="0"/>
              <a:t>Alt kol dirsek ile desteklenir, üst kol bacağa uzatılır, bacaklar arasına yastık yerleştirilir, ve </a:t>
            </a:r>
            <a:r>
              <a:rPr lang="tr-TR" dirty="0" err="1" smtClean="0"/>
              <a:t>fikse</a:t>
            </a:r>
            <a:r>
              <a:rPr lang="tr-TR" dirty="0" smtClean="0"/>
              <a:t> edilir.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FBEF231-D3F3-4D93-9705-B2DF58A333F1}" type="slidenum">
              <a:rPr lang="tr-TR" smtClean="0"/>
              <a:pPr/>
              <a:t>11</a:t>
            </a:fld>
            <a:endParaRPr lang="tr-TR" smtClean="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152400"/>
            <a:ext cx="7793038" cy="1462088"/>
          </a:xfrm>
        </p:spPr>
        <p:txBody>
          <a:bodyPr/>
          <a:lstStyle/>
          <a:p>
            <a:pPr algn="ctr" eaLnBrk="1" hangingPunct="1"/>
            <a:r>
              <a:rPr lang="tr-TR" dirty="0" smtClean="0"/>
              <a:t>Normal(5)</a:t>
            </a: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5105400" y="2133600"/>
            <a:ext cx="4038600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3200"/>
              <a:t>Hastanın direnç uygulanmadan  rotasyon yapmadan  gövdesini kaldırması istenir. </a:t>
            </a:r>
          </a:p>
          <a:p>
            <a:r>
              <a:rPr lang="tr-TR" sz="3200"/>
              <a:t>Skolyozlu hastalarda önem taşır.</a:t>
            </a:r>
          </a:p>
          <a:p>
            <a:endParaRPr lang="tr-TR" sz="32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42150" y="6324600"/>
            <a:ext cx="1905000" cy="457200"/>
          </a:xfrm>
          <a:noFill/>
        </p:spPr>
        <p:txBody>
          <a:bodyPr/>
          <a:lstStyle/>
          <a:p>
            <a:fld id="{3E533FB6-82F7-4F7D-A81F-9C8A4EB87B3A}" type="slidenum">
              <a:rPr lang="tr-TR" smtClean="0"/>
              <a:pPr/>
              <a:t>12</a:t>
            </a:fld>
            <a:endParaRPr lang="tr-TR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914400"/>
            <a:ext cx="7772400" cy="5218113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tr-TR" dirty="0" smtClean="0"/>
              <a:t>5; Tam  kalkışta  omuz mesafesi 15 cm</a:t>
            </a:r>
          </a:p>
          <a:p>
            <a:pPr eaLnBrk="1" hangingPunct="1"/>
            <a:endParaRPr lang="tr-TR" dirty="0" smtClean="0"/>
          </a:p>
          <a:p>
            <a:pPr eaLnBrk="1" hangingPunct="1"/>
            <a:r>
              <a:rPr lang="tr-TR" dirty="0" smtClean="0"/>
              <a:t>5-; 13-14 cm</a:t>
            </a:r>
          </a:p>
          <a:p>
            <a:pPr eaLnBrk="1" hangingPunct="1"/>
            <a:endParaRPr lang="tr-TR" dirty="0" smtClean="0"/>
          </a:p>
          <a:p>
            <a:pPr eaLnBrk="1" hangingPunct="1"/>
            <a:r>
              <a:rPr lang="tr-TR" dirty="0" smtClean="0"/>
              <a:t>4+;11-12 cm</a:t>
            </a:r>
          </a:p>
          <a:p>
            <a:pPr eaLnBrk="1" hangingPunct="1"/>
            <a:endParaRPr lang="tr-TR" dirty="0" smtClean="0"/>
          </a:p>
          <a:p>
            <a:pPr eaLnBrk="1" hangingPunct="1"/>
            <a:r>
              <a:rPr lang="tr-TR" dirty="0" smtClean="0"/>
              <a:t>4; 10 cm</a:t>
            </a:r>
          </a:p>
          <a:p>
            <a:pPr eaLnBrk="1" hangingPunct="1"/>
            <a:endParaRPr lang="tr-TR" dirty="0" smtClean="0"/>
          </a:p>
          <a:p>
            <a:pPr eaLnBrk="1" hangingPunct="1"/>
            <a:r>
              <a:rPr lang="tr-TR" dirty="0" smtClean="0"/>
              <a:t>4-; 8-9 cm</a:t>
            </a:r>
          </a:p>
          <a:p>
            <a:pPr eaLnBrk="1" hangingPunct="1"/>
            <a:endParaRPr lang="tr-TR" dirty="0" smtClean="0"/>
          </a:p>
          <a:p>
            <a:pPr eaLnBrk="1" hangingPunct="1"/>
            <a:r>
              <a:rPr lang="tr-TR" dirty="0" smtClean="0"/>
              <a:t>3+;6-7 cm</a:t>
            </a:r>
          </a:p>
          <a:p>
            <a:pPr eaLnBrk="1" hangingPunct="1"/>
            <a:endParaRPr lang="tr-TR" dirty="0" smtClean="0"/>
          </a:p>
          <a:p>
            <a:pPr eaLnBrk="1" hangingPunct="1"/>
            <a:r>
              <a:rPr lang="tr-TR" dirty="0" smtClean="0"/>
              <a:t>3;5cm</a:t>
            </a:r>
          </a:p>
          <a:p>
            <a:pPr eaLnBrk="1" hangingPunct="1"/>
            <a:endParaRPr lang="tr-TR" dirty="0" smtClean="0"/>
          </a:p>
          <a:p>
            <a:pPr eaLnBrk="1" hangingPunct="1"/>
            <a:r>
              <a:rPr lang="tr-TR" dirty="0" smtClean="0"/>
              <a:t>3-;4cm.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3421510-4DB5-4A5D-9B3B-5C86D510FD4E}" type="slidenum">
              <a:rPr lang="tr-TR" smtClean="0"/>
              <a:pPr/>
              <a:t>13</a:t>
            </a:fld>
            <a:endParaRPr lang="tr-TR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09800"/>
            <a:ext cx="8269288" cy="3922713"/>
          </a:xfrm>
        </p:spPr>
        <p:txBody>
          <a:bodyPr/>
          <a:lstStyle/>
          <a:p>
            <a:pPr eaLnBrk="1" hangingPunct="1"/>
            <a:r>
              <a:rPr lang="tr-TR" dirty="0" smtClean="0"/>
              <a:t>Zayıf; sırtüstü yatarken gövdeye </a:t>
            </a:r>
            <a:r>
              <a:rPr lang="tr-TR" dirty="0" err="1" smtClean="0"/>
              <a:t>lateral</a:t>
            </a:r>
            <a:r>
              <a:rPr lang="tr-TR" dirty="0" smtClean="0"/>
              <a:t> </a:t>
            </a:r>
            <a:r>
              <a:rPr lang="tr-TR" dirty="0" err="1" smtClean="0"/>
              <a:t>fleksiyon</a:t>
            </a:r>
            <a:r>
              <a:rPr lang="tr-TR" dirty="0" smtClean="0"/>
              <a:t> yaptırılır, </a:t>
            </a:r>
            <a:r>
              <a:rPr lang="tr-TR" dirty="0" err="1" smtClean="0"/>
              <a:t>toraks</a:t>
            </a:r>
            <a:r>
              <a:rPr lang="tr-TR" dirty="0" smtClean="0"/>
              <a:t>, </a:t>
            </a:r>
            <a:r>
              <a:rPr lang="tr-TR" dirty="0" err="1" smtClean="0"/>
              <a:t>krista</a:t>
            </a:r>
            <a:r>
              <a:rPr lang="tr-TR" dirty="0" smtClean="0"/>
              <a:t> </a:t>
            </a:r>
            <a:r>
              <a:rPr lang="tr-TR" dirty="0" err="1" smtClean="0"/>
              <a:t>iliakaya</a:t>
            </a:r>
            <a:r>
              <a:rPr lang="tr-TR" dirty="0" smtClean="0"/>
              <a:t> yanaşır</a:t>
            </a:r>
          </a:p>
          <a:p>
            <a:pPr eaLnBrk="1" hangingPunct="1"/>
            <a:endParaRPr lang="tr-TR" dirty="0" smtClean="0"/>
          </a:p>
          <a:p>
            <a:pPr eaLnBrk="1" hangingPunct="1"/>
            <a:r>
              <a:rPr lang="tr-TR" dirty="0" smtClean="0"/>
              <a:t>Eser; Aynı hareket yapılmaya çalışılırken </a:t>
            </a:r>
            <a:r>
              <a:rPr lang="tr-TR" dirty="0" err="1" smtClean="0"/>
              <a:t>abdominal</a:t>
            </a:r>
            <a:r>
              <a:rPr lang="tr-TR" dirty="0" smtClean="0"/>
              <a:t> kasların </a:t>
            </a:r>
            <a:r>
              <a:rPr lang="tr-TR" dirty="0" err="1" smtClean="0"/>
              <a:t>lateralinde</a:t>
            </a:r>
            <a:r>
              <a:rPr lang="tr-TR" dirty="0" smtClean="0"/>
              <a:t> </a:t>
            </a:r>
            <a:r>
              <a:rPr lang="tr-TR" dirty="0" err="1" smtClean="0"/>
              <a:t>kontraksiyon</a:t>
            </a:r>
            <a:r>
              <a:rPr lang="tr-TR" dirty="0" smtClean="0"/>
              <a:t> hissedilir.</a:t>
            </a:r>
          </a:p>
          <a:p>
            <a:pPr eaLnBrk="1" hangingPunct="1"/>
            <a:endParaRPr lang="tr-TR" dirty="0" smtClean="0"/>
          </a:p>
          <a:p>
            <a:pPr eaLnBrk="1" hangingPunct="1"/>
            <a:r>
              <a:rPr lang="tr-TR" dirty="0" smtClean="0"/>
              <a:t>Sıfır; Hiç </a:t>
            </a:r>
            <a:r>
              <a:rPr lang="tr-TR" dirty="0" err="1" smtClean="0"/>
              <a:t>kontraksiyon</a:t>
            </a:r>
            <a:r>
              <a:rPr lang="tr-TR" dirty="0" smtClean="0"/>
              <a:t> yok.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93D3344-26EA-4AD8-8A9A-3464BE60C887}" type="slidenum">
              <a:rPr lang="tr-TR" smtClean="0"/>
              <a:pPr/>
              <a:t>14</a:t>
            </a:fld>
            <a:endParaRPr lang="tr-TR" smtClean="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dirty="0" err="1" smtClean="0"/>
              <a:t>Anterior</a:t>
            </a:r>
            <a:r>
              <a:rPr lang="tr-TR" dirty="0" smtClean="0"/>
              <a:t> Gövde </a:t>
            </a:r>
            <a:r>
              <a:rPr lang="tr-TR" dirty="0" err="1" smtClean="0"/>
              <a:t>Fleksörleri</a:t>
            </a:r>
            <a:endParaRPr lang="tr-TR" dirty="0" smtClean="0"/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dirty="0" err="1" smtClean="0"/>
              <a:t>Rektus</a:t>
            </a:r>
            <a:r>
              <a:rPr lang="tr-TR" dirty="0" smtClean="0"/>
              <a:t> </a:t>
            </a:r>
            <a:r>
              <a:rPr lang="tr-TR" dirty="0" err="1" smtClean="0"/>
              <a:t>abdominis</a:t>
            </a:r>
            <a:r>
              <a:rPr lang="tr-TR" dirty="0" smtClean="0"/>
              <a:t> kası, T 7-12 </a:t>
            </a:r>
            <a:r>
              <a:rPr lang="tr-TR" dirty="0" err="1" smtClean="0"/>
              <a:t>interkostal</a:t>
            </a:r>
            <a:r>
              <a:rPr lang="tr-TR" dirty="0" smtClean="0"/>
              <a:t> sinirlerden </a:t>
            </a:r>
            <a:r>
              <a:rPr lang="tr-TR" dirty="0" err="1" smtClean="0"/>
              <a:t>inerve</a:t>
            </a:r>
            <a:r>
              <a:rPr lang="tr-TR" dirty="0" smtClean="0"/>
              <a:t> olur.</a:t>
            </a:r>
          </a:p>
          <a:p>
            <a:pPr eaLnBrk="1" hangingPunct="1"/>
            <a:endParaRPr lang="tr-TR" dirty="0" smtClean="0"/>
          </a:p>
          <a:p>
            <a:pPr eaLnBrk="1" hangingPunct="1"/>
            <a:r>
              <a:rPr lang="tr-TR" dirty="0" smtClean="0"/>
              <a:t>Üst ve alt abdomenler ayrı test edilmelidir.</a:t>
            </a:r>
          </a:p>
          <a:p>
            <a:pPr eaLnBrk="1" hangingPunct="1"/>
            <a:endParaRPr lang="tr-TR" dirty="0" smtClean="0"/>
          </a:p>
          <a:p>
            <a:pPr eaLnBrk="1" hangingPunct="1"/>
            <a:r>
              <a:rPr lang="tr-TR" dirty="0" smtClean="0"/>
              <a:t>Hasta yatar pozisyondan kalkarken gövde </a:t>
            </a:r>
            <a:r>
              <a:rPr lang="tr-TR" dirty="0" err="1" smtClean="0"/>
              <a:t>fleksiyonunda</a:t>
            </a:r>
            <a:r>
              <a:rPr lang="tr-TR" dirty="0" smtClean="0"/>
              <a:t> önce  baş, sonra omuzlar yataktan kalkar.</a:t>
            </a:r>
          </a:p>
          <a:p>
            <a:pPr eaLnBrk="1" hangingPunct="1">
              <a:buFont typeface="Wingdings" pitchFamily="2" charset="2"/>
              <a:buNone/>
            </a:pPr>
            <a:endParaRPr lang="tr-TR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086BFC4-C538-4308-A213-54FDE4A65039}" type="slidenum">
              <a:rPr lang="tr-TR" smtClean="0"/>
              <a:pPr/>
              <a:t>15</a:t>
            </a:fld>
            <a:endParaRPr lang="tr-TR" smtClean="0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dirty="0" smtClean="0"/>
              <a:t>Üst </a:t>
            </a:r>
            <a:r>
              <a:rPr lang="tr-TR" dirty="0" err="1" smtClean="0"/>
              <a:t>Abdominal</a:t>
            </a:r>
            <a:r>
              <a:rPr lang="tr-TR" dirty="0" smtClean="0"/>
              <a:t> Kaslar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Omurganın kalkarak ,kalça fleksiyonda oturur pozisyona gelme sırasında skapula alt  açısı masadan kalkana kadar hareket yapılmalı. Bu noktadan sonra abdominaller fikse olur ve kalça fleksörleri çalışır.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BEB9A-F178-4F4B-985D-6510CD670D36}" type="slidenum">
              <a:rPr lang="tr-TR" smtClean="0"/>
              <a:pPr/>
              <a:t>16</a:t>
            </a:fld>
            <a:endParaRPr lang="tr-TR" smtClean="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dirty="0" smtClean="0"/>
              <a:t>Test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Bacaklar ekstansiyonda ( kalça fleksörleri kısa ise diz fleksiyonda olabilir) skapula alt ucu kalkıyorsa test tamamlanır, dirence gerek yoktur.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7A8886B-7600-47C9-BAE1-E0CD31AD5A8B}" type="slidenum">
              <a:rPr lang="tr-TR" smtClean="0"/>
              <a:pPr/>
              <a:t>2</a:t>
            </a:fld>
            <a:endParaRPr lang="tr-TR" smtClean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dirty="0" smtClean="0"/>
              <a:t>Gövde Kaslarının Kas Testi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dirty="0" smtClean="0"/>
              <a:t>Sırt </a:t>
            </a:r>
            <a:r>
              <a:rPr lang="tr-TR" dirty="0" err="1" smtClean="0"/>
              <a:t>ekstansörleri</a:t>
            </a:r>
            <a:endParaRPr lang="tr-TR" dirty="0" smtClean="0"/>
          </a:p>
          <a:p>
            <a:pPr eaLnBrk="1" hangingPunct="1"/>
            <a:endParaRPr lang="tr-TR" dirty="0" smtClean="0"/>
          </a:p>
          <a:p>
            <a:pPr eaLnBrk="1" hangingPunct="1"/>
            <a:r>
              <a:rPr lang="tr-TR" dirty="0" err="1" smtClean="0"/>
              <a:t>Lateral</a:t>
            </a:r>
            <a:r>
              <a:rPr lang="tr-TR" dirty="0" smtClean="0"/>
              <a:t> gövde </a:t>
            </a:r>
            <a:r>
              <a:rPr lang="tr-TR" dirty="0" err="1" smtClean="0"/>
              <a:t>fleksörleri</a:t>
            </a:r>
            <a:endParaRPr lang="tr-TR" dirty="0" smtClean="0"/>
          </a:p>
          <a:p>
            <a:pPr eaLnBrk="1" hangingPunct="1"/>
            <a:endParaRPr lang="tr-TR" dirty="0" smtClean="0"/>
          </a:p>
          <a:p>
            <a:pPr eaLnBrk="1" hangingPunct="1"/>
            <a:r>
              <a:rPr lang="tr-TR" dirty="0" err="1" smtClean="0"/>
              <a:t>Oblik</a:t>
            </a:r>
            <a:r>
              <a:rPr lang="tr-TR" dirty="0" smtClean="0"/>
              <a:t> gövde </a:t>
            </a:r>
            <a:r>
              <a:rPr lang="tr-TR" dirty="0" err="1" smtClean="0"/>
              <a:t>fleksörleri</a:t>
            </a:r>
            <a:endParaRPr lang="tr-TR" dirty="0" smtClean="0"/>
          </a:p>
          <a:p>
            <a:pPr eaLnBrk="1" hangingPunct="1"/>
            <a:endParaRPr lang="tr-TR" dirty="0" smtClean="0"/>
          </a:p>
          <a:p>
            <a:pPr eaLnBrk="1" hangingPunct="1"/>
            <a:r>
              <a:rPr lang="tr-TR" dirty="0" err="1" smtClean="0"/>
              <a:t>Anterior</a:t>
            </a:r>
            <a:r>
              <a:rPr lang="tr-TR" dirty="0" smtClean="0"/>
              <a:t> gövde </a:t>
            </a:r>
            <a:r>
              <a:rPr lang="tr-TR" dirty="0" err="1" smtClean="0"/>
              <a:t>fleksörleri</a:t>
            </a:r>
            <a:r>
              <a:rPr lang="tr-TR" dirty="0" smtClean="0"/>
              <a:t> (üst &amp;alt </a:t>
            </a:r>
            <a:r>
              <a:rPr lang="tr-TR" dirty="0" err="1" smtClean="0"/>
              <a:t>abdominal</a:t>
            </a:r>
            <a:r>
              <a:rPr lang="tr-TR" dirty="0" smtClean="0"/>
              <a:t> kaslar)</a:t>
            </a:r>
          </a:p>
          <a:p>
            <a:pPr eaLnBrk="1" hangingPunct="1"/>
            <a:endParaRPr lang="tr-TR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D70445C-FC12-4040-A87D-102C762A6FDC}" type="slidenum">
              <a:rPr lang="tr-TR" smtClean="0"/>
              <a:pPr/>
              <a:t>3</a:t>
            </a:fld>
            <a:endParaRPr lang="tr-TR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17713"/>
            <a:ext cx="8269288" cy="4114800"/>
          </a:xfrm>
        </p:spPr>
        <p:txBody>
          <a:bodyPr/>
          <a:lstStyle/>
          <a:p>
            <a:pPr eaLnBrk="1" hangingPunct="1"/>
            <a:endParaRPr lang="tr-TR" dirty="0" smtClean="0"/>
          </a:p>
          <a:p>
            <a:pPr eaLnBrk="1" hangingPunct="1"/>
            <a:r>
              <a:rPr lang="tr-TR" dirty="0" smtClean="0"/>
              <a:t>Sırt </a:t>
            </a:r>
            <a:r>
              <a:rPr lang="tr-TR" dirty="0" err="1" smtClean="0"/>
              <a:t>ekstansörleri</a:t>
            </a:r>
            <a:r>
              <a:rPr lang="tr-TR" dirty="0" smtClean="0"/>
              <a:t>  </a:t>
            </a:r>
            <a:r>
              <a:rPr lang="tr-TR" dirty="0" err="1" smtClean="0"/>
              <a:t>prone</a:t>
            </a:r>
            <a:r>
              <a:rPr lang="tr-TR" dirty="0" smtClean="0"/>
              <a:t> pozisyonda </a:t>
            </a:r>
          </a:p>
          <a:p>
            <a:pPr eaLnBrk="1" hangingPunct="1"/>
            <a:endParaRPr lang="tr-TR" dirty="0" smtClean="0"/>
          </a:p>
          <a:p>
            <a:pPr eaLnBrk="1" hangingPunct="1"/>
            <a:r>
              <a:rPr lang="tr-TR" dirty="0" err="1" smtClean="0"/>
              <a:t>Lateral</a:t>
            </a:r>
            <a:r>
              <a:rPr lang="tr-TR" dirty="0" smtClean="0"/>
              <a:t> gövde </a:t>
            </a:r>
            <a:r>
              <a:rPr lang="tr-TR" dirty="0" err="1" smtClean="0"/>
              <a:t>fleksörleri</a:t>
            </a:r>
            <a:r>
              <a:rPr lang="tr-TR" dirty="0" smtClean="0"/>
              <a:t> yan yatar pozisyonda</a:t>
            </a:r>
          </a:p>
          <a:p>
            <a:pPr eaLnBrk="1" hangingPunct="1"/>
            <a:endParaRPr lang="tr-TR" dirty="0" smtClean="0"/>
          </a:p>
          <a:p>
            <a:pPr eaLnBrk="1" hangingPunct="1"/>
            <a:r>
              <a:rPr lang="tr-TR" dirty="0" err="1" smtClean="0"/>
              <a:t>Oblik</a:t>
            </a:r>
            <a:r>
              <a:rPr lang="tr-TR" dirty="0" smtClean="0"/>
              <a:t> kaslar gövde </a:t>
            </a:r>
            <a:r>
              <a:rPr lang="tr-TR" dirty="0" err="1" smtClean="0"/>
              <a:t>fleksiyon</a:t>
            </a:r>
            <a:r>
              <a:rPr lang="tr-TR" dirty="0" smtClean="0"/>
              <a:t> ve rotasyonda  ölçülür.</a:t>
            </a:r>
          </a:p>
          <a:p>
            <a:pPr eaLnBrk="1" hangingPunct="1"/>
            <a:endParaRPr lang="tr-TR" dirty="0" smtClean="0"/>
          </a:p>
          <a:p>
            <a:pPr eaLnBrk="1" hangingPunct="1"/>
            <a:endParaRPr lang="tr-TR" dirty="0" smtClean="0"/>
          </a:p>
          <a:p>
            <a:pPr eaLnBrk="1" hangingPunct="1"/>
            <a:endParaRPr lang="tr-TR" dirty="0" smtClean="0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Sırt </a:t>
            </a:r>
            <a:r>
              <a:rPr lang="tr-TR" b="1" dirty="0" err="1" smtClean="0"/>
              <a:t>Ekstansörleri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dirty="0" err="1" smtClean="0"/>
              <a:t>Erektör</a:t>
            </a:r>
            <a:r>
              <a:rPr lang="tr-TR" b="1" dirty="0" smtClean="0"/>
              <a:t> </a:t>
            </a:r>
            <a:r>
              <a:rPr lang="tr-TR" b="1" dirty="0" err="1" smtClean="0"/>
              <a:t>spinalar</a:t>
            </a:r>
            <a:endParaRPr lang="tr-TR" b="1" dirty="0" smtClean="0"/>
          </a:p>
          <a:p>
            <a:r>
              <a:rPr lang="tr-TR" dirty="0" err="1" smtClean="0"/>
              <a:t>İliocostalis</a:t>
            </a:r>
            <a:r>
              <a:rPr lang="tr-TR" dirty="0" smtClean="0"/>
              <a:t> </a:t>
            </a:r>
            <a:r>
              <a:rPr lang="tr-TR" dirty="0" err="1" smtClean="0"/>
              <a:t>thoracis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Longissimus</a:t>
            </a:r>
            <a:r>
              <a:rPr lang="tr-TR" dirty="0" smtClean="0"/>
              <a:t> </a:t>
            </a:r>
            <a:r>
              <a:rPr lang="tr-TR" dirty="0" err="1" smtClean="0"/>
              <a:t>thoracis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Spinalis</a:t>
            </a:r>
            <a:r>
              <a:rPr lang="tr-TR" dirty="0" smtClean="0"/>
              <a:t> </a:t>
            </a:r>
            <a:r>
              <a:rPr lang="tr-TR" dirty="0" err="1" smtClean="0"/>
              <a:t>thoracis</a:t>
            </a:r>
            <a:r>
              <a:rPr lang="tr-TR" dirty="0" smtClean="0"/>
              <a:t> </a:t>
            </a:r>
          </a:p>
          <a:p>
            <a:endParaRPr lang="tr-TR" dirty="0" smtClean="0"/>
          </a:p>
          <a:p>
            <a:r>
              <a:rPr lang="tr-TR" dirty="0" err="1" smtClean="0"/>
              <a:t>İliocostalis</a:t>
            </a:r>
            <a:r>
              <a:rPr lang="tr-TR" dirty="0" smtClean="0"/>
              <a:t> </a:t>
            </a:r>
            <a:r>
              <a:rPr lang="tr-TR" dirty="0" err="1" smtClean="0"/>
              <a:t>lumborum</a:t>
            </a:r>
            <a:r>
              <a:rPr lang="tr-TR" dirty="0" smtClean="0"/>
              <a:t> </a:t>
            </a:r>
          </a:p>
          <a:p>
            <a:endParaRPr lang="tr-TR" dirty="0" smtClean="0"/>
          </a:p>
          <a:p>
            <a:r>
              <a:rPr lang="tr-TR" dirty="0" smtClean="0"/>
              <a:t>Tüm kaslar  aynı seviyedeki </a:t>
            </a:r>
            <a:r>
              <a:rPr lang="tr-TR" dirty="0" err="1" smtClean="0"/>
              <a:t>spinal</a:t>
            </a:r>
            <a:r>
              <a:rPr lang="tr-TR" dirty="0" smtClean="0"/>
              <a:t> sinirler tarafından </a:t>
            </a:r>
            <a:r>
              <a:rPr lang="tr-TR" dirty="0" err="1" smtClean="0"/>
              <a:t>inerve</a:t>
            </a:r>
            <a:r>
              <a:rPr lang="tr-TR" dirty="0" smtClean="0"/>
              <a:t> olurlar.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EAD5D5-5242-4D7D-858D-9B13B9A97A16}" type="slidenum">
              <a:rPr lang="tr-TR" smtClean="0"/>
              <a:pPr/>
              <a:t>5</a:t>
            </a:fld>
            <a:endParaRPr lang="tr-TR" smtClean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152400"/>
            <a:ext cx="7793037" cy="1462088"/>
          </a:xfrm>
        </p:spPr>
        <p:txBody>
          <a:bodyPr/>
          <a:lstStyle/>
          <a:p>
            <a:pPr algn="ctr" eaLnBrk="1" hangingPunct="1"/>
            <a:r>
              <a:rPr lang="tr-TR" dirty="0" smtClean="0"/>
              <a:t>İyi (4)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Gövde aynı pozisyonda, eller ensede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86C7116-FA06-4EE8-8739-37F40D336072}" type="slidenum">
              <a:rPr lang="tr-TR" smtClean="0"/>
              <a:pPr/>
              <a:t>6</a:t>
            </a:fld>
            <a:endParaRPr lang="tr-TR" smtClean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dirty="0" smtClean="0"/>
              <a:t>Orta(3)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Kollar gövdenin yanında, geriye doğru, pelvis stabilize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Zayıf (2)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Kollar gövde yanında, sadece  baş ve omuzların yataktan kalkması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C18D62C-08B7-4173-85B4-3DFEFB188515}" type="slidenum">
              <a:rPr lang="tr-TR" smtClean="0"/>
              <a:pPr/>
              <a:t>8</a:t>
            </a:fld>
            <a:endParaRPr lang="tr-TR" smtClean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dirty="0" smtClean="0"/>
              <a:t>Eser(1) ve sıfır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Sırt paravertebral kaslarda kontraksiyon olması ve hiç olmaması ile ayırt edilir.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7DD1C4B-8A6B-4D0B-9C99-9C3CD429C470}" type="slidenum">
              <a:rPr lang="tr-TR" smtClean="0"/>
              <a:pPr/>
              <a:t>9</a:t>
            </a:fld>
            <a:endParaRPr lang="tr-TR" smtClean="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Lateral gövde fleksörleri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dirty="0" err="1" smtClean="0"/>
              <a:t>Obliquus</a:t>
            </a:r>
            <a:r>
              <a:rPr lang="tr-TR" dirty="0" smtClean="0"/>
              <a:t> </a:t>
            </a:r>
            <a:r>
              <a:rPr lang="tr-TR" dirty="0" err="1" smtClean="0"/>
              <a:t>internus</a:t>
            </a:r>
            <a:r>
              <a:rPr lang="tr-TR" dirty="0" smtClean="0"/>
              <a:t> ve </a:t>
            </a:r>
            <a:r>
              <a:rPr lang="tr-TR" dirty="0" err="1" smtClean="0"/>
              <a:t>eksternus</a:t>
            </a:r>
            <a:r>
              <a:rPr lang="tr-TR" dirty="0" smtClean="0"/>
              <a:t> </a:t>
            </a:r>
            <a:r>
              <a:rPr lang="tr-TR" dirty="0" err="1" smtClean="0"/>
              <a:t>abdominis</a:t>
            </a:r>
            <a:r>
              <a:rPr lang="tr-TR" dirty="0" smtClean="0"/>
              <a:t> (T8-T12)</a:t>
            </a:r>
          </a:p>
          <a:p>
            <a:pPr eaLnBrk="1" hangingPunct="1"/>
            <a:endParaRPr lang="tr-TR" dirty="0" smtClean="0"/>
          </a:p>
          <a:p>
            <a:pPr eaLnBrk="1" hangingPunct="1"/>
            <a:r>
              <a:rPr lang="tr-TR" dirty="0" err="1" smtClean="0"/>
              <a:t>Quadratus</a:t>
            </a:r>
            <a:r>
              <a:rPr lang="tr-TR" dirty="0" smtClean="0"/>
              <a:t> </a:t>
            </a:r>
            <a:r>
              <a:rPr lang="tr-TR" dirty="0" err="1" smtClean="0"/>
              <a:t>lumborum</a:t>
            </a:r>
            <a:r>
              <a:rPr lang="tr-TR" dirty="0" smtClean="0"/>
              <a:t> (T12-L2)</a:t>
            </a:r>
          </a:p>
          <a:p>
            <a:pPr eaLnBrk="1" hangingPunct="1"/>
            <a:endParaRPr lang="tr-TR" dirty="0" smtClean="0"/>
          </a:p>
          <a:p>
            <a:pPr eaLnBrk="1" hangingPunct="1"/>
            <a:r>
              <a:rPr lang="tr-TR" dirty="0" err="1" smtClean="0"/>
              <a:t>Latissimus</a:t>
            </a:r>
            <a:r>
              <a:rPr lang="tr-TR" dirty="0" smtClean="0"/>
              <a:t> </a:t>
            </a:r>
            <a:r>
              <a:rPr lang="tr-TR" dirty="0" err="1" smtClean="0"/>
              <a:t>dorsi</a:t>
            </a:r>
            <a:r>
              <a:rPr lang="tr-TR" dirty="0" smtClean="0"/>
              <a:t> ( N. </a:t>
            </a:r>
            <a:r>
              <a:rPr lang="tr-TR" dirty="0" err="1" smtClean="0"/>
              <a:t>Thoracodorsalis</a:t>
            </a:r>
            <a:r>
              <a:rPr lang="tr-TR" dirty="0" smtClean="0"/>
              <a:t> )</a:t>
            </a:r>
          </a:p>
          <a:p>
            <a:pPr eaLnBrk="1" hangingPunct="1"/>
            <a:endParaRPr lang="tr-TR" dirty="0" smtClean="0"/>
          </a:p>
          <a:p>
            <a:pPr eaLnBrk="1" hangingPunct="1"/>
            <a:r>
              <a:rPr lang="tr-TR" dirty="0" err="1" smtClean="0"/>
              <a:t>Rektus</a:t>
            </a:r>
            <a:r>
              <a:rPr lang="tr-TR" dirty="0" smtClean="0"/>
              <a:t> </a:t>
            </a:r>
            <a:r>
              <a:rPr lang="tr-TR" dirty="0" err="1" smtClean="0"/>
              <a:t>abdominis</a:t>
            </a:r>
            <a:r>
              <a:rPr lang="tr-TR" dirty="0" smtClean="0"/>
              <a:t> </a:t>
            </a:r>
            <a:r>
              <a:rPr lang="tr-TR" dirty="0" err="1" smtClean="0"/>
              <a:t>lateral</a:t>
            </a:r>
            <a:r>
              <a:rPr lang="tr-TR" dirty="0" smtClean="0"/>
              <a:t> lifleri (T7-T12)</a:t>
            </a:r>
          </a:p>
          <a:p>
            <a:pPr eaLnBrk="1" hangingPunct="1">
              <a:buNone/>
            </a:pPr>
            <a:endParaRPr lang="tr-TR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121</TotalTime>
  <Words>386</Words>
  <Application>Microsoft Office PowerPoint</Application>
  <PresentationFormat>Ekran Gösterisi (4:3)</PresentationFormat>
  <Paragraphs>96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1" baseType="lpstr">
      <vt:lpstr>Calibri</vt:lpstr>
      <vt:lpstr>Constantia</vt:lpstr>
      <vt:lpstr>Wingdings</vt:lpstr>
      <vt:lpstr>Wingdings 2</vt:lpstr>
      <vt:lpstr>Akış</vt:lpstr>
      <vt:lpstr>GÖVDE KASLARI KAS KUVVETİNİN DEĞERLENDİRİLMESİ</vt:lpstr>
      <vt:lpstr>Gövde Kaslarının Kas Testi</vt:lpstr>
      <vt:lpstr>PowerPoint Sunusu</vt:lpstr>
      <vt:lpstr>Sırt Ekstansörleri</vt:lpstr>
      <vt:lpstr>İyi (4)</vt:lpstr>
      <vt:lpstr>Orta(3)</vt:lpstr>
      <vt:lpstr>Zayıf (2)</vt:lpstr>
      <vt:lpstr>Eser(1) ve sıfır</vt:lpstr>
      <vt:lpstr>Lateral gövde fleksörleri</vt:lpstr>
      <vt:lpstr>PowerPoint Sunusu</vt:lpstr>
      <vt:lpstr>Normal(5)</vt:lpstr>
      <vt:lpstr>PowerPoint Sunusu</vt:lpstr>
      <vt:lpstr>PowerPoint Sunusu</vt:lpstr>
      <vt:lpstr>Anterior Gövde Fleksörleri</vt:lpstr>
      <vt:lpstr>Üst Abdominal Kaslar</vt:lpstr>
      <vt:lpstr>Test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GÖVDE KASLARI KAS KUVVETİNİN DEĞERLENDİRİLMESİ</dc:title>
  <dc:creator>fztmerve</dc:creator>
  <cp:lastModifiedBy>sinan sert</cp:lastModifiedBy>
  <cp:revision>15</cp:revision>
  <cp:lastPrinted>2019-04-24T09:05:29Z</cp:lastPrinted>
  <dcterms:created xsi:type="dcterms:W3CDTF">2019-04-23T07:24:44Z</dcterms:created>
  <dcterms:modified xsi:type="dcterms:W3CDTF">2019-07-31T09:06:48Z</dcterms:modified>
</cp:coreProperties>
</file>