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7" r:id="rId1"/>
  </p:sldMasterIdLst>
  <p:notesMasterIdLst>
    <p:notesMasterId r:id="rId35"/>
  </p:notesMasterIdLst>
  <p:sldIdLst>
    <p:sldId id="256" r:id="rId2"/>
    <p:sldId id="314" r:id="rId3"/>
    <p:sldId id="315" r:id="rId4"/>
    <p:sldId id="316" r:id="rId5"/>
    <p:sldId id="388"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73" r:id="rId26"/>
    <p:sldId id="336" r:id="rId27"/>
    <p:sldId id="337" r:id="rId28"/>
    <p:sldId id="338" r:id="rId29"/>
    <p:sldId id="339" r:id="rId30"/>
    <p:sldId id="340" r:id="rId31"/>
    <p:sldId id="389" r:id="rId32"/>
    <p:sldId id="341" r:id="rId33"/>
    <p:sldId id="390"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49" d="100"/>
          <a:sy n="49" d="100"/>
        </p:scale>
        <p:origin x="-108" y="-4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9286F-1047-4E3D-A845-FE81FD553401}" type="datetimeFigureOut">
              <a:rPr lang="tr-TR" smtClean="0"/>
              <a:pPr/>
              <a:t>29.05.2020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A5EFD-84FE-419E-9B63-CE8315B90CB4}" type="slidenum">
              <a:rPr lang="tr-TR" smtClean="0"/>
              <a:pPr/>
              <a:t>‹#›</a:t>
            </a:fld>
            <a:endParaRPr lang="tr-TR"/>
          </a:p>
        </p:txBody>
      </p:sp>
    </p:spTree>
    <p:extLst>
      <p:ext uri="{BB962C8B-B14F-4D97-AF65-F5344CB8AC3E}">
        <p14:creationId xmlns="" xmlns:p14="http://schemas.microsoft.com/office/powerpoint/2010/main" val="2286030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27085539-E96E-43A7-B8A9-3AF31058DF89}" type="datetime1">
              <a:rPr lang="tr-TR" smtClean="0"/>
              <a:pPr/>
              <a:t>29.05.2020</a:t>
            </a:fld>
            <a:endParaRPr lang="tr-TR"/>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tr-T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EDBDCCA2-E32C-47AF-90C9-1BA786E0CF39}" type="slidenum">
              <a:rPr lang="tr-TR" smtClean="0"/>
              <a:pPr/>
              <a:t>‹#›</a:t>
            </a:fld>
            <a:endParaRPr lang="tr-TR"/>
          </a:p>
        </p:txBody>
      </p:sp>
    </p:spTree>
    <p:extLst>
      <p:ext uri="{BB962C8B-B14F-4D97-AF65-F5344CB8AC3E}">
        <p14:creationId xmlns="" xmlns:p14="http://schemas.microsoft.com/office/powerpoint/2010/main" val="1388826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0BF1DF-DC42-47E2-83CE-9E0F19EE8241}" type="datetime1">
              <a:rPr lang="tr-TR" smtClean="0"/>
              <a:pPr/>
              <a:t>29.05.2020</a:t>
            </a:fld>
            <a:endParaRPr lang="tr-TR"/>
          </a:p>
        </p:txBody>
      </p:sp>
      <p:sp>
        <p:nvSpPr>
          <p:cNvPr id="6" name="Footer Placeholder 5"/>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 xmlns:p14="http://schemas.microsoft.com/office/powerpoint/2010/main" val="3367024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D10A788-AC8E-4D21-A5CB-2FA84430F47F}" type="datetime1">
              <a:rPr lang="tr-TR" smtClean="0"/>
              <a:pPr/>
              <a:t>29.05.2020</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 xmlns:p14="http://schemas.microsoft.com/office/powerpoint/2010/main" val="806954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B0760AB-35BA-481C-A0C6-B2FD1D8CA971}" type="datetime1">
              <a:rPr lang="tr-TR" smtClean="0"/>
              <a:pPr/>
              <a:t>29.05.2020</a:t>
            </a:fld>
            <a:endParaRPr lang="tr-TR"/>
          </a:p>
        </p:txBody>
      </p:sp>
      <p:sp>
        <p:nvSpPr>
          <p:cNvPr id="5" name="Footer Placeholder 4"/>
          <p:cNvSpPr>
            <a:spLocks noGrp="1"/>
          </p:cNvSpPr>
          <p:nvPr>
            <p:ph type="ftr" sz="quarter" idx="11"/>
          </p:nvPr>
        </p:nvSpPr>
        <p:spPr/>
        <p:txBody>
          <a:bodyPr/>
          <a:lstStyle/>
          <a:p>
            <a:endParaRPr lang="tr-T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 xmlns:p14="http://schemas.microsoft.com/office/powerpoint/2010/main" val="1569255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49BF22E-D2C7-400D-96C7-99A68E9D482B}" type="datetime1">
              <a:rPr lang="tr-TR" smtClean="0"/>
              <a:pPr/>
              <a:t>29.05.2020</a:t>
            </a:fld>
            <a:endParaRPr lang="tr-TR"/>
          </a:p>
        </p:txBody>
      </p:sp>
      <p:sp>
        <p:nvSpPr>
          <p:cNvPr id="5" name="Footer Placeholder 4"/>
          <p:cNvSpPr>
            <a:spLocks noGrp="1"/>
          </p:cNvSpPr>
          <p:nvPr>
            <p:ph type="ftr" sz="quarter" idx="11"/>
          </p:nvPr>
        </p:nvSpPr>
        <p:spPr/>
        <p:txBody>
          <a:bodyPr/>
          <a:lstStyle/>
          <a:p>
            <a:endParaRPr lang="tr-T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 xmlns:p14="http://schemas.microsoft.com/office/powerpoint/2010/main" val="335817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0047CF8-2671-4B86-8F06-EF41E523B656}" type="datetime1">
              <a:rPr lang="tr-TR" smtClean="0"/>
              <a:pPr/>
              <a:t>29.05.2020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 xmlns:p14="http://schemas.microsoft.com/office/powerpoint/2010/main" val="864906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247F68C-67B6-48C5-9425-A81DD4FE1D40}" type="datetime1">
              <a:rPr lang="tr-TR" smtClean="0"/>
              <a:pPr/>
              <a:t>29.05.2020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 xmlns:p14="http://schemas.microsoft.com/office/powerpoint/2010/main" val="1664576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AE68ED2-1C77-4043-9EF6-6BF1B11F0297}" type="datetime1">
              <a:rPr lang="tr-TR" smtClean="0"/>
              <a:pPr/>
              <a:t>29.05.2020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 xmlns:p14="http://schemas.microsoft.com/office/powerpoint/2010/main" val="3662674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3049DDB-5F17-4A88-AE15-7206B40D991A}" type="datetime1">
              <a:rPr lang="tr-TR" smtClean="0"/>
              <a:pPr/>
              <a:t>29.05.2020</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 xmlns:p14="http://schemas.microsoft.com/office/powerpoint/2010/main" val="240297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3404DB-A98B-49C4-9B17-A520D97D93E6}" type="datetime1">
              <a:rPr lang="tr-TR" smtClean="0"/>
              <a:pPr/>
              <a:t>29.05.2020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 xmlns:p14="http://schemas.microsoft.com/office/powerpoint/2010/main" val="107068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64D596A-B7C6-4F5A-B335-F2FADDEC25B6}" type="datetime1">
              <a:rPr lang="tr-TR" smtClean="0"/>
              <a:pPr/>
              <a:t>29.05.2020</a:t>
            </a:fld>
            <a:endParaRPr lang="tr-TR"/>
          </a:p>
        </p:txBody>
      </p:sp>
      <p:sp>
        <p:nvSpPr>
          <p:cNvPr id="5" name="Footer Placeholder 4"/>
          <p:cNvSpPr>
            <a:spLocks noGrp="1"/>
          </p:cNvSpPr>
          <p:nvPr>
            <p:ph type="ftr" sz="quarter" idx="11"/>
          </p:nvPr>
        </p:nvSpPr>
        <p:spPr/>
        <p:txBody>
          <a:bodyPr/>
          <a:lstStyle/>
          <a:p>
            <a:endParaRPr lang="tr-T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 xmlns:p14="http://schemas.microsoft.com/office/powerpoint/2010/main" val="414784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B08DE0F-0872-418C-AC67-B9B6F74229B2}" type="datetime1">
              <a:rPr lang="tr-TR" smtClean="0"/>
              <a:pPr/>
              <a:t>29.05.2020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 xmlns:p14="http://schemas.microsoft.com/office/powerpoint/2010/main" val="56700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F75BDCB-2419-4C95-AA68-F353DDE36778}" type="datetime1">
              <a:rPr lang="tr-TR" smtClean="0"/>
              <a:pPr/>
              <a:t>29.05.2020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 xmlns:p14="http://schemas.microsoft.com/office/powerpoint/2010/main" val="159295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55D20A0-8B93-4D33-B3BA-30D6BD945D48}" type="datetime1">
              <a:rPr lang="tr-TR" smtClean="0"/>
              <a:pPr/>
              <a:t>29.05.2020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 xmlns:p14="http://schemas.microsoft.com/office/powerpoint/2010/main" val="120346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4F146-6CC7-405D-943E-C871A16D46B0}" type="datetime1">
              <a:rPr lang="tr-TR" smtClean="0"/>
              <a:pPr/>
              <a:t>29.05.2020</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 xmlns:p14="http://schemas.microsoft.com/office/powerpoint/2010/main" val="186725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BC8FE24-24C3-476D-8D32-D4D0C9CE6F31}" type="datetime1">
              <a:rPr lang="tr-TR" smtClean="0"/>
              <a:pPr/>
              <a:t>29.05.2020</a:t>
            </a:fld>
            <a:endParaRPr lang="tr-TR"/>
          </a:p>
        </p:txBody>
      </p:sp>
      <p:sp>
        <p:nvSpPr>
          <p:cNvPr id="6" name="Footer Placeholder 5"/>
          <p:cNvSpPr>
            <a:spLocks noGrp="1"/>
          </p:cNvSpPr>
          <p:nvPr>
            <p:ph type="ftr" sz="quarter" idx="11"/>
          </p:nvPr>
        </p:nvSpPr>
        <p:spPr/>
        <p:txBody>
          <a:bodyPr/>
          <a:lstStyle/>
          <a:p>
            <a:endParaRPr lang="tr-T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 xmlns:p14="http://schemas.microsoft.com/office/powerpoint/2010/main" val="391269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A01962C-FDE3-4F75-91E9-2DB4BEEAAAEB}" type="datetime1">
              <a:rPr lang="tr-TR" smtClean="0"/>
              <a:pPr/>
              <a:t>29.05.2020</a:t>
            </a:fld>
            <a:endParaRPr lang="tr-TR"/>
          </a:p>
        </p:txBody>
      </p:sp>
      <p:sp>
        <p:nvSpPr>
          <p:cNvPr id="6" name="Footer Placeholder 5"/>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 xmlns:p14="http://schemas.microsoft.com/office/powerpoint/2010/main" val="4230673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02BA6209-BC3F-4158-933F-A76F2CBB2A4F}" type="datetime1">
              <a:rPr lang="tr-TR" smtClean="0"/>
              <a:pPr/>
              <a:t>29.05.2020</a:t>
            </a:fld>
            <a:endParaRPr lang="tr-T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tr-T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DBDCCA2-E32C-47AF-90C9-1BA786E0CF39}" type="slidenum">
              <a:rPr lang="tr-TR" smtClean="0"/>
              <a:pPr/>
              <a:t>‹#›</a:t>
            </a:fld>
            <a:endParaRPr lang="tr-TR"/>
          </a:p>
        </p:txBody>
      </p:sp>
    </p:spTree>
    <p:extLst>
      <p:ext uri="{BB962C8B-B14F-4D97-AF65-F5344CB8AC3E}">
        <p14:creationId xmlns="" xmlns:p14="http://schemas.microsoft.com/office/powerpoint/2010/main" val="401775905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4955" y="601674"/>
            <a:ext cx="8825658" cy="2677648"/>
          </a:xfrm>
        </p:spPr>
        <p:txBody>
          <a:bodyPr/>
          <a:lstStyle/>
          <a:p>
            <a:r>
              <a:rPr lang="tr-TR" b="1" dirty="0" smtClean="0">
                <a:effectLst>
                  <a:outerShdw blurRad="38100" dist="38100" dir="2700000" algn="tl">
                    <a:srgbClr val="000000">
                      <a:alpha val="43137"/>
                    </a:srgbClr>
                  </a:outerShdw>
                </a:effectLst>
              </a:rPr>
              <a:t>TÜRKİYE’NİN EKONOMİK YAPISI</a:t>
            </a:r>
            <a:endParaRPr lang="tr-TR" b="1"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232777" y="3240409"/>
            <a:ext cx="8825658" cy="861420"/>
          </a:xfrm>
        </p:spPr>
        <p:txBody>
          <a:bodyPr>
            <a:normAutofit/>
          </a:bodyPr>
          <a:lstStyle/>
          <a:p>
            <a:r>
              <a:rPr lang="tr-TR" b="1" dirty="0" smtClean="0">
                <a:effectLst>
                  <a:outerShdw blurRad="38100" dist="38100" dir="2700000" algn="tl">
                    <a:srgbClr val="000000">
                      <a:alpha val="43137"/>
                    </a:srgbClr>
                  </a:outerShdw>
                </a:effectLst>
              </a:rPr>
              <a:t>Prof. Dr. Hasan Hüseyin AKSOY</a:t>
            </a:r>
          </a:p>
          <a:p>
            <a:r>
              <a:rPr lang="tr-TR" b="1" i="1" dirty="0" smtClean="0">
                <a:effectLst>
                  <a:outerShdw blurRad="38100" dist="38100" dir="2700000" algn="tl">
                    <a:srgbClr val="000000">
                      <a:alpha val="43137"/>
                    </a:srgbClr>
                  </a:outerShdw>
                </a:effectLst>
              </a:rPr>
              <a:t>Ankara </a:t>
            </a:r>
            <a:r>
              <a:rPr lang="tr-TR" b="1" i="1" dirty="0" err="1" smtClean="0">
                <a:effectLst>
                  <a:outerShdw blurRad="38100" dist="38100" dir="2700000" algn="tl">
                    <a:srgbClr val="000000">
                      <a:alpha val="43137"/>
                    </a:srgbClr>
                  </a:outerShdw>
                </a:effectLst>
              </a:rPr>
              <a:t>Ünİversİtesİ</a:t>
            </a:r>
            <a:r>
              <a:rPr lang="tr-TR" b="1" i="1" dirty="0" smtClean="0">
                <a:effectLst>
                  <a:outerShdw blurRad="38100" dist="38100" dir="2700000" algn="tl">
                    <a:srgbClr val="000000">
                      <a:alpha val="43137"/>
                    </a:srgbClr>
                  </a:outerShdw>
                </a:effectLst>
              </a:rPr>
              <a:t> / </a:t>
            </a:r>
            <a:r>
              <a:rPr lang="tr-TR" b="1" i="1" dirty="0" err="1" smtClean="0">
                <a:effectLst>
                  <a:outerShdw blurRad="38100" dist="38100" dir="2700000" algn="tl">
                    <a:srgbClr val="000000">
                      <a:alpha val="43137"/>
                    </a:srgbClr>
                  </a:outerShdw>
                </a:effectLst>
              </a:rPr>
              <a:t>EğİTİm</a:t>
            </a:r>
            <a:r>
              <a:rPr lang="tr-TR" b="1" i="1" dirty="0" smtClean="0">
                <a:effectLst>
                  <a:outerShdw blurRad="38100" dist="38100" dir="2700000" algn="tl">
                    <a:srgbClr val="000000">
                      <a:alpha val="43137"/>
                    </a:srgbClr>
                  </a:outerShdw>
                </a:effectLst>
              </a:rPr>
              <a:t> </a:t>
            </a:r>
            <a:r>
              <a:rPr lang="tr-TR" b="1" i="1" dirty="0" err="1" smtClean="0">
                <a:effectLst>
                  <a:outerShdw blurRad="38100" dist="38100" dir="2700000" algn="tl">
                    <a:srgbClr val="000000">
                      <a:alpha val="43137"/>
                    </a:srgbClr>
                  </a:outerShdw>
                </a:effectLst>
              </a:rPr>
              <a:t>Bİlİmlerİ</a:t>
            </a:r>
            <a:r>
              <a:rPr lang="tr-TR" b="1" i="1" dirty="0" smtClean="0">
                <a:effectLst>
                  <a:outerShdw blurRad="38100" dist="38100" dir="2700000" algn="tl">
                    <a:srgbClr val="000000">
                      <a:alpha val="43137"/>
                    </a:srgbClr>
                  </a:outerShdw>
                </a:effectLst>
              </a:rPr>
              <a:t> </a:t>
            </a:r>
            <a:r>
              <a:rPr lang="tr-TR" b="1" i="1" dirty="0" err="1" smtClean="0">
                <a:effectLst>
                  <a:outerShdw blurRad="38100" dist="38100" dir="2700000" algn="tl">
                    <a:srgbClr val="000000">
                      <a:alpha val="43137"/>
                    </a:srgbClr>
                  </a:outerShdw>
                </a:effectLst>
              </a:rPr>
              <a:t>Fakültesİ</a:t>
            </a:r>
            <a:endParaRPr lang="tr-TR" b="1" i="1" dirty="0" smtClean="0">
              <a:effectLst>
                <a:outerShdw blurRad="38100" dist="38100" dir="2700000" algn="tl">
                  <a:srgbClr val="000000">
                    <a:alpha val="43137"/>
                  </a:srgbClr>
                </a:outerShdw>
              </a:effectLst>
            </a:endParaRPr>
          </a:p>
          <a:p>
            <a:endParaRPr lang="tr-TR" dirty="0"/>
          </a:p>
        </p:txBody>
      </p:sp>
      <p:sp>
        <p:nvSpPr>
          <p:cNvPr id="4" name="3 Dikdörtgen"/>
          <p:cNvSpPr/>
          <p:nvPr/>
        </p:nvSpPr>
        <p:spPr>
          <a:xfrm>
            <a:off x="1686128" y="4832734"/>
            <a:ext cx="6096000" cy="1200329"/>
          </a:xfrm>
          <a:prstGeom prst="rect">
            <a:avLst/>
          </a:prstGeom>
        </p:spPr>
        <p:txBody>
          <a:bodyPr>
            <a:spAutoFit/>
          </a:bodyPr>
          <a:lstStyle/>
          <a:p>
            <a:r>
              <a:rPr lang="tr-TR" b="1" i="1" dirty="0" smtClean="0">
                <a:effectLst>
                  <a:outerShdw blurRad="38100" dist="38100" dir="2700000" algn="tl">
                    <a:srgbClr val="000000">
                      <a:alpha val="43137"/>
                    </a:srgbClr>
                  </a:outerShdw>
                </a:effectLst>
              </a:rPr>
              <a:t>TEY Dersi dışında Başka bir amaçla kullanılamaz, paylaşılamaz. Bu  sunuda yer alan tüm açıklama ve verilerin kaynağı kaynakçada verilmiştir. Kaynak göstermeler ilgili kaynağa yapılmalıdır.</a:t>
            </a:r>
            <a:endParaRPr lang="tr-TR" b="1" i="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741942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-Ekonominin Dışa Açılışı </a:t>
            </a:r>
            <a:endParaRPr lang="tr-TR" dirty="0"/>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31852" y="2332291"/>
            <a:ext cx="9087214" cy="4525709"/>
          </a:xfrm>
          <a:prstGeom prst="rect">
            <a:avLst/>
          </a:prstGeom>
        </p:spPr>
      </p:pic>
      <p:sp>
        <p:nvSpPr>
          <p:cNvPr id="5" name="Slayt Numarası Yer Tutucusu 4"/>
          <p:cNvSpPr>
            <a:spLocks noGrp="1"/>
          </p:cNvSpPr>
          <p:nvPr>
            <p:ph type="sldNum" sz="quarter" idx="12"/>
          </p:nvPr>
        </p:nvSpPr>
        <p:spPr/>
        <p:txBody>
          <a:bodyPr/>
          <a:lstStyle/>
          <a:p>
            <a:fld id="{EDBDCCA2-E32C-47AF-90C9-1BA786E0CF39}" type="slidenum">
              <a:rPr lang="tr-TR" smtClean="0"/>
              <a:pPr/>
              <a:t>10</a:t>
            </a:fld>
            <a:endParaRPr lang="tr-TR"/>
          </a:p>
        </p:txBody>
      </p:sp>
    </p:spTree>
    <p:extLst>
      <p:ext uri="{BB962C8B-B14F-4D97-AF65-F5344CB8AC3E}">
        <p14:creationId xmlns="" xmlns:p14="http://schemas.microsoft.com/office/powerpoint/2010/main" val="996424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3896" y="2603500"/>
            <a:ext cx="11479236" cy="4254500"/>
          </a:xfrm>
        </p:spPr>
        <p:txBody>
          <a:bodyPr/>
          <a:lstStyle/>
          <a:p>
            <a:pPr algn="just">
              <a:lnSpc>
                <a:spcPct val="150000"/>
              </a:lnSpc>
            </a:pPr>
            <a:r>
              <a:rPr lang="tr-TR" sz="2000" noProof="1" smtClean="0">
                <a:solidFill>
                  <a:schemeClr val="tx1"/>
                </a:solidFill>
              </a:rPr>
              <a:t>17. ve 18. yy’da merkezi devletin vergi toplayabilme gücü sınırlı kalmıştı. </a:t>
            </a:r>
          </a:p>
          <a:p>
            <a:pPr algn="just">
              <a:lnSpc>
                <a:spcPct val="150000"/>
              </a:lnSpc>
            </a:pPr>
            <a:r>
              <a:rPr lang="tr-TR" sz="2000" noProof="1" smtClean="0">
                <a:solidFill>
                  <a:schemeClr val="tx1"/>
                </a:solidFill>
              </a:rPr>
              <a:t>Vergi gelirlerinin büyük bir kısmına taşradaki ayan ve yerel olarak güçlü diğer kesimler el koymaktaydı.</a:t>
            </a:r>
          </a:p>
          <a:p>
            <a:pPr algn="just">
              <a:lnSpc>
                <a:spcPct val="150000"/>
              </a:lnSpc>
            </a:pPr>
            <a:r>
              <a:rPr lang="tr-TR" sz="2000" noProof="1" smtClean="0">
                <a:solidFill>
                  <a:schemeClr val="tx1"/>
                </a:solidFill>
              </a:rPr>
              <a:t>İmparatorluk ölçeğindeki yıllık üretim ve gelirin sadece yüzde 3’ü, hatta daha da düşük bir bölümü merkezi devletin hazinesine ulaşıyordu.</a:t>
            </a:r>
          </a:p>
          <a:p>
            <a:pPr algn="just">
              <a:lnSpc>
                <a:spcPct val="150000"/>
              </a:lnSpc>
            </a:pPr>
            <a:r>
              <a:rPr lang="tr-TR" sz="2000" noProof="1" smtClean="0">
                <a:solidFill>
                  <a:schemeClr val="tx1"/>
                </a:solidFill>
              </a:rPr>
              <a:t>Mali bunalımlar ekonominin güçsüzlüğünden çok, merkezi devletin güçsüzlüğünden kaynaklanıyordu. </a:t>
            </a:r>
          </a:p>
          <a:p>
            <a:endParaRPr lang="tr-TR" dirty="0">
              <a:solidFill>
                <a:schemeClr val="tx1"/>
              </a:solidFill>
            </a:endParaRPr>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-Mali Sorunlar, Para ve Dış Borçlanma </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11</a:t>
            </a:fld>
            <a:endParaRPr lang="tr-TR"/>
          </a:p>
        </p:txBody>
      </p:sp>
    </p:spTree>
    <p:extLst>
      <p:ext uri="{BB962C8B-B14F-4D97-AF65-F5344CB8AC3E}">
        <p14:creationId xmlns="" xmlns:p14="http://schemas.microsoft.com/office/powerpoint/2010/main" val="2069132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9705" y="2561296"/>
            <a:ext cx="11365291" cy="4296703"/>
          </a:xfrm>
        </p:spPr>
        <p:txBody>
          <a:bodyPr>
            <a:normAutofit/>
          </a:bodyPr>
          <a:lstStyle/>
          <a:p>
            <a:pPr algn="just">
              <a:lnSpc>
                <a:spcPct val="150000"/>
              </a:lnSpc>
            </a:pPr>
            <a:r>
              <a:rPr lang="tr-TR" sz="2000" noProof="1" smtClean="0"/>
              <a:t>19. yy’da askeri ve diğer teknolojik gelişmelerin katkılarıyla güç dengeleri tekrar merkez lehine dönmeye başladı. </a:t>
            </a:r>
          </a:p>
          <a:p>
            <a:pPr algn="just">
              <a:lnSpc>
                <a:spcPct val="150000"/>
              </a:lnSpc>
            </a:pPr>
            <a:r>
              <a:rPr lang="tr-TR" sz="2000" noProof="1" smtClean="0"/>
              <a:t>Merkezi devletin ayanı geriletmesi ve kendi gücünü arttırabilmesi sayesinde, merkeze ulaşan vergi gelirleri yavaş fakat sürekli olarak arttı. </a:t>
            </a:r>
          </a:p>
          <a:p>
            <a:pPr algn="just">
              <a:lnSpc>
                <a:spcPct val="150000"/>
              </a:lnSpc>
            </a:pPr>
            <a:r>
              <a:rPr lang="tr-TR" sz="2000" noProof="1" smtClean="0"/>
              <a:t>Merkezi devletin gelirleri ile harcamaları arasındaki açığı kapatmakta büyük zorluklar çekmesi nedeniyle sürüp giden mali sıkıntılar ve dış borçlanma, Osmanlı devletinin uluslararası ilişkilerinde giderek derinleşen bir zafiyet kaynağı oldu. </a:t>
            </a:r>
          </a:p>
          <a:p>
            <a:pPr algn="just">
              <a:lnSpc>
                <a:spcPct val="150000"/>
              </a:lnSpc>
            </a:pPr>
            <a:r>
              <a:rPr lang="tr-TR" sz="2000" noProof="1" smtClean="0"/>
              <a:t>Devletin mali sıkıntıları ekonomiyi ve ekonominin dışa açılışı sürecini de yakından etkiledi. </a:t>
            </a:r>
            <a:endParaRPr lang="tr-TR" sz="2000" noProof="1"/>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-Mali Sorunlar, Para ve Dış Borçlanma </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12</a:t>
            </a:fld>
            <a:endParaRPr lang="tr-TR"/>
          </a:p>
        </p:txBody>
      </p:sp>
    </p:spTree>
    <p:extLst>
      <p:ext uri="{BB962C8B-B14F-4D97-AF65-F5344CB8AC3E}">
        <p14:creationId xmlns="" xmlns:p14="http://schemas.microsoft.com/office/powerpoint/2010/main" val="2700594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5083" y="2603500"/>
            <a:ext cx="11605846" cy="4254500"/>
          </a:xfrm>
        </p:spPr>
        <p:txBody>
          <a:bodyPr/>
          <a:lstStyle/>
          <a:p>
            <a:pPr marL="0" indent="0" algn="just">
              <a:lnSpc>
                <a:spcPct val="150000"/>
              </a:lnSpc>
              <a:buNone/>
            </a:pPr>
            <a:r>
              <a:rPr lang="tr-TR" sz="2000" b="1" dirty="0" smtClean="0">
                <a:solidFill>
                  <a:srgbClr val="FF0000"/>
                </a:solidFill>
              </a:rPr>
              <a:t>Yüzyılın İlk Yarısında Bütçe Açıkları, Tağşişler ve Para Düzeni </a:t>
            </a:r>
          </a:p>
          <a:p>
            <a:pPr algn="just">
              <a:lnSpc>
                <a:spcPct val="150000"/>
              </a:lnSpc>
            </a:pPr>
            <a:r>
              <a:rPr lang="tr-TR" sz="2000" dirty="0" smtClean="0">
                <a:solidFill>
                  <a:schemeClr val="tx1"/>
                </a:solidFill>
              </a:rPr>
              <a:t>1760’larda başlayan mali bunalım süreklilik kazandı.</a:t>
            </a:r>
          </a:p>
          <a:p>
            <a:pPr algn="just">
              <a:lnSpc>
                <a:spcPct val="150000"/>
              </a:lnSpc>
            </a:pPr>
            <a:r>
              <a:rPr lang="tr-TR" sz="2000" dirty="0" smtClean="0">
                <a:solidFill>
                  <a:schemeClr val="tx1"/>
                </a:solidFill>
              </a:rPr>
              <a:t>1780-1860 yılları arasında Osmanlı ekonomisi tarihinin en hızlı enflasyonunu yaşadı. Genel fiyat düzeni 12-15 kat arttı. </a:t>
            </a:r>
          </a:p>
          <a:p>
            <a:pPr algn="just">
              <a:lnSpc>
                <a:spcPct val="150000"/>
              </a:lnSpc>
            </a:pPr>
            <a:r>
              <a:rPr lang="tr-TR" sz="2000" dirty="0" smtClean="0">
                <a:solidFill>
                  <a:schemeClr val="tx1"/>
                </a:solidFill>
              </a:rPr>
              <a:t>1830’larda ek gelir kaynağı olarak madeni paranın tağşişi artık çok maliyetli bir yöntem olmuştu. Ayrıca para biriminin değerindeki belirsizlikle ekonomiyi olumsuz etkilemekteydi. </a:t>
            </a:r>
          </a:p>
          <a:p>
            <a:pPr algn="just">
              <a:lnSpc>
                <a:spcPct val="150000"/>
              </a:lnSpc>
            </a:pPr>
            <a:r>
              <a:rPr lang="tr-TR" sz="2000" dirty="0" smtClean="0">
                <a:solidFill>
                  <a:schemeClr val="tx1"/>
                </a:solidFill>
              </a:rPr>
              <a:t>Dış ticaret de olumsuz etkileniyordu. </a:t>
            </a:r>
          </a:p>
          <a:p>
            <a:endParaRPr lang="tr-TR" dirty="0" smtClean="0">
              <a:solidFill>
                <a:schemeClr val="tx1"/>
              </a:solidFill>
            </a:endParaRPr>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-Mali Sorunlar, Para ve Dış Borçlanma </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13</a:t>
            </a:fld>
            <a:endParaRPr lang="tr-TR"/>
          </a:p>
        </p:txBody>
      </p:sp>
    </p:spTree>
    <p:extLst>
      <p:ext uri="{BB962C8B-B14F-4D97-AF65-F5344CB8AC3E}">
        <p14:creationId xmlns="" xmlns:p14="http://schemas.microsoft.com/office/powerpoint/2010/main" val="674020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-Mali Sorunlar, Para ve Dış Borçlanma </a:t>
            </a:r>
            <a:endParaRPr lang="tr-TR" dirty="0"/>
          </a:p>
        </p:txBody>
      </p:sp>
      <p:pic>
        <p:nvPicPr>
          <p:cNvPr id="8" name="İçerik Yer Tutucusu 7"/>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309700" y="2250831"/>
            <a:ext cx="9705302" cy="4607169"/>
          </a:xfrm>
        </p:spPr>
      </p:pic>
      <p:sp>
        <p:nvSpPr>
          <p:cNvPr id="9" name="Slayt Numarası Yer Tutucusu 8"/>
          <p:cNvSpPr>
            <a:spLocks noGrp="1"/>
          </p:cNvSpPr>
          <p:nvPr>
            <p:ph type="sldNum" sz="quarter" idx="12"/>
          </p:nvPr>
        </p:nvSpPr>
        <p:spPr/>
        <p:txBody>
          <a:bodyPr/>
          <a:lstStyle/>
          <a:p>
            <a:fld id="{EDBDCCA2-E32C-47AF-90C9-1BA786E0CF39}" type="slidenum">
              <a:rPr lang="tr-TR" smtClean="0"/>
              <a:pPr/>
              <a:t>14</a:t>
            </a:fld>
            <a:endParaRPr lang="tr-TR"/>
          </a:p>
        </p:txBody>
      </p:sp>
    </p:spTree>
    <p:extLst>
      <p:ext uri="{BB962C8B-B14F-4D97-AF65-F5344CB8AC3E}">
        <p14:creationId xmlns="" xmlns:p14="http://schemas.microsoft.com/office/powerpoint/2010/main" val="528523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2542" y="2603500"/>
            <a:ext cx="11662115" cy="4254500"/>
          </a:xfrm>
        </p:spPr>
        <p:txBody>
          <a:bodyPr>
            <a:normAutofit fontScale="92500"/>
          </a:bodyPr>
          <a:lstStyle/>
          <a:p>
            <a:pPr algn="just">
              <a:lnSpc>
                <a:spcPct val="150000"/>
              </a:lnSpc>
            </a:pPr>
            <a:r>
              <a:rPr lang="tr-TR" sz="2000" noProof="1" smtClean="0"/>
              <a:t>1834’te altın ve gümüş sikkeler bastırıldı (Mehmed Ali Paşa)</a:t>
            </a:r>
          </a:p>
          <a:p>
            <a:pPr algn="just">
              <a:lnSpc>
                <a:spcPct val="150000"/>
              </a:lnSpc>
            </a:pPr>
            <a:r>
              <a:rPr lang="tr-TR" sz="2000" noProof="1" smtClean="0"/>
              <a:t>Çift metalli para düzeninde devlet iki metali, genellikle altın ve gümüşü, kendisine standart olarak seçiyordu. Daha sonra para biriminin kaç gram altın veya gümüşe eşit olduğuna karar veriyordu.</a:t>
            </a:r>
          </a:p>
          <a:p>
            <a:pPr algn="just">
              <a:lnSpc>
                <a:spcPct val="150000"/>
              </a:lnSpc>
            </a:pPr>
            <a:r>
              <a:rPr lang="tr-TR" sz="2000" noProof="1" smtClean="0"/>
              <a:t>Böylece hem altın hem de gümüş sikkelerin piyasa değerleri devlet tarafından sabitleniyordu. </a:t>
            </a:r>
          </a:p>
          <a:p>
            <a:pPr algn="just">
              <a:lnSpc>
                <a:spcPct val="150000"/>
              </a:lnSpc>
            </a:pPr>
            <a:r>
              <a:rPr lang="tr-TR" sz="2000" noProof="1" smtClean="0"/>
              <a:t>1844’te ‘’Tashih-i Ayar’’ ya da ‘’Tashih-i Sikke’’ </a:t>
            </a:r>
          </a:p>
          <a:p>
            <a:pPr algn="just">
              <a:lnSpc>
                <a:spcPct val="150000"/>
              </a:lnSpc>
            </a:pPr>
            <a:r>
              <a:rPr lang="tr-TR" sz="2000" noProof="1" smtClean="0"/>
              <a:t>Birinci Dünya Savaşı’na kadar liranın değeri de 1,10 Osmanlı Lirası = 1 İngiliz Sterlini düzeyinde kaldı</a:t>
            </a:r>
            <a:r>
              <a:rPr lang="tr-TR" noProof="1" smtClean="0"/>
              <a:t>. </a:t>
            </a:r>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-Mali Sorunlar, Para ve Dış Borçlanma </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15</a:t>
            </a:fld>
            <a:endParaRPr lang="tr-TR"/>
          </a:p>
        </p:txBody>
      </p:sp>
    </p:spTree>
    <p:extLst>
      <p:ext uri="{BB962C8B-B14F-4D97-AF65-F5344CB8AC3E}">
        <p14:creationId xmlns="" xmlns:p14="http://schemas.microsoft.com/office/powerpoint/2010/main" val="3445628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5083" y="2603499"/>
            <a:ext cx="11535508" cy="4134925"/>
          </a:xfrm>
        </p:spPr>
        <p:txBody>
          <a:bodyPr/>
          <a:lstStyle/>
          <a:p>
            <a:pPr algn="just">
              <a:lnSpc>
                <a:spcPct val="150000"/>
              </a:lnSpc>
            </a:pPr>
            <a:r>
              <a:rPr lang="tr-TR" sz="2000" dirty="0" smtClean="0"/>
              <a:t>Birinci Dünya Savaşı’na kadar geçen 75 yıllık sürede, devletin piyasaya altına çevrilemeyen kağıt para sürdüğü bir başka deneyim daha vardır.</a:t>
            </a:r>
          </a:p>
          <a:p>
            <a:pPr algn="just">
              <a:lnSpc>
                <a:spcPct val="150000"/>
              </a:lnSpc>
            </a:pPr>
            <a:r>
              <a:rPr lang="tr-TR" sz="2000" dirty="0" smtClean="0"/>
              <a:t>1876 yılında Osmanlı devleti dış borç ödemelerini durdurduğunu ilan ettikten sonra, Avrupa mali piyasalarından veya Osmanlı Bankası’ndan borçlanma olanağı kalmamıştı. </a:t>
            </a:r>
          </a:p>
          <a:p>
            <a:pPr algn="just">
              <a:lnSpc>
                <a:spcPct val="150000"/>
              </a:lnSpc>
            </a:pPr>
            <a:r>
              <a:rPr lang="tr-TR" sz="2000" dirty="0" smtClean="0"/>
              <a:t>Sırp Ayaklanması ve Rus Savaşı patlak verince ek kaynak bulmak önem kazandı. </a:t>
            </a:r>
          </a:p>
          <a:p>
            <a:endParaRPr lang="tr-TR" i="1" dirty="0"/>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-Mali Sorunlar, Para ve Dış Borçlanma </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16</a:t>
            </a:fld>
            <a:endParaRPr lang="tr-TR"/>
          </a:p>
        </p:txBody>
      </p:sp>
    </p:spTree>
    <p:extLst>
      <p:ext uri="{BB962C8B-B14F-4D97-AF65-F5344CB8AC3E}">
        <p14:creationId xmlns="" xmlns:p14="http://schemas.microsoft.com/office/powerpoint/2010/main" val="2577454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2032" y="2603500"/>
            <a:ext cx="11282288" cy="4254500"/>
          </a:xfrm>
        </p:spPr>
        <p:txBody>
          <a:bodyPr>
            <a:normAutofit/>
          </a:bodyPr>
          <a:lstStyle/>
          <a:p>
            <a:pPr marL="0" indent="0" algn="just">
              <a:lnSpc>
                <a:spcPct val="150000"/>
              </a:lnSpc>
              <a:buNone/>
            </a:pPr>
            <a:r>
              <a:rPr lang="tr-TR" sz="2000" b="1" dirty="0" smtClean="0">
                <a:solidFill>
                  <a:srgbClr val="FF0000"/>
                </a:solidFill>
              </a:rPr>
              <a:t>İç Piyasalardan Borçlanma</a:t>
            </a:r>
          </a:p>
          <a:p>
            <a:pPr algn="just">
              <a:lnSpc>
                <a:spcPct val="150000"/>
              </a:lnSpc>
            </a:pPr>
            <a:r>
              <a:rPr lang="tr-TR" sz="2000" dirty="0" smtClean="0">
                <a:solidFill>
                  <a:schemeClr val="tx1"/>
                </a:solidFill>
              </a:rPr>
              <a:t>1840’larda Osmanlı’da ilk bankalar kurulmaya başladı. </a:t>
            </a:r>
          </a:p>
          <a:p>
            <a:pPr algn="just">
              <a:lnSpc>
                <a:spcPct val="150000"/>
              </a:lnSpc>
            </a:pPr>
            <a:r>
              <a:rPr lang="tr-TR" sz="2000" dirty="0" smtClean="0">
                <a:solidFill>
                  <a:schemeClr val="tx1"/>
                </a:solidFill>
              </a:rPr>
              <a:t>Bankalara olan talebin bir bölümü, ticaretin genişlemesi ve tüccarların kredi ihtiyaçlarından kaynaklanıyordu. </a:t>
            </a:r>
          </a:p>
          <a:p>
            <a:pPr algn="just">
              <a:lnSpc>
                <a:spcPct val="150000"/>
              </a:lnSpc>
            </a:pPr>
            <a:r>
              <a:rPr lang="tr-TR" sz="2000" dirty="0" smtClean="0">
                <a:solidFill>
                  <a:schemeClr val="tx1"/>
                </a:solidFill>
              </a:rPr>
              <a:t>Ancak 1880’lere kadar kurulan bankaların en önemli işlevi devlete borç vermekti. </a:t>
            </a:r>
          </a:p>
          <a:p>
            <a:pPr algn="just">
              <a:lnSpc>
                <a:spcPct val="150000"/>
              </a:lnSpc>
            </a:pPr>
            <a:r>
              <a:rPr lang="tr-TR" sz="2000" noProof="1" smtClean="0">
                <a:solidFill>
                  <a:schemeClr val="tx1"/>
                </a:solidFill>
              </a:rPr>
              <a:t>Osmanlı’da kurulan ilk banka 1847 yılında iki Galata bankeri tarafından kurulan Dersaadet Bankası’ydı (Banque de Constantinople). </a:t>
            </a:r>
          </a:p>
          <a:p>
            <a:endParaRPr lang="tr-TR" dirty="0">
              <a:solidFill>
                <a:schemeClr val="tx1"/>
              </a:solidFill>
            </a:endParaRPr>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-Mali Sorunlar, Para ve Dış Borçlanma </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17</a:t>
            </a:fld>
            <a:endParaRPr lang="tr-TR"/>
          </a:p>
        </p:txBody>
      </p:sp>
    </p:spTree>
    <p:extLst>
      <p:ext uri="{BB962C8B-B14F-4D97-AF65-F5344CB8AC3E}">
        <p14:creationId xmlns="" xmlns:p14="http://schemas.microsoft.com/office/powerpoint/2010/main" val="1076474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5422" y="2251807"/>
            <a:ext cx="11451101" cy="4254500"/>
          </a:xfrm>
        </p:spPr>
        <p:txBody>
          <a:bodyPr>
            <a:noAutofit/>
          </a:bodyPr>
          <a:lstStyle/>
          <a:p>
            <a:pPr algn="just">
              <a:lnSpc>
                <a:spcPct val="150000"/>
              </a:lnSpc>
            </a:pPr>
            <a:r>
              <a:rPr lang="tr-TR" sz="2000" noProof="1" smtClean="0"/>
              <a:t>1863’te Osmanlı Bankası’nın İngiliz sahiplerine bir Fransız grubu yüzde 50 payla katılınca, Bank-ı Osmani-i Şahane kuruldu. </a:t>
            </a:r>
          </a:p>
          <a:p>
            <a:pPr algn="just">
              <a:lnSpc>
                <a:spcPct val="150000"/>
              </a:lnSpc>
            </a:pPr>
            <a:r>
              <a:rPr lang="tr-TR" sz="2000" noProof="1" smtClean="0"/>
              <a:t>Bankanın önemli bir özelliği hem bir özel Fransız-İngiliz bankası hem de İstanbul’da bir devlet bankası olarak çift kimlikli oluşuydu. </a:t>
            </a:r>
          </a:p>
          <a:p>
            <a:pPr algn="just">
              <a:lnSpc>
                <a:spcPct val="150000"/>
              </a:lnSpc>
            </a:pPr>
            <a:r>
              <a:rPr lang="tr-TR" sz="2000" noProof="1" smtClean="0"/>
              <a:t>Günlük faaliyetleri Londra ve Paris’ten yönlendiren kurullar tarafından yönetilmekteydi.</a:t>
            </a:r>
          </a:p>
          <a:p>
            <a:pPr algn="just">
              <a:lnSpc>
                <a:spcPct val="150000"/>
              </a:lnSpc>
            </a:pPr>
            <a:r>
              <a:rPr lang="tr-TR" sz="2000" noProof="1" smtClean="0"/>
              <a:t>Devlete kısa vadeli borçlar sağlaması karşılığında, hazinenin en önemli işlemleri Banka’ya verilmişti.</a:t>
            </a:r>
          </a:p>
          <a:p>
            <a:pPr algn="just">
              <a:lnSpc>
                <a:spcPct val="150000"/>
              </a:lnSpc>
            </a:pPr>
            <a:r>
              <a:rPr lang="tr-TR" sz="2000" noProof="1" smtClean="0"/>
              <a:t>Banka, kaimelerin ve 1844 öncesinden kalan tağşiş edilmiş sikkelerin tedavülden kaldırılmasında devlete yardım etmeyi kabul etmişti.</a:t>
            </a:r>
            <a:endParaRPr lang="tr-TR" sz="2000" noProof="1"/>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-Mali Sorunlar, Para ve Dış Borçlanma </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18</a:t>
            </a:fld>
            <a:endParaRPr lang="tr-TR"/>
          </a:p>
        </p:txBody>
      </p:sp>
    </p:spTree>
    <p:extLst>
      <p:ext uri="{BB962C8B-B14F-4D97-AF65-F5344CB8AC3E}">
        <p14:creationId xmlns="" xmlns:p14="http://schemas.microsoft.com/office/powerpoint/2010/main" val="2948980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5084" y="2603500"/>
            <a:ext cx="11774658" cy="3416300"/>
          </a:xfrm>
        </p:spPr>
        <p:txBody>
          <a:bodyPr/>
          <a:lstStyle/>
          <a:p>
            <a:pPr algn="just">
              <a:lnSpc>
                <a:spcPct val="150000"/>
              </a:lnSpc>
            </a:pPr>
            <a:r>
              <a:rPr lang="tr-TR" sz="2000" dirty="0" smtClean="0"/>
              <a:t>Devletin borç ödemelerinin büyük bir bölümü Banka üzerinden yapılacak ve bu hizmet karşılığında yüzde 1 komisyon ödenecekti. </a:t>
            </a:r>
          </a:p>
          <a:p>
            <a:pPr algn="just">
              <a:lnSpc>
                <a:spcPct val="150000"/>
              </a:lnSpc>
            </a:pPr>
            <a:r>
              <a:rPr lang="tr-TR" sz="2000" dirty="0" smtClean="0"/>
              <a:t>Böylece eşsiz mali ve iktisadi imtiyazlarla donanan Banka, bunlardan azami karı sağlamak konusunda da çok elverişli bir konumdaydı. </a:t>
            </a:r>
          </a:p>
          <a:p>
            <a:endParaRPr lang="tr-TR" dirty="0" smtClean="0"/>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-Mali Sorunlar, Para ve Dış Borçlanma </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19</a:t>
            </a:fld>
            <a:endParaRPr lang="tr-TR"/>
          </a:p>
        </p:txBody>
      </p:sp>
    </p:spTree>
    <p:extLst>
      <p:ext uri="{BB962C8B-B14F-4D97-AF65-F5344CB8AC3E}">
        <p14:creationId xmlns="" xmlns:p14="http://schemas.microsoft.com/office/powerpoint/2010/main" val="4172270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9152" y="2603500"/>
            <a:ext cx="11563642" cy="4254500"/>
          </a:xfrm>
        </p:spPr>
        <p:txBody>
          <a:bodyPr>
            <a:normAutofit/>
          </a:bodyPr>
          <a:lstStyle/>
          <a:p>
            <a:pPr marL="0" indent="0" algn="just">
              <a:lnSpc>
                <a:spcPct val="150000"/>
              </a:lnSpc>
              <a:buNone/>
            </a:pPr>
            <a:r>
              <a:rPr lang="tr-TR" sz="2000" b="1" dirty="0" smtClean="0">
                <a:solidFill>
                  <a:srgbClr val="FF0000"/>
                </a:solidFill>
              </a:rPr>
              <a:t>Tanzimat Döneminde İktisadi Politikalar</a:t>
            </a:r>
          </a:p>
          <a:p>
            <a:pPr algn="just">
              <a:lnSpc>
                <a:spcPct val="150000"/>
              </a:lnSpc>
            </a:pPr>
            <a:r>
              <a:rPr lang="tr-TR" sz="2000" dirty="0" smtClean="0">
                <a:solidFill>
                  <a:schemeClr val="tx1"/>
                </a:solidFill>
              </a:rPr>
              <a:t>19. yy öncesinde olduğu gibi Tanzimat Fermanı ve sonrasında da, merkezi devletin ekonomiye ilişkin politikalarını, siyasal, askeri ve mali öncelikleri yönlendiriyordu.</a:t>
            </a:r>
          </a:p>
          <a:p>
            <a:pPr algn="just">
              <a:lnSpc>
                <a:spcPct val="150000"/>
              </a:lnSpc>
            </a:pPr>
            <a:r>
              <a:rPr lang="tr-TR" sz="2000" dirty="0" smtClean="0">
                <a:solidFill>
                  <a:schemeClr val="tx1"/>
                </a:solidFill>
              </a:rPr>
              <a:t>Vergi gelirlerinin attırılmasının yanı sıra, güçlü bir ordunun kurulması, sarayın ve kentlerin iaşesinin sağlanması merkezi devlet açısından en önemli amaçları oluşturuyordu.</a:t>
            </a:r>
          </a:p>
          <a:p>
            <a:pPr algn="just">
              <a:lnSpc>
                <a:spcPct val="150000"/>
              </a:lnSpc>
            </a:pPr>
            <a:r>
              <a:rPr lang="tr-TR" sz="2000" dirty="0" smtClean="0">
                <a:solidFill>
                  <a:schemeClr val="tx1"/>
                </a:solidFill>
              </a:rPr>
              <a:t>Nitekim, 19</a:t>
            </a:r>
            <a:r>
              <a:rPr lang="tr-TR" sz="2000" noProof="1" smtClean="0">
                <a:solidFill>
                  <a:schemeClr val="tx1"/>
                </a:solidFill>
              </a:rPr>
              <a:t>. yy’ın ilk yarısında devletin başlattığı sanayileşme girişimlerinin hedefi de ordunun ve devletin gereksinimlerini karşılamaktı. </a:t>
            </a:r>
            <a:endParaRPr lang="tr-TR" sz="2000" noProof="1">
              <a:solidFill>
                <a:schemeClr val="tx1"/>
              </a:solidFill>
            </a:endParaRPr>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-Sanayi Devrimi ve Sonrası</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2</a:t>
            </a:fld>
            <a:endParaRPr lang="tr-TR"/>
          </a:p>
        </p:txBody>
      </p:sp>
    </p:spTree>
    <p:extLst>
      <p:ext uri="{BB962C8B-B14F-4D97-AF65-F5344CB8AC3E}">
        <p14:creationId xmlns="" xmlns:p14="http://schemas.microsoft.com/office/powerpoint/2010/main" val="3011227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4112" y="2420620"/>
            <a:ext cx="11252750" cy="4437380"/>
          </a:xfrm>
        </p:spPr>
        <p:txBody>
          <a:bodyPr>
            <a:normAutofit/>
          </a:bodyPr>
          <a:lstStyle/>
          <a:p>
            <a:pPr marL="0" indent="0" algn="just">
              <a:lnSpc>
                <a:spcPct val="150000"/>
              </a:lnSpc>
              <a:buNone/>
            </a:pPr>
            <a:r>
              <a:rPr lang="tr-TR" sz="2000" b="1" dirty="0" smtClean="0">
                <a:solidFill>
                  <a:srgbClr val="FF0000"/>
                </a:solidFill>
              </a:rPr>
              <a:t>Dış Borçlanma</a:t>
            </a:r>
          </a:p>
          <a:p>
            <a:pPr algn="just">
              <a:lnSpc>
                <a:spcPct val="150000"/>
              </a:lnSpc>
            </a:pPr>
            <a:r>
              <a:rPr lang="tr-TR" sz="2000" dirty="0" smtClean="0">
                <a:solidFill>
                  <a:schemeClr val="tx1"/>
                </a:solidFill>
              </a:rPr>
              <a:t>İlk dış borçlar 1840’lı yıllarda Galata bankerleri aracılığıyla ve kısa vadeli olarak Fransız bankalarından sağlandı. </a:t>
            </a:r>
          </a:p>
          <a:p>
            <a:pPr algn="just">
              <a:lnSpc>
                <a:spcPct val="150000"/>
              </a:lnSpc>
            </a:pPr>
            <a:r>
              <a:rPr lang="tr-TR" sz="2000" dirty="0" smtClean="0">
                <a:solidFill>
                  <a:schemeClr val="tx1"/>
                </a:solidFill>
              </a:rPr>
              <a:t>Kırım Savaşı’nın gerektirdiği yeni harcamalar ve gelir-gider dengesinde yarattığı büyük açık, Avrupa para piyasalarında borçlanma sürecini başlattı. </a:t>
            </a:r>
          </a:p>
          <a:p>
            <a:pPr algn="just">
              <a:lnSpc>
                <a:spcPct val="150000"/>
              </a:lnSpc>
            </a:pPr>
            <a:r>
              <a:rPr lang="tr-TR" sz="2000" dirty="0" smtClean="0">
                <a:solidFill>
                  <a:schemeClr val="tx1"/>
                </a:solidFill>
              </a:rPr>
              <a:t>Osmanlı Devleti’nin uzun vadeli borç tahvilleri Londra, Paris, Viyana ve Frankfurt gibi borsalarda satışa çıkarıldı. </a:t>
            </a:r>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-Mali Sorunlar, Para ve Dış Borçlanma </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20</a:t>
            </a:fld>
            <a:endParaRPr lang="tr-TR"/>
          </a:p>
        </p:txBody>
      </p:sp>
    </p:spTree>
    <p:extLst>
      <p:ext uri="{BB962C8B-B14F-4D97-AF65-F5344CB8AC3E}">
        <p14:creationId xmlns="" xmlns:p14="http://schemas.microsoft.com/office/powerpoint/2010/main" val="162541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-Mali Sorunlar, Para ve Dış Borçlanma </a:t>
            </a:r>
            <a:endParaRPr lang="tr-TR" dirty="0"/>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54955" y="2166425"/>
            <a:ext cx="10129351" cy="4691575"/>
          </a:xfrm>
          <a:prstGeom prst="rect">
            <a:avLst/>
          </a:prstGeom>
        </p:spPr>
      </p:pic>
      <p:sp>
        <p:nvSpPr>
          <p:cNvPr id="7" name="Slayt Numarası Yer Tutucusu 6"/>
          <p:cNvSpPr>
            <a:spLocks noGrp="1"/>
          </p:cNvSpPr>
          <p:nvPr>
            <p:ph type="sldNum" sz="quarter" idx="12"/>
          </p:nvPr>
        </p:nvSpPr>
        <p:spPr/>
        <p:txBody>
          <a:bodyPr/>
          <a:lstStyle/>
          <a:p>
            <a:fld id="{EDBDCCA2-E32C-47AF-90C9-1BA786E0CF39}" type="slidenum">
              <a:rPr lang="tr-TR" smtClean="0"/>
              <a:pPr/>
              <a:t>21</a:t>
            </a:fld>
            <a:endParaRPr lang="tr-TR"/>
          </a:p>
        </p:txBody>
      </p:sp>
    </p:spTree>
    <p:extLst>
      <p:ext uri="{BB962C8B-B14F-4D97-AF65-F5344CB8AC3E}">
        <p14:creationId xmlns="" xmlns:p14="http://schemas.microsoft.com/office/powerpoint/2010/main" val="408280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1692" y="2603500"/>
            <a:ext cx="11437033" cy="4254500"/>
          </a:xfrm>
        </p:spPr>
        <p:txBody>
          <a:bodyPr>
            <a:normAutofit/>
          </a:bodyPr>
          <a:lstStyle/>
          <a:p>
            <a:pPr marL="0" indent="0" algn="just">
              <a:lnSpc>
                <a:spcPct val="150000"/>
              </a:lnSpc>
              <a:buNone/>
            </a:pPr>
            <a:r>
              <a:rPr lang="tr-TR" sz="2000" b="1" dirty="0" smtClean="0">
                <a:solidFill>
                  <a:srgbClr val="FF0000"/>
                </a:solidFill>
              </a:rPr>
              <a:t>Düyun-ı Umumiye İdaresi</a:t>
            </a:r>
          </a:p>
          <a:p>
            <a:pPr algn="just">
              <a:lnSpc>
                <a:spcPct val="150000"/>
              </a:lnSpc>
            </a:pPr>
            <a:r>
              <a:rPr lang="tr-TR" sz="2000" dirty="0" smtClean="0">
                <a:solidFill>
                  <a:schemeClr val="tx1"/>
                </a:solidFill>
              </a:rPr>
              <a:t>Osmanlı maliyesinin gelir kaynakları arasından tuz ve tütün tekelleri, damga resmi, balıkçılıktan ve alkollü içkilerden alınan vergiler , ham ipekten toplanan öşür ile Doğu Rumeli vilayetinin ödediği yıllık vergi, Düyun- Umumiye (Genel Borçlar) İdaresi adı verilen ve yabancı alacaklılar tarafından yönetilen bu yeni kuruluşa teslim ediliyordu. </a:t>
            </a:r>
            <a:endParaRPr lang="tr-TR" sz="2000" dirty="0">
              <a:solidFill>
                <a:schemeClr val="tx1"/>
              </a:solidFill>
            </a:endParaRPr>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-Mali Sorunlar, Para ve Dış Borçlanma </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22</a:t>
            </a:fld>
            <a:endParaRPr lang="tr-TR"/>
          </a:p>
        </p:txBody>
      </p:sp>
    </p:spTree>
    <p:extLst>
      <p:ext uri="{BB962C8B-B14F-4D97-AF65-F5344CB8AC3E}">
        <p14:creationId xmlns="" xmlns:p14="http://schemas.microsoft.com/office/powerpoint/2010/main" val="991483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7286" y="2603500"/>
            <a:ext cx="11535507" cy="3416300"/>
          </a:xfrm>
        </p:spPr>
        <p:txBody>
          <a:bodyPr>
            <a:normAutofit/>
          </a:bodyPr>
          <a:lstStyle/>
          <a:p>
            <a:pPr algn="just">
              <a:lnSpc>
                <a:spcPct val="150000"/>
              </a:lnSpc>
            </a:pPr>
            <a:r>
              <a:rPr lang="tr-TR" sz="2000" noProof="1" smtClean="0">
                <a:solidFill>
                  <a:schemeClr val="tx1"/>
                </a:solidFill>
              </a:rPr>
              <a:t>19. yy’da Anadolu nüfusunun yaklaşık yüzde 80’inin, belki de daha fazlasının en önemli gelir kaynağını oluşturan tarım kesiminde ortaya çıkan en önemli değişiklik, pazar için üretimin yaygınlaşması, kırsal nüfusun önceki dönemlerden çok daha güçlü bir biçimde pazar ilişkilerinin içine çekilmesi oldu. </a:t>
            </a:r>
          </a:p>
          <a:p>
            <a:pPr algn="just">
              <a:lnSpc>
                <a:spcPct val="150000"/>
              </a:lnSpc>
            </a:pPr>
            <a:r>
              <a:rPr lang="tr-TR" sz="2000" noProof="1" smtClean="0">
                <a:solidFill>
                  <a:schemeClr val="tx1"/>
                </a:solidFill>
              </a:rPr>
              <a:t>Buna karşılık, teknolojide, mülkiyet ya da kiracılık ilişkilerindeki değişiklikler daha sınırlı kaldı. </a:t>
            </a:r>
            <a:endParaRPr lang="tr-TR" sz="2000" noProof="1">
              <a:solidFill>
                <a:schemeClr val="tx1"/>
              </a:solidFill>
            </a:endParaRPr>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-Pazara Yönelen Tarım</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23</a:t>
            </a:fld>
            <a:endParaRPr lang="tr-TR"/>
          </a:p>
        </p:txBody>
      </p:sp>
    </p:spTree>
    <p:extLst>
      <p:ext uri="{BB962C8B-B14F-4D97-AF65-F5344CB8AC3E}">
        <p14:creationId xmlns="" xmlns:p14="http://schemas.microsoft.com/office/powerpoint/2010/main" val="3634604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632" y="2307102"/>
            <a:ext cx="12121368" cy="4550898"/>
          </a:xfrm>
        </p:spPr>
        <p:txBody>
          <a:bodyPr>
            <a:normAutofit/>
          </a:bodyPr>
          <a:lstStyle/>
          <a:p>
            <a:pPr algn="just">
              <a:lnSpc>
                <a:spcPct val="150000"/>
              </a:lnSpc>
            </a:pPr>
            <a:r>
              <a:rPr lang="tr-TR" sz="2000" dirty="0" smtClean="0"/>
              <a:t>Pazar için üretimin yaygınlaşmasının birkaç temel nedeni vardı: </a:t>
            </a:r>
          </a:p>
          <a:p>
            <a:pPr algn="just">
              <a:lnSpc>
                <a:spcPct val="150000"/>
              </a:lnSpc>
              <a:buFont typeface="+mj-lt"/>
              <a:buAutoNum type="arabicPeriod"/>
            </a:pPr>
            <a:r>
              <a:rPr lang="tr-TR" sz="2000" dirty="0" smtClean="0"/>
              <a:t>19 yy boyunca Anadolu’dan özellikle Avrupa pazarlarına yapılan ihracat büyük artışlar gösterdi. İhracatın yüzde 90’dan fazlası türün, üzüm, incir, ham ipek, tiftik, afyon, fındık, zeytinyağı ve hububat gibi tarımsal mallardan oluşuyordu. </a:t>
            </a:r>
          </a:p>
          <a:p>
            <a:pPr algn="just">
              <a:lnSpc>
                <a:spcPct val="150000"/>
              </a:lnSpc>
              <a:buFont typeface="+mj-lt"/>
              <a:buAutoNum type="arabicPeriod"/>
            </a:pPr>
            <a:r>
              <a:rPr lang="tr-TR" sz="2000" dirty="0" smtClean="0"/>
              <a:t>Yüzyıl boyunca Anadolu’nun ve bu arada kentlerin nüfusu arttı. Ayrıca 19. yy boyunca tarımsal üreticilerin büyük bir bölümü daha önce kendi tüketimleri için ürettikleri tarım-dışı malları, en önemli olarak da iplik ve kumaş gibi tekstil ürünlerini, pazardan satın alıp, çalıştıkları zamanın daha fazla bölümünü tarıma ayırmaya başladılar. Demiryolları da malların ulaşımını kolaylaştırdı. </a:t>
            </a:r>
          </a:p>
          <a:p>
            <a:pPr>
              <a:buFont typeface="+mj-lt"/>
              <a:buAutoNum type="arabicPeriod"/>
            </a:pPr>
            <a:endParaRPr lang="tr-TR" dirty="0"/>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-Pazara Yönelen Tarım</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24</a:t>
            </a:fld>
            <a:endParaRPr lang="tr-TR"/>
          </a:p>
        </p:txBody>
      </p:sp>
    </p:spTree>
    <p:extLst>
      <p:ext uri="{BB962C8B-B14F-4D97-AF65-F5344CB8AC3E}">
        <p14:creationId xmlns="" xmlns:p14="http://schemas.microsoft.com/office/powerpoint/2010/main" val="373132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2032" y="2603500"/>
            <a:ext cx="11197882" cy="3416300"/>
          </a:xfrm>
        </p:spPr>
        <p:txBody>
          <a:bodyPr/>
          <a:lstStyle/>
          <a:p>
            <a:pPr algn="just">
              <a:lnSpc>
                <a:spcPct val="150000"/>
              </a:lnSpc>
            </a:pPr>
            <a:r>
              <a:rPr lang="tr-TR" sz="2000" dirty="0"/>
              <a:t>Sanayi Devrimi sonrasında tüm dünyada ve açık ekonomi koşulları nedeniyle Anadolu’da tarımsal mallar ile mamul mallar arasındaki göreli fiyatlar tarım lehine seyretti. Fiyat hareketlerin desteğiyle kırsal nüfusun tarımda uzmanlaşması arttı. </a:t>
            </a:r>
          </a:p>
          <a:p>
            <a:endParaRPr lang="tr-TR" dirty="0"/>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-Pazara Yönelen Tarım</a:t>
            </a:r>
            <a:endParaRPr lang="tr-TR" dirty="0"/>
          </a:p>
        </p:txBody>
      </p:sp>
      <p:sp>
        <p:nvSpPr>
          <p:cNvPr id="5" name="Slayt Numarası Yer Tutucusu 4"/>
          <p:cNvSpPr>
            <a:spLocks noGrp="1"/>
          </p:cNvSpPr>
          <p:nvPr>
            <p:ph type="sldNum" sz="quarter" idx="12"/>
          </p:nvPr>
        </p:nvSpPr>
        <p:spPr/>
        <p:txBody>
          <a:bodyPr/>
          <a:lstStyle/>
          <a:p>
            <a:fld id="{EDBDCCA2-E32C-47AF-90C9-1BA786E0CF39}" type="slidenum">
              <a:rPr lang="tr-TR" smtClean="0"/>
              <a:pPr/>
              <a:t>25</a:t>
            </a:fld>
            <a:endParaRPr lang="tr-TR"/>
          </a:p>
        </p:txBody>
      </p:sp>
    </p:spTree>
    <p:extLst>
      <p:ext uri="{BB962C8B-B14F-4D97-AF65-F5344CB8AC3E}">
        <p14:creationId xmlns="" xmlns:p14="http://schemas.microsoft.com/office/powerpoint/2010/main" val="4291551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665" y="2068928"/>
            <a:ext cx="12114335" cy="4254500"/>
          </a:xfrm>
        </p:spPr>
        <p:txBody>
          <a:bodyPr>
            <a:noAutofit/>
          </a:bodyPr>
          <a:lstStyle/>
          <a:p>
            <a:pPr marL="0" indent="0" algn="just">
              <a:lnSpc>
                <a:spcPct val="150000"/>
              </a:lnSpc>
              <a:buNone/>
            </a:pPr>
            <a:r>
              <a:rPr lang="tr-TR" sz="2000" b="1" noProof="1" smtClean="0">
                <a:solidFill>
                  <a:srgbClr val="FF0000"/>
                </a:solidFill>
              </a:rPr>
              <a:t>Küçük Üreticilik, Devlet ve Piyasa</a:t>
            </a:r>
          </a:p>
          <a:p>
            <a:pPr algn="just">
              <a:lnSpc>
                <a:spcPct val="150000"/>
              </a:lnSpc>
            </a:pPr>
            <a:r>
              <a:rPr lang="tr-TR" sz="2000" noProof="1" smtClean="0">
                <a:solidFill>
                  <a:schemeClr val="tx1"/>
                </a:solidFill>
              </a:rPr>
              <a:t>18. yy’da ayanın artan gücüne karşın Anadolu’da büyük ölçekli tarımsal işletmeler sınırlı kalmıştı. </a:t>
            </a:r>
          </a:p>
          <a:p>
            <a:pPr algn="just">
              <a:lnSpc>
                <a:spcPct val="150000"/>
              </a:lnSpc>
            </a:pPr>
            <a:r>
              <a:rPr lang="tr-TR" sz="2000" noProof="1" smtClean="0">
                <a:solidFill>
                  <a:schemeClr val="tx1"/>
                </a:solidFill>
              </a:rPr>
              <a:t>Çiftlik olarak adlandırılan toprakların bile büyük bir bölümü ortakçılık yapan köylü haneleri tarafından ekiliyordu.</a:t>
            </a:r>
          </a:p>
          <a:p>
            <a:pPr algn="just">
              <a:lnSpc>
                <a:spcPct val="150000"/>
              </a:lnSpc>
            </a:pPr>
            <a:r>
              <a:rPr lang="tr-TR" sz="2000" noProof="1" smtClean="0">
                <a:solidFill>
                  <a:schemeClr val="tx1"/>
                </a:solidFill>
              </a:rPr>
              <a:t>19. yy’da Anadolu tarımında küçük ve orta mülkiyetin yanı sıra büyük toprak mülkiyeti de görülüyor. </a:t>
            </a:r>
          </a:p>
          <a:p>
            <a:pPr algn="just">
              <a:lnSpc>
                <a:spcPct val="150000"/>
              </a:lnSpc>
            </a:pPr>
            <a:r>
              <a:rPr lang="tr-TR" sz="2000" noProof="1" smtClean="0">
                <a:solidFill>
                  <a:schemeClr val="tx1"/>
                </a:solidFill>
              </a:rPr>
              <a:t>Ancak büyük toprak sahipleri, topraklarını, ücretli işçiler kullanan kapitalist işletmeler biçiminde değil, ortakçılık yoluyla köylü hanelerine kiralayarak işletmeyi tercih ediyorlardı. </a:t>
            </a:r>
            <a:endParaRPr lang="tr-TR" sz="2000" noProof="1">
              <a:solidFill>
                <a:schemeClr val="tx1"/>
              </a:solidFill>
            </a:endParaRPr>
          </a:p>
        </p:txBody>
      </p:sp>
      <p:sp>
        <p:nvSpPr>
          <p:cNvPr id="4" name="Unvan 1"/>
          <p:cNvSpPr txBox="1">
            <a:spLocks/>
          </p:cNvSpPr>
          <p:nvPr/>
        </p:nvSpPr>
        <p:spPr bwMode="gray">
          <a:xfrm>
            <a:off x="1154955" y="983295"/>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-Pazara Yönelen Tarım</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26</a:t>
            </a:fld>
            <a:endParaRPr lang="tr-TR"/>
          </a:p>
        </p:txBody>
      </p:sp>
    </p:spTree>
    <p:extLst>
      <p:ext uri="{BB962C8B-B14F-4D97-AF65-F5344CB8AC3E}">
        <p14:creationId xmlns="" xmlns:p14="http://schemas.microsoft.com/office/powerpoint/2010/main" val="371940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677" y="2603500"/>
            <a:ext cx="11873132" cy="4254500"/>
          </a:xfrm>
        </p:spPr>
        <p:txBody>
          <a:bodyPr>
            <a:normAutofit/>
          </a:bodyPr>
          <a:lstStyle/>
          <a:p>
            <a:pPr algn="just">
              <a:lnSpc>
                <a:spcPct val="150000"/>
              </a:lnSpc>
            </a:pPr>
            <a:r>
              <a:rPr lang="tr-TR" sz="2000" dirty="0" smtClean="0"/>
              <a:t>19. yy boyunca iç ve dış pazarlara yönelen tarımsal meta üretiminin önemli bir bölümü küçük ve orta ölçekli işletmeler tarafından gerçekleştirildi.</a:t>
            </a:r>
          </a:p>
          <a:p>
            <a:pPr algn="just">
              <a:lnSpc>
                <a:spcPct val="150000"/>
              </a:lnSpc>
            </a:pPr>
            <a:r>
              <a:rPr lang="tr-TR" sz="2000" dirty="0" smtClean="0"/>
              <a:t>Küçük üreticilik ve aile emeği ile bir çift öküze dayalı işletme modeli, birkaç yöre dışında, önemini korudu. </a:t>
            </a:r>
          </a:p>
          <a:p>
            <a:pPr algn="just">
              <a:lnSpc>
                <a:spcPct val="150000"/>
              </a:lnSpc>
            </a:pPr>
            <a:r>
              <a:rPr lang="tr-TR" sz="2000" dirty="0" smtClean="0"/>
              <a:t>Küçük ve orta ölçekli toprakların bir bölümü de Rum ve Ermeni aileler tarafından ekiliyordu. </a:t>
            </a:r>
          </a:p>
          <a:p>
            <a:pPr algn="just">
              <a:lnSpc>
                <a:spcPct val="150000"/>
              </a:lnSpc>
            </a:pPr>
            <a:r>
              <a:rPr lang="tr-TR" sz="2000" i="1" dirty="0" smtClean="0"/>
              <a:t>1858 tarihli Arazi Kanunnamesi </a:t>
            </a:r>
            <a:endParaRPr lang="tr-TR" sz="2000" i="1" dirty="0"/>
          </a:p>
        </p:txBody>
      </p:sp>
      <p:sp>
        <p:nvSpPr>
          <p:cNvPr id="4" name="Unvan 1"/>
          <p:cNvSpPr txBox="1">
            <a:spLocks/>
          </p:cNvSpPr>
          <p:nvPr/>
        </p:nvSpPr>
        <p:spPr bwMode="gray">
          <a:xfrm>
            <a:off x="1154955" y="983295"/>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-Pazara Yönelen Tarım</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27</a:t>
            </a:fld>
            <a:endParaRPr lang="tr-TR"/>
          </a:p>
        </p:txBody>
      </p:sp>
    </p:spTree>
    <p:extLst>
      <p:ext uri="{BB962C8B-B14F-4D97-AF65-F5344CB8AC3E}">
        <p14:creationId xmlns="" xmlns:p14="http://schemas.microsoft.com/office/powerpoint/2010/main" val="1434622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2370" y="2603500"/>
            <a:ext cx="11310424" cy="4254500"/>
          </a:xfrm>
        </p:spPr>
        <p:txBody>
          <a:bodyPr/>
          <a:lstStyle/>
          <a:p>
            <a:pPr marL="0" indent="0" algn="just">
              <a:lnSpc>
                <a:spcPct val="150000"/>
              </a:lnSpc>
              <a:buNone/>
            </a:pPr>
            <a:r>
              <a:rPr lang="tr-TR" sz="2000" b="1" noProof="1" smtClean="0">
                <a:solidFill>
                  <a:srgbClr val="FF0000"/>
                </a:solidFill>
              </a:rPr>
              <a:t>Göçmenler ve Küçük Üreticilik</a:t>
            </a:r>
          </a:p>
          <a:p>
            <a:pPr algn="just">
              <a:lnSpc>
                <a:spcPct val="150000"/>
              </a:lnSpc>
            </a:pPr>
            <a:r>
              <a:rPr lang="tr-TR" sz="2000" noProof="1" smtClean="0">
                <a:solidFill>
                  <a:schemeClr val="tx1"/>
                </a:solidFill>
              </a:rPr>
              <a:t>19. yy boyunca Anadolu’nun nüfusu sürekli olarak arttı. </a:t>
            </a:r>
          </a:p>
          <a:p>
            <a:pPr algn="just">
              <a:lnSpc>
                <a:spcPct val="150000"/>
              </a:lnSpc>
            </a:pPr>
            <a:r>
              <a:rPr lang="tr-TR" sz="2000" noProof="1" smtClean="0">
                <a:solidFill>
                  <a:schemeClr val="tx1"/>
                </a:solidFill>
              </a:rPr>
              <a:t>Bu hızlı artışın bir bölümü nüfusun kendi büyümesinden kaynaklanıyordu. Ancak bunun yanı sıra, yüzyıl boyunca İmparatorluk’tan ayrılan bölgelerdeki Müslüman nüfus, Kırım’dan, Kafkaslar’dan, Sırbistan’dan, Bulgaristan’dan, Makedonya’dan ve Ege’deki adalardan Anadolu’ya göç etmişti. </a:t>
            </a:r>
          </a:p>
          <a:p>
            <a:pPr algn="just">
              <a:lnSpc>
                <a:spcPct val="150000"/>
              </a:lnSpc>
            </a:pPr>
            <a:r>
              <a:rPr lang="tr-TR" sz="2000" noProof="1" smtClean="0">
                <a:solidFill>
                  <a:schemeClr val="tx1"/>
                </a:solidFill>
              </a:rPr>
              <a:t>Anadolu’ya gelen toplam göçmen sayısının 4 milyonu aştığı tahmin ediliyor.  </a:t>
            </a:r>
          </a:p>
          <a:p>
            <a:pPr marL="0" indent="0">
              <a:buNone/>
            </a:pPr>
            <a:endParaRPr lang="tr-TR" b="1" dirty="0">
              <a:solidFill>
                <a:srgbClr val="FF0000"/>
              </a:solidFill>
            </a:endParaRPr>
          </a:p>
        </p:txBody>
      </p:sp>
      <p:sp>
        <p:nvSpPr>
          <p:cNvPr id="4" name="Unvan 1"/>
          <p:cNvSpPr txBox="1">
            <a:spLocks/>
          </p:cNvSpPr>
          <p:nvPr/>
        </p:nvSpPr>
        <p:spPr bwMode="gray">
          <a:xfrm>
            <a:off x="1154955" y="983295"/>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-Pazara Yönelen Tarım</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28</a:t>
            </a:fld>
            <a:endParaRPr lang="tr-TR"/>
          </a:p>
        </p:txBody>
      </p:sp>
    </p:spTree>
    <p:extLst>
      <p:ext uri="{BB962C8B-B14F-4D97-AF65-F5344CB8AC3E}">
        <p14:creationId xmlns="" xmlns:p14="http://schemas.microsoft.com/office/powerpoint/2010/main" val="2694073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963" y="2603500"/>
            <a:ext cx="11268222" cy="4254500"/>
          </a:xfrm>
        </p:spPr>
        <p:txBody>
          <a:bodyPr>
            <a:normAutofit/>
          </a:bodyPr>
          <a:lstStyle/>
          <a:p>
            <a:pPr algn="just">
              <a:lnSpc>
                <a:spcPct val="150000"/>
              </a:lnSpc>
            </a:pPr>
            <a:r>
              <a:rPr lang="tr-TR" sz="2000" dirty="0" smtClean="0"/>
              <a:t>Anadolu’da tarıma elverişli topraklar işlenmeden boş duruyordu. </a:t>
            </a:r>
          </a:p>
          <a:p>
            <a:pPr algn="just">
              <a:lnSpc>
                <a:spcPct val="150000"/>
              </a:lnSpc>
            </a:pPr>
            <a:r>
              <a:rPr lang="tr-TR" sz="2000" dirty="0" smtClean="0"/>
              <a:t>1857 yılında çıkarılan bir kararname ile gelen nüfusa devlet mülkiyetindeki topraklar verildiği gibi, Rumeli’ye yerleşen ve tarımla uğraşmaya başlayan göçmenlere 6 yıl, Anadolu’da tarımsal üretime başlayanlara ise 12 yıl süreyle vergi bağışıklığı tanındı. </a:t>
            </a:r>
            <a:endParaRPr lang="tr-TR" sz="2000" dirty="0"/>
          </a:p>
        </p:txBody>
      </p:sp>
      <p:sp>
        <p:nvSpPr>
          <p:cNvPr id="4" name="Unvan 1"/>
          <p:cNvSpPr txBox="1">
            <a:spLocks/>
          </p:cNvSpPr>
          <p:nvPr/>
        </p:nvSpPr>
        <p:spPr bwMode="gray">
          <a:xfrm>
            <a:off x="1154955" y="983295"/>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-Pazara Yönelen Tarım</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29</a:t>
            </a:fld>
            <a:endParaRPr lang="tr-TR"/>
          </a:p>
        </p:txBody>
      </p:sp>
    </p:spTree>
    <p:extLst>
      <p:ext uri="{BB962C8B-B14F-4D97-AF65-F5344CB8AC3E}">
        <p14:creationId xmlns="" xmlns:p14="http://schemas.microsoft.com/office/powerpoint/2010/main" val="816186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7626" y="2673838"/>
            <a:ext cx="11591778" cy="3416300"/>
          </a:xfrm>
        </p:spPr>
        <p:txBody>
          <a:bodyPr>
            <a:noAutofit/>
          </a:bodyPr>
          <a:lstStyle/>
          <a:p>
            <a:pPr algn="just">
              <a:lnSpc>
                <a:spcPct val="150000"/>
              </a:lnSpc>
            </a:pPr>
            <a:r>
              <a:rPr lang="tr-TR" sz="2000" noProof="1" smtClean="0"/>
              <a:t>Tanzimat Dönemi ile birlikte devletin loncalar üzerindeki denetimini sağlayan narh düzeni ve gedik uygulamalarına son verilince, loncaların tekelci konumları da ortadan kaldırılmış oldu.</a:t>
            </a:r>
          </a:p>
          <a:p>
            <a:pPr algn="just">
              <a:lnSpc>
                <a:spcPct val="150000"/>
              </a:lnSpc>
            </a:pPr>
            <a:r>
              <a:rPr lang="tr-TR" sz="2000" noProof="1" smtClean="0"/>
              <a:t>19. yy boyunca, loncalar çevresinde örgütlenen zanaatler, özellikle tekstil gibi ithal malların rekabetiyle karşı karşıya bulunan dallarda, sürekli olarak geriledi. </a:t>
            </a:r>
          </a:p>
          <a:p>
            <a:pPr algn="just">
              <a:lnSpc>
                <a:spcPct val="150000"/>
              </a:lnSpc>
            </a:pPr>
            <a:r>
              <a:rPr lang="tr-TR" sz="2000" noProof="1" smtClean="0"/>
              <a:t>Ancak merkezi devlet, özellikle başkentte, loncaları siyasal olarak desteklemeyi sürdürdü.</a:t>
            </a:r>
          </a:p>
          <a:p>
            <a:pPr algn="just">
              <a:lnSpc>
                <a:spcPct val="150000"/>
              </a:lnSpc>
            </a:pPr>
            <a:r>
              <a:rPr lang="tr-TR" sz="2000" noProof="1" smtClean="0"/>
              <a:t>Böylece loncalar hemen her dalda varlıklarını 20. yy’ın başlarına kadar koruyabildiler. </a:t>
            </a:r>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-Sanayi Devrimi ve Sonrası</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3</a:t>
            </a:fld>
            <a:endParaRPr lang="tr-TR"/>
          </a:p>
        </p:txBody>
      </p:sp>
    </p:spTree>
    <p:extLst>
      <p:ext uri="{BB962C8B-B14F-4D97-AF65-F5344CB8AC3E}">
        <p14:creationId xmlns="" xmlns:p14="http://schemas.microsoft.com/office/powerpoint/2010/main" val="8757747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963" y="2250831"/>
            <a:ext cx="11380763" cy="4607169"/>
          </a:xfrm>
        </p:spPr>
        <p:txBody>
          <a:bodyPr>
            <a:noAutofit/>
          </a:bodyPr>
          <a:lstStyle/>
          <a:p>
            <a:pPr marL="0" indent="0" algn="just">
              <a:lnSpc>
                <a:spcPct val="150000"/>
              </a:lnSpc>
              <a:buNone/>
            </a:pPr>
            <a:r>
              <a:rPr lang="tr-TR" sz="2000" b="1" noProof="1" smtClean="0">
                <a:solidFill>
                  <a:srgbClr val="FF0000"/>
                </a:solidFill>
              </a:rPr>
              <a:t>Bölgesel Farklılıklar </a:t>
            </a:r>
          </a:p>
          <a:p>
            <a:pPr algn="just">
              <a:lnSpc>
                <a:spcPct val="150000"/>
              </a:lnSpc>
            </a:pPr>
            <a:r>
              <a:rPr lang="tr-TR" sz="2000" noProof="1" smtClean="0">
                <a:solidFill>
                  <a:schemeClr val="tx1"/>
                </a:solidFill>
              </a:rPr>
              <a:t>19. yy’da Anadolu tarımının en önemli özelliklerinden biri de bölgeler arasındaki önemli farklılıklardır. </a:t>
            </a:r>
          </a:p>
          <a:p>
            <a:pPr algn="just">
              <a:lnSpc>
                <a:spcPct val="150000"/>
              </a:lnSpc>
            </a:pPr>
            <a:r>
              <a:rPr lang="tr-TR" sz="2000" noProof="1" smtClean="0">
                <a:solidFill>
                  <a:schemeClr val="tx1"/>
                </a:solidFill>
              </a:rPr>
              <a:t>Bu farklılıklar iki nedene bağlanabilir. </a:t>
            </a:r>
          </a:p>
        </p:txBody>
      </p:sp>
      <p:sp>
        <p:nvSpPr>
          <p:cNvPr id="4" name="Unvan 1"/>
          <p:cNvSpPr txBox="1">
            <a:spLocks/>
          </p:cNvSpPr>
          <p:nvPr/>
        </p:nvSpPr>
        <p:spPr bwMode="gray">
          <a:xfrm>
            <a:off x="1154955" y="983295"/>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-Pazara Yönelen Tarım</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30</a:t>
            </a:fld>
            <a:endParaRPr lang="tr-TR"/>
          </a:p>
        </p:txBody>
      </p:sp>
    </p:spTree>
    <p:extLst>
      <p:ext uri="{BB962C8B-B14F-4D97-AF65-F5344CB8AC3E}">
        <p14:creationId xmlns="" xmlns:p14="http://schemas.microsoft.com/office/powerpoint/2010/main" val="28646718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603500"/>
            <a:ext cx="11633981" cy="4254500"/>
          </a:xfrm>
        </p:spPr>
        <p:txBody>
          <a:bodyPr>
            <a:normAutofit/>
          </a:bodyPr>
          <a:lstStyle/>
          <a:p>
            <a:pPr algn="just">
              <a:lnSpc>
                <a:spcPct val="150000"/>
              </a:lnSpc>
              <a:buFont typeface="+mj-lt"/>
              <a:buAutoNum type="arabicPeriod"/>
            </a:pPr>
            <a:r>
              <a:rPr lang="tr-TR" sz="2000" noProof="1">
                <a:solidFill>
                  <a:schemeClr val="tx1"/>
                </a:solidFill>
              </a:rPr>
              <a:t>Anadolu tarımında küçük ve orta ölçekli işletmelerin önemli bir yeri olsa da, mülkiyet ve kiracılık ilişkileri Pazar için üretimin yaygınlık derecesi, iklim ve toprak koşulları, üretimin bileşimi gibi temel konularda bölgeden bölgeye önemli farklılıklar görülüyordu.</a:t>
            </a:r>
          </a:p>
          <a:p>
            <a:pPr algn="just">
              <a:lnSpc>
                <a:spcPct val="150000"/>
              </a:lnSpc>
              <a:buFont typeface="+mj-lt"/>
              <a:buAutoNum type="arabicPeriod"/>
            </a:pPr>
            <a:r>
              <a:rPr lang="tr-TR" sz="2000" noProof="1">
                <a:solidFill>
                  <a:schemeClr val="tx1"/>
                </a:solidFill>
              </a:rPr>
              <a:t>19. yy boyunca tarımın pazara yöneliş süreci Anadolu’nun her bölgesini aynı ölçüde etkilemedi. İhracata yönelik üretim esas olarak Batı Anadolu, Marmara ve Doğu Karadeniz bölgeleriyle Adana yöresinde yoğunlaştı. Demiryollarının yapımından sonra Orta Anadolu bölgesi de uzun mesafeli pazarlara yöneldi. </a:t>
            </a:r>
          </a:p>
        </p:txBody>
      </p:sp>
      <p:sp>
        <p:nvSpPr>
          <p:cNvPr id="4" name="Unvan 1"/>
          <p:cNvSpPr txBox="1">
            <a:spLocks/>
          </p:cNvSpPr>
          <p:nvPr/>
        </p:nvSpPr>
        <p:spPr bwMode="gray">
          <a:xfrm>
            <a:off x="1154955" y="983295"/>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-Pazara Yönelen Tarım</a:t>
            </a:r>
            <a:endParaRPr lang="tr-TR" dirty="0"/>
          </a:p>
        </p:txBody>
      </p:sp>
      <p:sp>
        <p:nvSpPr>
          <p:cNvPr id="5" name="Slayt Numarası Yer Tutucusu 4"/>
          <p:cNvSpPr>
            <a:spLocks noGrp="1"/>
          </p:cNvSpPr>
          <p:nvPr>
            <p:ph type="sldNum" sz="quarter" idx="12"/>
          </p:nvPr>
        </p:nvSpPr>
        <p:spPr/>
        <p:txBody>
          <a:bodyPr/>
          <a:lstStyle/>
          <a:p>
            <a:fld id="{EDBDCCA2-E32C-47AF-90C9-1BA786E0CF39}" type="slidenum">
              <a:rPr lang="tr-TR" smtClean="0"/>
              <a:pPr/>
              <a:t>31</a:t>
            </a:fld>
            <a:endParaRPr lang="tr-TR"/>
          </a:p>
        </p:txBody>
      </p:sp>
    </p:spTree>
    <p:extLst>
      <p:ext uri="{BB962C8B-B14F-4D97-AF65-F5344CB8AC3E}">
        <p14:creationId xmlns="" xmlns:p14="http://schemas.microsoft.com/office/powerpoint/2010/main" val="3990133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10211740" cy="3416300"/>
          </a:xfrm>
        </p:spPr>
        <p:txBody>
          <a:bodyPr>
            <a:normAutofit/>
          </a:bodyPr>
          <a:lstStyle/>
          <a:p>
            <a:pPr algn="just">
              <a:lnSpc>
                <a:spcPct val="150000"/>
              </a:lnSpc>
            </a:pPr>
            <a:r>
              <a:rPr lang="tr-TR" sz="2000" dirty="0" smtClean="0"/>
              <a:t>Doğu ve Güneydoğu Anadolu bölgeleri 19. yy boyunca iç ve dış pazarlardan kaynaklanan gelişmelerin büyük ölçüde dışında kaldı.</a:t>
            </a:r>
          </a:p>
          <a:p>
            <a:pPr algn="just">
              <a:lnSpc>
                <a:spcPct val="150000"/>
              </a:lnSpc>
            </a:pPr>
            <a:r>
              <a:rPr lang="tr-TR" sz="2000" dirty="0" smtClean="0"/>
              <a:t>Balkanlar’dan ve Karadeniz’in kuzeyinden Anadolu’ya yönelen göçlerden de fazla etkilenmeyen bu bölgelerde pazar için tarımsal üretimin artışı sınırlı kaldı.</a:t>
            </a:r>
          </a:p>
        </p:txBody>
      </p:sp>
      <p:sp>
        <p:nvSpPr>
          <p:cNvPr id="4" name="Unvan 1"/>
          <p:cNvSpPr txBox="1">
            <a:spLocks/>
          </p:cNvSpPr>
          <p:nvPr/>
        </p:nvSpPr>
        <p:spPr bwMode="gray">
          <a:xfrm>
            <a:off x="1154955" y="983295"/>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-Pazara Yönelen Tarım</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32</a:t>
            </a:fld>
            <a:endParaRPr lang="tr-TR"/>
          </a:p>
        </p:txBody>
      </p:sp>
    </p:spTree>
    <p:extLst>
      <p:ext uri="{BB962C8B-B14F-4D97-AF65-F5344CB8AC3E}">
        <p14:creationId xmlns="" xmlns:p14="http://schemas.microsoft.com/office/powerpoint/2010/main" val="3567794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Kaynak</a:t>
            </a:r>
            <a:endParaRPr lang="tr-TR" dirty="0"/>
          </a:p>
        </p:txBody>
      </p:sp>
      <p:sp>
        <p:nvSpPr>
          <p:cNvPr id="3" name="2 İçerik Yer Tutucusu"/>
          <p:cNvSpPr>
            <a:spLocks noGrp="1"/>
          </p:cNvSpPr>
          <p:nvPr>
            <p:ph idx="1"/>
          </p:nvPr>
        </p:nvSpPr>
        <p:spPr/>
        <p:txBody>
          <a:bodyPr/>
          <a:lstStyle/>
          <a:p>
            <a:r>
              <a:rPr lang="tr-TR" sz="2400" dirty="0" smtClean="0"/>
              <a:t>Pamuk, Şevket (2019). </a:t>
            </a:r>
            <a:r>
              <a:rPr lang="tr-TR" sz="2400" i="1" dirty="0" smtClean="0"/>
              <a:t>Türkiye’nin 200 Yıllık İktisadi Tarihi</a:t>
            </a:r>
            <a:r>
              <a:rPr lang="tr-TR" sz="2400" dirty="0" smtClean="0"/>
              <a:t>. 10. Baskı. İş Bankası Yayınları</a:t>
            </a:r>
          </a:p>
          <a:p>
            <a:endParaRPr lang="tr-TR" dirty="0"/>
          </a:p>
        </p:txBody>
      </p:sp>
      <p:sp>
        <p:nvSpPr>
          <p:cNvPr id="4" name="3 Slayt Numarası Yer Tutucusu"/>
          <p:cNvSpPr>
            <a:spLocks noGrp="1"/>
          </p:cNvSpPr>
          <p:nvPr>
            <p:ph type="sldNum" sz="quarter" idx="12"/>
          </p:nvPr>
        </p:nvSpPr>
        <p:spPr/>
        <p:txBody>
          <a:bodyPr/>
          <a:lstStyle/>
          <a:p>
            <a:fld id="{EDBDCCA2-E32C-47AF-90C9-1BA786E0CF39}" type="slidenum">
              <a:rPr lang="tr-TR" smtClean="0"/>
              <a:pPr/>
              <a:t>33</a:t>
            </a:fld>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166" y="2308078"/>
            <a:ext cx="11507373" cy="4254500"/>
          </a:xfrm>
        </p:spPr>
        <p:txBody>
          <a:bodyPr>
            <a:normAutofit/>
          </a:bodyPr>
          <a:lstStyle/>
          <a:p>
            <a:pPr algn="just">
              <a:lnSpc>
                <a:spcPct val="150000"/>
              </a:lnSpc>
            </a:pPr>
            <a:r>
              <a:rPr lang="tr-TR" sz="2000" noProof="1" smtClean="0"/>
              <a:t>19. yy’da yerli üretime ve iç ticarete destek olabilecek bir gelişme, iç gümrüklerin kaldırılmasıdır.</a:t>
            </a:r>
          </a:p>
          <a:p>
            <a:pPr algn="just">
              <a:lnSpc>
                <a:spcPct val="150000"/>
              </a:lnSpc>
            </a:pPr>
            <a:r>
              <a:rPr lang="tr-TR" sz="2000" noProof="1" smtClean="0"/>
              <a:t>İç gümrükler, İmparatorluk içindeki ticarete uygulanıyor, kent kapılarında ve limanlarda toplanıyordu.</a:t>
            </a:r>
          </a:p>
          <a:p>
            <a:pPr algn="just">
              <a:lnSpc>
                <a:spcPct val="150000"/>
              </a:lnSpc>
            </a:pPr>
            <a:r>
              <a:rPr lang="tr-TR" sz="2000" noProof="1" smtClean="0"/>
              <a:t>18. yy’ın ikinci yarısında merkezi devletin mali bunalımı derinleştikçe, bu vergiler de arttırılmış ve 1830’ların sonlarında en yüksek düzeylerine ulaşmışlardı. </a:t>
            </a:r>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-Sanayi Devrimi ve Sonrası</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4</a:t>
            </a:fld>
            <a:endParaRPr lang="tr-TR"/>
          </a:p>
        </p:txBody>
      </p:sp>
    </p:spTree>
    <p:extLst>
      <p:ext uri="{BB962C8B-B14F-4D97-AF65-F5344CB8AC3E}">
        <p14:creationId xmlns="" xmlns:p14="http://schemas.microsoft.com/office/powerpoint/2010/main" val="2403516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3895" y="2603500"/>
            <a:ext cx="11437034" cy="3416300"/>
          </a:xfrm>
        </p:spPr>
        <p:txBody>
          <a:bodyPr/>
          <a:lstStyle/>
          <a:p>
            <a:pPr algn="just">
              <a:lnSpc>
                <a:spcPct val="150000"/>
              </a:lnSpc>
            </a:pPr>
            <a:r>
              <a:rPr lang="tr-TR" sz="2000" noProof="1"/>
              <a:t>Ancak, 1840’lardan itibaren merkezi devletin dış borçlanma gibi yeni bir kaynak bulmasının da etkisiyle, kara yolları üzerindeki iç ticarete uygulanan vergilerde indirim yapıldı. </a:t>
            </a:r>
          </a:p>
          <a:p>
            <a:pPr algn="just">
              <a:lnSpc>
                <a:spcPct val="150000"/>
              </a:lnSpc>
            </a:pPr>
            <a:r>
              <a:rPr lang="tr-TR" sz="2000" noProof="1"/>
              <a:t>1874 yılında kara ticaretindeki gümrükler tümüyle kaldırıldı. </a:t>
            </a:r>
          </a:p>
          <a:p>
            <a:pPr algn="just">
              <a:lnSpc>
                <a:spcPct val="150000"/>
              </a:lnSpc>
            </a:pPr>
            <a:r>
              <a:rPr lang="tr-TR" sz="2000" noProof="1"/>
              <a:t>İmparatorluk içinde deniz yoluyla yapılan ticarete uygulanan gümrükler ise ancak 20. yy’ın başlarında kaldırıldı. </a:t>
            </a:r>
          </a:p>
          <a:p>
            <a:endParaRPr lang="tr-TR" dirty="0"/>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-Sanayi Devrimi ve Sonrası</a:t>
            </a:r>
            <a:endParaRPr lang="tr-TR" dirty="0"/>
          </a:p>
        </p:txBody>
      </p:sp>
      <p:sp>
        <p:nvSpPr>
          <p:cNvPr id="5" name="Slayt Numarası Yer Tutucusu 4"/>
          <p:cNvSpPr>
            <a:spLocks noGrp="1"/>
          </p:cNvSpPr>
          <p:nvPr>
            <p:ph type="sldNum" sz="quarter" idx="12"/>
          </p:nvPr>
        </p:nvSpPr>
        <p:spPr/>
        <p:txBody>
          <a:bodyPr/>
          <a:lstStyle/>
          <a:p>
            <a:fld id="{EDBDCCA2-E32C-47AF-90C9-1BA786E0CF39}" type="slidenum">
              <a:rPr lang="tr-TR" smtClean="0"/>
              <a:pPr/>
              <a:t>5</a:t>
            </a:fld>
            <a:endParaRPr lang="tr-TR"/>
          </a:p>
        </p:txBody>
      </p:sp>
    </p:spTree>
    <p:extLst>
      <p:ext uri="{BB962C8B-B14F-4D97-AF65-F5344CB8AC3E}">
        <p14:creationId xmlns="" xmlns:p14="http://schemas.microsoft.com/office/powerpoint/2010/main" val="432873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2542" y="2180492"/>
            <a:ext cx="11746523" cy="4677508"/>
          </a:xfrm>
        </p:spPr>
        <p:txBody>
          <a:bodyPr>
            <a:normAutofit fontScale="92500"/>
          </a:bodyPr>
          <a:lstStyle/>
          <a:p>
            <a:pPr marL="0" indent="0" algn="just">
              <a:lnSpc>
                <a:spcPct val="150000"/>
              </a:lnSpc>
              <a:buNone/>
            </a:pPr>
            <a:r>
              <a:rPr lang="tr-TR" sz="2000" b="1" dirty="0" smtClean="0">
                <a:solidFill>
                  <a:srgbClr val="FF0000"/>
                </a:solidFill>
              </a:rPr>
              <a:t>Reform Süreci ve Ekonominin Dışa Açılışı</a:t>
            </a:r>
          </a:p>
          <a:p>
            <a:pPr algn="just">
              <a:lnSpc>
                <a:spcPct val="150000"/>
              </a:lnSpc>
            </a:pPr>
            <a:r>
              <a:rPr lang="tr-TR" sz="2000" dirty="0" smtClean="0">
                <a:solidFill>
                  <a:schemeClr val="tx1"/>
                </a:solidFill>
              </a:rPr>
              <a:t>19. yy boyunca bir yandan reform süreci öte yandan ekonominin dışa açılışı ile iktisadi kurumlar büyük dönüşümler geçirirken, yeni iktisadi kurumların oluşumunu merkezi devlet ile yabancı sermaye arasındaki güç dengeleri belirliyordu.</a:t>
            </a:r>
          </a:p>
          <a:p>
            <a:pPr algn="just">
              <a:lnSpc>
                <a:spcPct val="150000"/>
              </a:lnSpc>
            </a:pPr>
            <a:r>
              <a:rPr lang="tr-TR" sz="2000" dirty="0" smtClean="0">
                <a:solidFill>
                  <a:schemeClr val="tx1"/>
                </a:solidFill>
              </a:rPr>
              <a:t>Yüzyıl içinde ekonomi dışa açıldıkça, Avrupa sermayesinin İmparatorluk içindeki gücü artıyordu. </a:t>
            </a:r>
          </a:p>
          <a:p>
            <a:pPr algn="just">
              <a:lnSpc>
                <a:spcPct val="150000"/>
              </a:lnSpc>
            </a:pPr>
            <a:r>
              <a:rPr lang="tr-TR" sz="2000" dirty="0" smtClean="0">
                <a:solidFill>
                  <a:schemeClr val="tx1"/>
                </a:solidFill>
              </a:rPr>
              <a:t>Bu süreç, Birinci Dünya Savaşı öncesinde İmparatorluğun birbirleriyle rekabet halindeki Avrupa devletleri arasında nüfuz bölgelerine ayrılmasına kadar başlatılan reform girişimleri çelişkili sonuçlara yol açacak, bir yandan merkezi devleti siyasi ve mali olarak güçlendirirken, öte yandan da ekonomi üzerindeki denetiminin azalmasına neden olacaktır. </a:t>
            </a:r>
          </a:p>
          <a:p>
            <a:endParaRPr lang="tr-TR" dirty="0">
              <a:solidFill>
                <a:schemeClr val="tx1"/>
              </a:solidFill>
            </a:endParaRPr>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-Ekonominin Dışa Açılışı </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6</a:t>
            </a:fld>
            <a:endParaRPr lang="tr-TR"/>
          </a:p>
        </p:txBody>
      </p:sp>
    </p:spTree>
    <p:extLst>
      <p:ext uri="{BB962C8B-B14F-4D97-AF65-F5344CB8AC3E}">
        <p14:creationId xmlns="" xmlns:p14="http://schemas.microsoft.com/office/powerpoint/2010/main" val="2151115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603500"/>
            <a:ext cx="11760590" cy="4254500"/>
          </a:xfrm>
        </p:spPr>
        <p:txBody>
          <a:bodyPr>
            <a:normAutofit/>
          </a:bodyPr>
          <a:lstStyle/>
          <a:p>
            <a:pPr marL="0" indent="0" algn="just">
              <a:lnSpc>
                <a:spcPct val="150000"/>
              </a:lnSpc>
              <a:buNone/>
            </a:pPr>
            <a:r>
              <a:rPr lang="tr-TR" sz="2000" b="1" noProof="1" smtClean="0">
                <a:solidFill>
                  <a:srgbClr val="FF0000"/>
                </a:solidFill>
              </a:rPr>
              <a:t>Balta Limanı Ticaret Antlaşması </a:t>
            </a:r>
          </a:p>
          <a:p>
            <a:pPr algn="just">
              <a:lnSpc>
                <a:spcPct val="150000"/>
              </a:lnSpc>
            </a:pPr>
            <a:r>
              <a:rPr lang="tr-TR" sz="2000" noProof="1" smtClean="0">
                <a:solidFill>
                  <a:schemeClr val="tx1"/>
                </a:solidFill>
              </a:rPr>
              <a:t>1838’de Osmanlı ile İngiltere arasında imzalanan ticaret antlaşması </a:t>
            </a:r>
          </a:p>
          <a:p>
            <a:pPr algn="just">
              <a:lnSpc>
                <a:spcPct val="150000"/>
              </a:lnSpc>
            </a:pPr>
            <a:r>
              <a:rPr lang="tr-TR" sz="2000" noProof="1" smtClean="0">
                <a:solidFill>
                  <a:schemeClr val="tx1"/>
                </a:solidFill>
              </a:rPr>
              <a:t>Daha sonra diğer Fransa ve diğer Avrupa ülkeleri ile de ticaret antlaşmaları yapıldı. </a:t>
            </a:r>
          </a:p>
          <a:p>
            <a:pPr algn="just">
              <a:lnSpc>
                <a:spcPct val="150000"/>
              </a:lnSpc>
            </a:pPr>
            <a:r>
              <a:rPr lang="tr-TR" sz="2000" noProof="1" smtClean="0">
                <a:solidFill>
                  <a:schemeClr val="tx1"/>
                </a:solidFill>
              </a:rPr>
              <a:t>Baltalimanı Antlaşması ile dış ticaretteki tekeller düzeni kaldırılmakta ve devlet olağanüstü vergiler ya da sınırlamalar uygulama hakkından vazgeçmekteydi. </a:t>
            </a:r>
          </a:p>
          <a:p>
            <a:pPr algn="just">
              <a:lnSpc>
                <a:spcPct val="150000"/>
              </a:lnSpc>
            </a:pPr>
            <a:r>
              <a:rPr lang="tr-TR" sz="2000" noProof="1" smtClean="0">
                <a:solidFill>
                  <a:schemeClr val="tx1"/>
                </a:solidFill>
              </a:rPr>
              <a:t>Böylece Osmanlı hammaddelerinin dış ticarete açılması kolaylaştırılmış oluyordu. </a:t>
            </a:r>
            <a:endParaRPr lang="tr-TR" sz="2000" noProof="1">
              <a:solidFill>
                <a:schemeClr val="tx1"/>
              </a:solidFill>
            </a:endParaRPr>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-Ekonominin Dışa Açılışı </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7</a:t>
            </a:fld>
            <a:endParaRPr lang="tr-TR"/>
          </a:p>
        </p:txBody>
      </p:sp>
    </p:spTree>
    <p:extLst>
      <p:ext uri="{BB962C8B-B14F-4D97-AF65-F5344CB8AC3E}">
        <p14:creationId xmlns="" xmlns:p14="http://schemas.microsoft.com/office/powerpoint/2010/main" val="1932587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6099" y="2589432"/>
            <a:ext cx="11352628" cy="4268568"/>
          </a:xfrm>
        </p:spPr>
        <p:txBody>
          <a:bodyPr/>
          <a:lstStyle/>
          <a:p>
            <a:pPr algn="just">
              <a:lnSpc>
                <a:spcPct val="150000"/>
              </a:lnSpc>
            </a:pPr>
            <a:r>
              <a:rPr lang="tr-TR" sz="2000" noProof="1" smtClean="0"/>
              <a:t>Baltalimanı Antlaşması, ihracata uygulanan vergileri yüzde 12’ye çıkarıyor, ithalattan alınan vergiyi ise yüzde 5 olarak saptıyordu. </a:t>
            </a:r>
          </a:p>
          <a:p>
            <a:pPr algn="just">
              <a:lnSpc>
                <a:spcPct val="150000"/>
              </a:lnSpc>
            </a:pPr>
            <a:r>
              <a:rPr lang="tr-TR" sz="2000" noProof="1" smtClean="0"/>
              <a:t>Ayrıca yerli tüccarlar iç gümrükleri ödemeye devam ederken, yabancı tüccarlar bu uygulamanın dışında bırakılacaktı. </a:t>
            </a:r>
          </a:p>
          <a:p>
            <a:pPr algn="just">
              <a:lnSpc>
                <a:spcPct val="150000"/>
              </a:lnSpc>
            </a:pPr>
            <a:r>
              <a:rPr lang="tr-TR" sz="2000" noProof="1" smtClean="0"/>
              <a:t>Böylece yabancı tüccarlar önemli bir ayrıcalık elde etmiş oluyorlardı. </a:t>
            </a:r>
          </a:p>
          <a:p>
            <a:endParaRPr lang="tr-TR" dirty="0"/>
          </a:p>
        </p:txBody>
      </p:sp>
      <p:sp>
        <p:nvSpPr>
          <p:cNvPr id="4" name="Unvan 1"/>
          <p:cNvSpPr txBox="1">
            <a:spLocks/>
          </p:cNvSpPr>
          <p:nvPr/>
        </p:nvSpPr>
        <p:spPr bwMode="gray">
          <a:xfrm>
            <a:off x="1154955" y="954418"/>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-Ekonominin Dışa Açılışı </a:t>
            </a:r>
            <a:endParaRPr lang="tr-TR" dirty="0"/>
          </a:p>
        </p:txBody>
      </p:sp>
      <p:sp>
        <p:nvSpPr>
          <p:cNvPr id="2" name="Slayt Numarası Yer Tutucusu 1"/>
          <p:cNvSpPr>
            <a:spLocks noGrp="1"/>
          </p:cNvSpPr>
          <p:nvPr>
            <p:ph type="sldNum" sz="quarter" idx="12"/>
          </p:nvPr>
        </p:nvSpPr>
        <p:spPr/>
        <p:txBody>
          <a:bodyPr/>
          <a:lstStyle/>
          <a:p>
            <a:fld id="{EDBDCCA2-E32C-47AF-90C9-1BA786E0CF39}" type="slidenum">
              <a:rPr lang="tr-TR" smtClean="0"/>
              <a:pPr/>
              <a:t>8</a:t>
            </a:fld>
            <a:endParaRPr lang="tr-TR"/>
          </a:p>
        </p:txBody>
      </p:sp>
    </p:spTree>
    <p:extLst>
      <p:ext uri="{BB962C8B-B14F-4D97-AF65-F5344CB8AC3E}">
        <p14:creationId xmlns="" xmlns:p14="http://schemas.microsoft.com/office/powerpoint/2010/main" val="540312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solidFill>
                  <a:srgbClr val="FF0000"/>
                </a:solidFill>
              </a:rPr>
              <a:t>Dış Ticaretin Genişlemesi </a:t>
            </a:r>
          </a:p>
        </p:txBody>
      </p:sp>
      <p:sp>
        <p:nvSpPr>
          <p:cNvPr id="4" name="Unvan 1"/>
          <p:cNvSpPr txBox="1">
            <a:spLocks/>
          </p:cNvSpPr>
          <p:nvPr/>
        </p:nvSpPr>
        <p:spPr bwMode="gray">
          <a:xfrm>
            <a:off x="1154955" y="987972"/>
            <a:ext cx="921211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EBEBEB"/>
                </a:solidFill>
                <a:effectLst>
                  <a:outerShdw blurRad="38100" dist="38100" dir="2700000" algn="tl">
                    <a:srgbClr val="000000">
                      <a:alpha val="43137"/>
                    </a:srgbClr>
                  </a:outerShdw>
                </a:effectLst>
              </a:rPr>
              <a:t>19. YÜZYILDA AÇIK EKONOMİ, 1820-1914</a:t>
            </a:r>
            <a:br>
              <a:rPr lang="tr-TR" b="1" dirty="0" smtClean="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-Ekonominin Dışa Açılışı </a:t>
            </a:r>
            <a:endParaRPr lang="tr-TR" dirty="0"/>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32738" y="2363373"/>
            <a:ext cx="8159262" cy="4494627"/>
          </a:xfrm>
          <a:prstGeom prst="rect">
            <a:avLst/>
          </a:prstGeom>
        </p:spPr>
      </p:pic>
      <p:sp>
        <p:nvSpPr>
          <p:cNvPr id="5" name="Slayt Numarası Yer Tutucusu 4"/>
          <p:cNvSpPr>
            <a:spLocks noGrp="1"/>
          </p:cNvSpPr>
          <p:nvPr>
            <p:ph type="sldNum" sz="quarter" idx="12"/>
          </p:nvPr>
        </p:nvSpPr>
        <p:spPr/>
        <p:txBody>
          <a:bodyPr/>
          <a:lstStyle/>
          <a:p>
            <a:fld id="{EDBDCCA2-E32C-47AF-90C9-1BA786E0CF39}" type="slidenum">
              <a:rPr lang="tr-TR" smtClean="0"/>
              <a:pPr/>
              <a:t>9</a:t>
            </a:fld>
            <a:endParaRPr lang="tr-TR"/>
          </a:p>
        </p:txBody>
      </p:sp>
    </p:spTree>
    <p:extLst>
      <p:ext uri="{BB962C8B-B14F-4D97-AF65-F5344CB8AC3E}">
        <p14:creationId xmlns="" xmlns:p14="http://schemas.microsoft.com/office/powerpoint/2010/main" val="19202418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yon Toplantı Odası">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1211</TotalTime>
  <Words>1992</Words>
  <Application>Microsoft Office PowerPoint</Application>
  <PresentationFormat>Özel</PresentationFormat>
  <Paragraphs>163</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İyon Toplantı Odası</vt:lpstr>
      <vt:lpstr>TÜRKİYE’NİN EKONOMİK YAPISI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Kaynak</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TÜRKİYE’NİN EKONOMİK YAPISI</dc:title>
  <dc:creator>ROZERIN</dc:creator>
  <cp:lastModifiedBy>Windows Kullanıcısı</cp:lastModifiedBy>
  <cp:revision>98</cp:revision>
  <dcterms:created xsi:type="dcterms:W3CDTF">2020-03-13T10:32:58Z</dcterms:created>
  <dcterms:modified xsi:type="dcterms:W3CDTF">2020-05-28T22:34:46Z</dcterms:modified>
</cp:coreProperties>
</file>