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4"/>
  </p:notesMasterIdLst>
  <p:sldIdLst>
    <p:sldId id="606" r:id="rId2"/>
    <p:sldId id="598" r:id="rId3"/>
    <p:sldId id="648" r:id="rId4"/>
    <p:sldId id="601" r:id="rId5"/>
    <p:sldId id="649" r:id="rId6"/>
    <p:sldId id="650" r:id="rId7"/>
    <p:sldId id="604" r:id="rId8"/>
    <p:sldId id="622" r:id="rId9"/>
    <p:sldId id="605" r:id="rId10"/>
    <p:sldId id="687" r:id="rId11"/>
    <p:sldId id="688" r:id="rId12"/>
    <p:sldId id="689" r:id="rId13"/>
    <p:sldId id="690" r:id="rId14"/>
    <p:sldId id="691" r:id="rId15"/>
    <p:sldId id="617" r:id="rId16"/>
    <p:sldId id="692" r:id="rId17"/>
    <p:sldId id="693" r:id="rId18"/>
    <p:sldId id="684" r:id="rId19"/>
    <p:sldId id="656" r:id="rId20"/>
    <p:sldId id="676" r:id="rId21"/>
    <p:sldId id="677" r:id="rId22"/>
    <p:sldId id="658" r:id="rId23"/>
    <p:sldId id="683" r:id="rId24"/>
    <p:sldId id="665" r:id="rId25"/>
    <p:sldId id="593" r:id="rId26"/>
    <p:sldId id="594" r:id="rId27"/>
    <p:sldId id="595" r:id="rId28"/>
    <p:sldId id="611" r:id="rId29"/>
    <p:sldId id="613" r:id="rId30"/>
    <p:sldId id="695" r:id="rId31"/>
    <p:sldId id="698" r:id="rId32"/>
    <p:sldId id="699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82"/>
    <p:restoredTop sz="94665"/>
  </p:normalViewPr>
  <p:slideViewPr>
    <p:cSldViewPr snapToGrid="0" snapToObjects="1">
      <p:cViewPr varScale="1">
        <p:scale>
          <a:sx n="107" d="100"/>
          <a:sy n="107" d="100"/>
        </p:scale>
        <p:origin x="1536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2B8B01-EA9E-5749-8666-BBD99BD96B7F}" type="datetimeFigureOut">
              <a:rPr lang="en-US" smtClean="0"/>
              <a:t>1/1/22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dirty="0" err="1"/>
              <a:t>Click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edit</a:t>
            </a:r>
            <a:r>
              <a:rPr lang="tr-TR" dirty="0"/>
              <a:t> Master </a:t>
            </a:r>
            <a:r>
              <a:rPr lang="tr-TR" dirty="0" err="1"/>
              <a:t>text</a:t>
            </a:r>
            <a:r>
              <a:rPr lang="tr-TR" dirty="0"/>
              <a:t> </a:t>
            </a:r>
            <a:r>
              <a:rPr lang="tr-TR" dirty="0" err="1"/>
              <a:t>styles</a:t>
            </a:r>
            <a:endParaRPr lang="tr-TR" dirty="0"/>
          </a:p>
          <a:p>
            <a:pPr lvl="1"/>
            <a:r>
              <a:rPr lang="tr-TR" dirty="0"/>
              <a:t>Second </a:t>
            </a:r>
            <a:r>
              <a:rPr lang="tr-TR" dirty="0" err="1"/>
              <a:t>level</a:t>
            </a:r>
            <a:endParaRPr lang="tr-TR" dirty="0"/>
          </a:p>
          <a:p>
            <a:pPr lvl="2"/>
            <a:r>
              <a:rPr lang="tr-TR" dirty="0"/>
              <a:t>Third </a:t>
            </a:r>
            <a:r>
              <a:rPr lang="tr-TR" dirty="0" err="1"/>
              <a:t>level</a:t>
            </a:r>
            <a:endParaRPr lang="tr-TR" dirty="0"/>
          </a:p>
          <a:p>
            <a:pPr lvl="3"/>
            <a:r>
              <a:rPr lang="tr-TR" dirty="0" err="1"/>
              <a:t>Fourth</a:t>
            </a:r>
            <a:r>
              <a:rPr lang="tr-TR" dirty="0"/>
              <a:t> </a:t>
            </a:r>
            <a:r>
              <a:rPr lang="tr-TR" dirty="0" err="1"/>
              <a:t>level</a:t>
            </a:r>
            <a:endParaRPr lang="tr-TR" dirty="0"/>
          </a:p>
          <a:p>
            <a:pPr lvl="4"/>
            <a:r>
              <a:rPr lang="tr-TR" dirty="0" err="1"/>
              <a:t>Fifth</a:t>
            </a:r>
            <a:r>
              <a:rPr lang="tr-TR" dirty="0"/>
              <a:t> </a:t>
            </a:r>
            <a:r>
              <a:rPr lang="tr-TR" dirty="0" err="1"/>
              <a:t>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DB9494-1833-8D4D-9E90-FA449904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525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D3EC0A3D-5DE1-6A4B-9453-2FBB52E8CC8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753A01A-249B-A04A-8825-673530A6534E}" type="slidenum">
              <a:rPr lang="tr-TR" altLang="tr-TR" sz="1200" b="0"/>
              <a:pPr eaLnBrk="1" hangingPunct="1"/>
              <a:t>1</a:t>
            </a:fld>
            <a:endParaRPr lang="tr-TR" altLang="tr-TR" sz="1200" b="0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A41B71EE-346D-DF47-BE65-B9014DC598B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BC4D29ED-72A2-784F-AC4E-98900B04FB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tr-TR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9593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>
            <a:extLst>
              <a:ext uri="{FF2B5EF4-FFF2-40B4-BE49-F238E27FC236}">
                <a16:creationId xmlns:a16="http://schemas.microsoft.com/office/drawing/2014/main" id="{8DF2CE1C-58B6-C147-878B-A17DFE24D10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7AE7AE2-8B7D-2443-94C7-B6710AB4D652}" type="slidenum">
              <a:rPr lang="tr-TR" altLang="tr-TR" sz="1200" b="0" smtClean="0">
                <a:ea typeface="ＭＳ Ｐゴシック" panose="020B0600070205080204" pitchFamily="34" charset="-128"/>
              </a:rPr>
              <a:pPr/>
              <a:t>25</a:t>
            </a:fld>
            <a:endParaRPr lang="tr-TR" altLang="tr-TR" sz="1200" b="0">
              <a:ea typeface="ＭＳ Ｐゴシック" panose="020B0600070205080204" pitchFamily="34" charset="-128"/>
            </a:endParaRPr>
          </a:p>
        </p:txBody>
      </p:sp>
      <p:sp>
        <p:nvSpPr>
          <p:cNvPr id="61442" name="Rectangle 2">
            <a:extLst>
              <a:ext uri="{FF2B5EF4-FFF2-40B4-BE49-F238E27FC236}">
                <a16:creationId xmlns:a16="http://schemas.microsoft.com/office/drawing/2014/main" id="{D9557A93-389C-5041-A7C6-0617C5B4915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>
            <a:extLst>
              <a:ext uri="{FF2B5EF4-FFF2-40B4-BE49-F238E27FC236}">
                <a16:creationId xmlns:a16="http://schemas.microsoft.com/office/drawing/2014/main" id="{2EB9BAC7-02B9-284A-8935-04762F0900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tr-TR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58599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7">
            <a:extLst>
              <a:ext uri="{FF2B5EF4-FFF2-40B4-BE49-F238E27FC236}">
                <a16:creationId xmlns:a16="http://schemas.microsoft.com/office/drawing/2014/main" id="{4A6AF154-0EDB-144A-A32A-FF52176C29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FBEA057-C679-ED40-8CC4-C1627AEBF8EA}" type="slidenum">
              <a:rPr lang="tr-TR" altLang="tr-TR" sz="1200" b="0" smtClean="0">
                <a:ea typeface="ＭＳ Ｐゴシック" panose="020B0600070205080204" pitchFamily="34" charset="-128"/>
              </a:rPr>
              <a:pPr/>
              <a:t>26</a:t>
            </a:fld>
            <a:endParaRPr lang="tr-TR" altLang="tr-TR" sz="1200" b="0">
              <a:ea typeface="ＭＳ Ｐゴシック" panose="020B0600070205080204" pitchFamily="34" charset="-128"/>
            </a:endParaRPr>
          </a:p>
        </p:txBody>
      </p:sp>
      <p:sp>
        <p:nvSpPr>
          <p:cNvPr id="63490" name="Rectangle 2">
            <a:extLst>
              <a:ext uri="{FF2B5EF4-FFF2-40B4-BE49-F238E27FC236}">
                <a16:creationId xmlns:a16="http://schemas.microsoft.com/office/drawing/2014/main" id="{7C69B7A7-9D20-0846-A76F-A58E8395170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>
            <a:extLst>
              <a:ext uri="{FF2B5EF4-FFF2-40B4-BE49-F238E27FC236}">
                <a16:creationId xmlns:a16="http://schemas.microsoft.com/office/drawing/2014/main" id="{794AF747-CC10-0C46-9255-9F58FF9C16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tr-TR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0584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>
            <a:extLst>
              <a:ext uri="{FF2B5EF4-FFF2-40B4-BE49-F238E27FC236}">
                <a16:creationId xmlns:a16="http://schemas.microsoft.com/office/drawing/2014/main" id="{E0B9B47D-3D5B-0747-8919-2F5C56EF557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E0442CD-B594-3B40-B088-AC3A3072A1D0}" type="slidenum">
              <a:rPr lang="tr-TR" altLang="tr-TR" sz="1200" b="0" smtClean="0">
                <a:ea typeface="ＭＳ Ｐゴシック" panose="020B0600070205080204" pitchFamily="34" charset="-128"/>
              </a:rPr>
              <a:pPr/>
              <a:t>27</a:t>
            </a:fld>
            <a:endParaRPr lang="tr-TR" altLang="tr-TR" sz="1200" b="0">
              <a:ea typeface="ＭＳ Ｐゴシック" panose="020B0600070205080204" pitchFamily="34" charset="-128"/>
            </a:endParaRPr>
          </a:p>
        </p:txBody>
      </p:sp>
      <p:sp>
        <p:nvSpPr>
          <p:cNvPr id="65538" name="Rectangle 2">
            <a:extLst>
              <a:ext uri="{FF2B5EF4-FFF2-40B4-BE49-F238E27FC236}">
                <a16:creationId xmlns:a16="http://schemas.microsoft.com/office/drawing/2014/main" id="{21995A8B-2FE0-F840-838F-62E4CF4AFE5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>
            <a:extLst>
              <a:ext uri="{FF2B5EF4-FFF2-40B4-BE49-F238E27FC236}">
                <a16:creationId xmlns:a16="http://schemas.microsoft.com/office/drawing/2014/main" id="{E7984695-BF89-F840-9ABC-AEC6F32359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tr-TR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8708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>
            <a:extLst>
              <a:ext uri="{FF2B5EF4-FFF2-40B4-BE49-F238E27FC236}">
                <a16:creationId xmlns:a16="http://schemas.microsoft.com/office/drawing/2014/main" id="{50CE1AEA-7C21-CE4F-A648-1BCC06FDE5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D347015-0C41-8649-A24D-5ED8318BB77C}" type="slidenum">
              <a:rPr lang="tr-TR" altLang="tr-TR" sz="1200" b="0" smtClean="0">
                <a:ea typeface="ＭＳ Ｐゴシック" panose="020B0600070205080204" pitchFamily="34" charset="-128"/>
              </a:rPr>
              <a:pPr/>
              <a:t>28</a:t>
            </a:fld>
            <a:endParaRPr lang="tr-TR" altLang="tr-TR" sz="1200" b="0">
              <a:ea typeface="ＭＳ Ｐゴシック" panose="020B0600070205080204" pitchFamily="34" charset="-128"/>
            </a:endParaRPr>
          </a:p>
        </p:txBody>
      </p:sp>
      <p:sp>
        <p:nvSpPr>
          <p:cNvPr id="67586" name="Rectangle 2">
            <a:extLst>
              <a:ext uri="{FF2B5EF4-FFF2-40B4-BE49-F238E27FC236}">
                <a16:creationId xmlns:a16="http://schemas.microsoft.com/office/drawing/2014/main" id="{A961E144-F896-884E-AB3C-F91DCCAA7D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>
            <a:extLst>
              <a:ext uri="{FF2B5EF4-FFF2-40B4-BE49-F238E27FC236}">
                <a16:creationId xmlns:a16="http://schemas.microsoft.com/office/drawing/2014/main" id="{28159882-CF67-074A-A76C-F183F82290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tr-TR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103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7">
            <a:extLst>
              <a:ext uri="{FF2B5EF4-FFF2-40B4-BE49-F238E27FC236}">
                <a16:creationId xmlns:a16="http://schemas.microsoft.com/office/drawing/2014/main" id="{124E542D-FC35-9249-8839-2DA5C8E1A2E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FB2D542-BE32-C14E-AF9F-79911C557EB3}" type="slidenum">
              <a:rPr lang="tr-TR" altLang="tr-TR" sz="1200" b="0" smtClean="0">
                <a:ea typeface="ＭＳ Ｐゴシック" panose="020B0600070205080204" pitchFamily="34" charset="-128"/>
              </a:rPr>
              <a:pPr/>
              <a:t>29</a:t>
            </a:fld>
            <a:endParaRPr lang="tr-TR" altLang="tr-TR" sz="1200" b="0">
              <a:ea typeface="ＭＳ Ｐゴシック" panose="020B0600070205080204" pitchFamily="34" charset="-128"/>
            </a:endParaRPr>
          </a:p>
        </p:txBody>
      </p:sp>
      <p:sp>
        <p:nvSpPr>
          <p:cNvPr id="69634" name="Rectangle 2">
            <a:extLst>
              <a:ext uri="{FF2B5EF4-FFF2-40B4-BE49-F238E27FC236}">
                <a16:creationId xmlns:a16="http://schemas.microsoft.com/office/drawing/2014/main" id="{157DBECE-5085-2E4D-B328-CFE3C6F3ED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>
            <a:extLst>
              <a:ext uri="{FF2B5EF4-FFF2-40B4-BE49-F238E27FC236}">
                <a16:creationId xmlns:a16="http://schemas.microsoft.com/office/drawing/2014/main" id="{E55FC340-54BD-D046-9FD2-994B7E5897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tr-TR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293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7">
            <a:extLst>
              <a:ext uri="{FF2B5EF4-FFF2-40B4-BE49-F238E27FC236}">
                <a16:creationId xmlns:a16="http://schemas.microsoft.com/office/drawing/2014/main" id="{E75D4CD5-91FD-0242-BE11-86762F9532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D397379-E13C-724A-A0E1-F0CB22230E52}" type="slidenum">
              <a:rPr lang="tr-TR" altLang="tr-TR" sz="1200" b="0" smtClean="0">
                <a:ea typeface="ＭＳ Ｐゴシック" panose="020B0600070205080204" pitchFamily="34" charset="-128"/>
              </a:rPr>
              <a:pPr/>
              <a:t>30</a:t>
            </a:fld>
            <a:endParaRPr lang="tr-TR" altLang="tr-TR" sz="1200" b="0">
              <a:ea typeface="ＭＳ Ｐゴシック" panose="020B0600070205080204" pitchFamily="34" charset="-128"/>
            </a:endParaRPr>
          </a:p>
        </p:txBody>
      </p:sp>
      <p:sp>
        <p:nvSpPr>
          <p:cNvPr id="71682" name="Rectangle 2">
            <a:extLst>
              <a:ext uri="{FF2B5EF4-FFF2-40B4-BE49-F238E27FC236}">
                <a16:creationId xmlns:a16="http://schemas.microsoft.com/office/drawing/2014/main" id="{026EB19C-325A-C042-A017-EF79CAD19C0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>
            <a:extLst>
              <a:ext uri="{FF2B5EF4-FFF2-40B4-BE49-F238E27FC236}">
                <a16:creationId xmlns:a16="http://schemas.microsoft.com/office/drawing/2014/main" id="{7D3D02DB-74DD-7244-9D2E-5558C8E3A1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tr-TR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75730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7">
            <a:extLst>
              <a:ext uri="{FF2B5EF4-FFF2-40B4-BE49-F238E27FC236}">
                <a16:creationId xmlns:a16="http://schemas.microsoft.com/office/drawing/2014/main" id="{F10C9F82-2099-3B4D-943F-74CC8644C3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7778FA7-844F-0348-B2F1-2D128CF61210}" type="slidenum">
              <a:rPr lang="tr-TR" altLang="tr-TR" sz="1200" b="0" smtClean="0">
                <a:ea typeface="ＭＳ Ｐゴシック" panose="020B0600070205080204" pitchFamily="34" charset="-128"/>
              </a:rPr>
              <a:pPr/>
              <a:t>31</a:t>
            </a:fld>
            <a:endParaRPr lang="tr-TR" altLang="tr-TR" sz="1200" b="0">
              <a:ea typeface="ＭＳ Ｐゴシック" panose="020B0600070205080204" pitchFamily="34" charset="-128"/>
            </a:endParaRPr>
          </a:p>
        </p:txBody>
      </p:sp>
      <p:sp>
        <p:nvSpPr>
          <p:cNvPr id="75778" name="Rectangle 2">
            <a:extLst>
              <a:ext uri="{FF2B5EF4-FFF2-40B4-BE49-F238E27FC236}">
                <a16:creationId xmlns:a16="http://schemas.microsoft.com/office/drawing/2014/main" id="{6A7B9578-46F9-C648-8226-A3F591AD13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>
            <a:extLst>
              <a:ext uri="{FF2B5EF4-FFF2-40B4-BE49-F238E27FC236}">
                <a16:creationId xmlns:a16="http://schemas.microsoft.com/office/drawing/2014/main" id="{CB66F443-817F-094F-B2EB-192B2D554E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tr-TR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2776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7">
            <a:extLst>
              <a:ext uri="{FF2B5EF4-FFF2-40B4-BE49-F238E27FC236}">
                <a16:creationId xmlns:a16="http://schemas.microsoft.com/office/drawing/2014/main" id="{F10C9F82-2099-3B4D-943F-74CC8644C3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7778FA7-844F-0348-B2F1-2D128CF61210}" type="slidenum">
              <a:rPr lang="tr-TR" altLang="tr-TR" sz="1200" b="0" smtClean="0">
                <a:ea typeface="ＭＳ Ｐゴシック" panose="020B0600070205080204" pitchFamily="34" charset="-128"/>
              </a:rPr>
              <a:pPr/>
              <a:t>32</a:t>
            </a:fld>
            <a:endParaRPr lang="tr-TR" altLang="tr-TR" sz="1200" b="0">
              <a:ea typeface="ＭＳ Ｐゴシック" panose="020B0600070205080204" pitchFamily="34" charset="-128"/>
            </a:endParaRPr>
          </a:p>
        </p:txBody>
      </p:sp>
      <p:sp>
        <p:nvSpPr>
          <p:cNvPr id="75778" name="Rectangle 2">
            <a:extLst>
              <a:ext uri="{FF2B5EF4-FFF2-40B4-BE49-F238E27FC236}">
                <a16:creationId xmlns:a16="http://schemas.microsoft.com/office/drawing/2014/main" id="{6A7B9578-46F9-C648-8226-A3F591AD13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>
            <a:extLst>
              <a:ext uri="{FF2B5EF4-FFF2-40B4-BE49-F238E27FC236}">
                <a16:creationId xmlns:a16="http://schemas.microsoft.com/office/drawing/2014/main" id="{CB66F443-817F-094F-B2EB-192B2D554E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tr-TR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828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151D3-B3B5-CD42-9648-37E3368CD129}" type="datetimeFigureOut">
              <a:rPr lang="en-US" smtClean="0"/>
              <a:t>1/1/22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24C-155D-C341-A954-049A185F2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22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151D3-B3B5-CD42-9648-37E3368CD129}" type="datetimeFigureOut">
              <a:rPr lang="en-US" smtClean="0"/>
              <a:t>1/1/22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24C-155D-C341-A954-049A185F2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295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151D3-B3B5-CD42-9648-37E3368CD129}" type="datetimeFigureOut">
              <a:rPr lang="en-US" smtClean="0"/>
              <a:t>1/1/22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24C-155D-C341-A954-049A185F2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4446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0">
            <a:extLst>
              <a:ext uri="{FF2B5EF4-FFF2-40B4-BE49-F238E27FC236}">
                <a16:creationId xmlns:a16="http://schemas.microsoft.com/office/drawing/2014/main" id="{80958CED-CA7E-FF46-9CC0-E51EC93535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1">
            <a:extLst>
              <a:ext uri="{FF2B5EF4-FFF2-40B4-BE49-F238E27FC236}">
                <a16:creationId xmlns:a16="http://schemas.microsoft.com/office/drawing/2014/main" id="{832A8FF8-4949-7E42-A599-01972A4917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2">
            <a:extLst>
              <a:ext uri="{FF2B5EF4-FFF2-40B4-BE49-F238E27FC236}">
                <a16:creationId xmlns:a16="http://schemas.microsoft.com/office/drawing/2014/main" id="{E1EA5293-4A39-9346-9345-4BD43A6D95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1879E3-5B68-5740-B003-87880C3991B1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32827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151D3-B3B5-CD42-9648-37E3368CD129}" type="datetimeFigureOut">
              <a:rPr lang="en-US" smtClean="0"/>
              <a:t>1/1/22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24C-155D-C341-A954-049A185F2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094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151D3-B3B5-CD42-9648-37E3368CD129}" type="datetimeFigureOut">
              <a:rPr lang="en-US" smtClean="0"/>
              <a:t>1/1/22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24C-155D-C341-A954-049A185F2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745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151D3-B3B5-CD42-9648-37E3368CD129}" type="datetimeFigureOut">
              <a:rPr lang="en-US" smtClean="0"/>
              <a:t>1/1/22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24C-155D-C341-A954-049A185F2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129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151D3-B3B5-CD42-9648-37E3368CD129}" type="datetimeFigureOut">
              <a:rPr lang="en-US" smtClean="0"/>
              <a:t>1/1/22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24C-155D-C341-A954-049A185F2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823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151D3-B3B5-CD42-9648-37E3368CD129}" type="datetimeFigureOut">
              <a:rPr lang="en-US" smtClean="0"/>
              <a:t>1/1/22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24C-155D-C341-A954-049A185F2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698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151D3-B3B5-CD42-9648-37E3368CD129}" type="datetimeFigureOut">
              <a:rPr lang="en-US" smtClean="0"/>
              <a:t>1/1/22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24C-155D-C341-A954-049A185F2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865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151D3-B3B5-CD42-9648-37E3368CD129}" type="datetimeFigureOut">
              <a:rPr lang="en-US" smtClean="0"/>
              <a:t>1/1/22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24C-155D-C341-A954-049A185F2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439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151D3-B3B5-CD42-9648-37E3368CD129}" type="datetimeFigureOut">
              <a:rPr lang="en-US" smtClean="0"/>
              <a:t>1/1/22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24C-155D-C341-A954-049A185F2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260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 err="1"/>
              <a:t>Click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edit</a:t>
            </a:r>
            <a:r>
              <a:rPr lang="tr-TR" dirty="0"/>
              <a:t> Master </a:t>
            </a:r>
            <a:r>
              <a:rPr lang="tr-TR" dirty="0" err="1"/>
              <a:t>title</a:t>
            </a:r>
            <a:r>
              <a:rPr lang="tr-TR" dirty="0"/>
              <a:t> </a:t>
            </a:r>
            <a:r>
              <a:rPr lang="tr-TR" dirty="0" err="1"/>
              <a:t>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 err="1"/>
              <a:t>Click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edit</a:t>
            </a:r>
            <a:r>
              <a:rPr lang="tr-TR" dirty="0"/>
              <a:t> Master </a:t>
            </a:r>
            <a:r>
              <a:rPr lang="tr-TR" dirty="0" err="1"/>
              <a:t>text</a:t>
            </a:r>
            <a:r>
              <a:rPr lang="tr-TR" dirty="0"/>
              <a:t> </a:t>
            </a:r>
            <a:r>
              <a:rPr lang="tr-TR" dirty="0" err="1"/>
              <a:t>styles</a:t>
            </a:r>
            <a:endParaRPr lang="tr-TR" dirty="0"/>
          </a:p>
          <a:p>
            <a:pPr lvl="1"/>
            <a:r>
              <a:rPr lang="tr-TR" dirty="0"/>
              <a:t>Second </a:t>
            </a:r>
            <a:r>
              <a:rPr lang="tr-TR" dirty="0" err="1"/>
              <a:t>level</a:t>
            </a:r>
            <a:endParaRPr lang="tr-TR" dirty="0"/>
          </a:p>
          <a:p>
            <a:pPr lvl="2"/>
            <a:r>
              <a:rPr lang="tr-TR" dirty="0"/>
              <a:t>Third </a:t>
            </a:r>
            <a:r>
              <a:rPr lang="tr-TR" dirty="0" err="1"/>
              <a:t>level</a:t>
            </a:r>
            <a:endParaRPr lang="tr-TR" dirty="0"/>
          </a:p>
          <a:p>
            <a:pPr lvl="3"/>
            <a:r>
              <a:rPr lang="tr-TR" dirty="0" err="1"/>
              <a:t>Fourth</a:t>
            </a:r>
            <a:r>
              <a:rPr lang="tr-TR" dirty="0"/>
              <a:t> </a:t>
            </a:r>
            <a:r>
              <a:rPr lang="tr-TR" dirty="0" err="1"/>
              <a:t>level</a:t>
            </a:r>
            <a:endParaRPr lang="tr-TR" dirty="0"/>
          </a:p>
          <a:p>
            <a:pPr lvl="4"/>
            <a:r>
              <a:rPr lang="tr-TR" dirty="0" err="1"/>
              <a:t>Fifth</a:t>
            </a:r>
            <a:r>
              <a:rPr lang="tr-TR" dirty="0"/>
              <a:t> </a:t>
            </a:r>
            <a:r>
              <a:rPr lang="tr-TR" dirty="0" err="1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151D3-B3B5-CD42-9648-37E3368CD129}" type="datetimeFigureOut">
              <a:rPr lang="en-US" smtClean="0"/>
              <a:t>1/1/22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B924C-155D-C341-A954-049A185F2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769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049FCDDD-095B-1646-ADEC-64C8EF2DCED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87337" y="1038783"/>
            <a:ext cx="8569325" cy="1914482"/>
          </a:xfrm>
        </p:spPr>
        <p:txBody>
          <a:bodyPr>
            <a:normAutofit/>
          </a:bodyPr>
          <a:lstStyle/>
          <a:p>
            <a:pPr eaLnBrk="1" hangingPunct="1"/>
            <a:r>
              <a:rPr lang="tr-TR" altLang="tr-TR" sz="3200" b="1" dirty="0" err="1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Viral</a:t>
            </a:r>
            <a:r>
              <a:rPr lang="tr-TR" altLang="tr-TR" sz="3200" b="1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Solunum Sistemi Hastalıkları-2: IBV, </a:t>
            </a:r>
            <a:r>
              <a:rPr lang="tr-TR" altLang="tr-TR" sz="3200" b="1" dirty="0" err="1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aMPV</a:t>
            </a:r>
            <a:r>
              <a:rPr lang="tr-TR" altLang="tr-TR" sz="3200" b="1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, ILTV </a:t>
            </a:r>
            <a:r>
              <a:rPr lang="tr-TR" altLang="tr-TR" sz="3200" b="1" dirty="0" err="1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İnfeksiyonları</a:t>
            </a:r>
            <a:endParaRPr lang="tr-TR" altLang="tr-TR" sz="3200" b="1" dirty="0"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A7880338-CB14-D447-9C6A-E88C7887472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6918" y="4066617"/>
            <a:ext cx="6400800" cy="1752600"/>
          </a:xfrm>
        </p:spPr>
        <p:txBody>
          <a:bodyPr/>
          <a:lstStyle/>
          <a:p>
            <a:pPr eaLnBrk="1" hangingPunct="1"/>
            <a:r>
              <a:rPr lang="tr-TR" altLang="tr-TR" sz="2800" b="1" dirty="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Prof. Dr. Mehmet Akan</a:t>
            </a:r>
          </a:p>
          <a:p>
            <a:pPr eaLnBrk="1" hangingPunct="1"/>
            <a:r>
              <a:rPr lang="tr-TR" altLang="tr-TR" sz="2800" dirty="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Ankara Üniversitesi Veteriner Fakültesi</a:t>
            </a:r>
          </a:p>
          <a:p>
            <a:pPr eaLnBrk="1" hangingPunct="1"/>
            <a:r>
              <a:rPr lang="tr-TR" altLang="tr-TR" sz="2800" dirty="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Mikrobiyoloji Anabilim Dalı</a:t>
            </a:r>
            <a:endParaRPr lang="tr-TR" altLang="tr-TR" dirty="0">
              <a:solidFill>
                <a:schemeClr val="tx1"/>
              </a:solidFill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809193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>
            <a:extLst>
              <a:ext uri="{FF2B5EF4-FFF2-40B4-BE49-F238E27FC236}">
                <a16:creationId xmlns:a16="http://schemas.microsoft.com/office/drawing/2014/main" id="{39BB51D3-1910-1944-8DAF-6DDA0DE0D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063" y="214313"/>
            <a:ext cx="8229600" cy="725487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tr-TR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IB variant</a:t>
            </a:r>
            <a:r>
              <a:rPr lang="tr-TR" altLang="tr-TR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ları</a:t>
            </a:r>
            <a:endParaRPr lang="tr-TR" altLang="tr-TR" sz="32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3 İçerik Yer Tutucusu">
            <a:extLst>
              <a:ext uri="{FF2B5EF4-FFF2-40B4-BE49-F238E27FC236}">
                <a16:creationId xmlns:a16="http://schemas.microsoft.com/office/drawing/2014/main" id="{DAD77ACD-FE1F-8D4F-9FD3-0DC435171B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063" y="1285875"/>
            <a:ext cx="8229600" cy="5286375"/>
          </a:xfrm>
        </p:spPr>
        <p:txBody>
          <a:bodyPr/>
          <a:lstStyle/>
          <a:p>
            <a:pPr eaLnBrk="1" hangingPunct="1"/>
            <a:r>
              <a:rPr lang="tr-TR" altLang="tr-TR" sz="28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Serotip/Genotip=Variant</a:t>
            </a:r>
          </a:p>
          <a:p>
            <a:pPr eaLnBrk="1" hangingPunct="1"/>
            <a:r>
              <a:rPr lang="tr-TR" altLang="tr-TR" sz="28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Spike proteinlerinin yapılarındaki farklı</a:t>
            </a:r>
          </a:p>
          <a:p>
            <a:pPr eaLnBrk="1" hangingPunct="1"/>
            <a:r>
              <a:rPr lang="tr-TR" altLang="tr-TR" sz="28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Serotiplendirme</a:t>
            </a:r>
          </a:p>
          <a:p>
            <a:pPr lvl="1" eaLnBrk="1" hangingPunct="1"/>
            <a:r>
              <a:rPr lang="tr-TR" altLang="tr-TR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Virus nötralizasyon testi</a:t>
            </a:r>
          </a:p>
          <a:p>
            <a:pPr lvl="1" eaLnBrk="1" hangingPunct="1"/>
            <a:r>
              <a:rPr lang="tr-TR" altLang="tr-TR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Monoklonal antikorlar</a:t>
            </a:r>
          </a:p>
          <a:p>
            <a:pPr eaLnBrk="1" hangingPunct="1"/>
            <a:r>
              <a:rPr lang="tr-TR" altLang="tr-TR" sz="28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Genotiplendirme</a:t>
            </a:r>
          </a:p>
          <a:p>
            <a:pPr lvl="1" eaLnBrk="1" hangingPunct="1"/>
            <a:r>
              <a:rPr lang="tr-TR" altLang="tr-TR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RT-PCR</a:t>
            </a:r>
          </a:p>
          <a:p>
            <a:pPr lvl="1" eaLnBrk="1" hangingPunct="1"/>
            <a:r>
              <a:rPr lang="tr-TR" altLang="tr-TR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Sekans analizi</a:t>
            </a:r>
          </a:p>
          <a:p>
            <a:pPr lvl="1" eaLnBrk="1" hangingPunct="1">
              <a:buFont typeface="Wingdings" pitchFamily="2" charset="2"/>
              <a:buNone/>
            </a:pPr>
            <a:endParaRPr lang="tr-TR" altLang="tr-TR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tr-TR" altLang="tr-TR" sz="28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Protektotip: Çapraz koruma olan farklı variantlar</a:t>
            </a:r>
          </a:p>
        </p:txBody>
      </p:sp>
    </p:spTree>
    <p:extLst>
      <p:ext uri="{BB962C8B-B14F-4D97-AF65-F5344CB8AC3E}">
        <p14:creationId xmlns:p14="http://schemas.microsoft.com/office/powerpoint/2010/main" val="21860519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>
            <a:extLst>
              <a:ext uri="{FF2B5EF4-FFF2-40B4-BE49-F238E27FC236}">
                <a16:creationId xmlns:a16="http://schemas.microsoft.com/office/drawing/2014/main" id="{295B6248-1409-1B4C-857E-4F78E2C92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Epidemiyoloji</a:t>
            </a:r>
          </a:p>
        </p:txBody>
      </p:sp>
      <p:sp>
        <p:nvSpPr>
          <p:cNvPr id="3" name="2 İçerik Yer Tutucusu">
            <a:extLst>
              <a:ext uri="{FF2B5EF4-FFF2-40B4-BE49-F238E27FC236}">
                <a16:creationId xmlns:a16="http://schemas.microsoft.com/office/drawing/2014/main" id="{C2D80300-9293-454D-9A98-8D0C04A37A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tr-TR" altLang="tr-TR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Farklı ülkelerde: Massachusetts, 793B</a:t>
            </a:r>
          </a:p>
          <a:p>
            <a:pPr eaLnBrk="1" hangingPunct="1"/>
            <a:r>
              <a:rPr lang="tr-TR" altLang="tr-TR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ABD: </a:t>
            </a:r>
            <a:r>
              <a:rPr lang="tr-TR" altLang="tr-TR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Arkansas</a:t>
            </a:r>
            <a:endParaRPr lang="tr-TR" altLang="tr-TR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tr-TR" altLang="tr-TR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Avustralya: </a:t>
            </a:r>
            <a:r>
              <a:rPr lang="tr-TR" altLang="tr-TR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Nefropatik</a:t>
            </a:r>
            <a:r>
              <a:rPr lang="tr-TR" altLang="tr-TR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IB </a:t>
            </a:r>
            <a:r>
              <a:rPr lang="tr-TR" altLang="tr-TR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suşları</a:t>
            </a:r>
            <a:endParaRPr lang="tr-TR" altLang="tr-TR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tr-TR" altLang="tr-TR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Hollanda: D274; D1466, D388</a:t>
            </a:r>
          </a:p>
          <a:p>
            <a:pPr eaLnBrk="1" hangingPunct="1"/>
            <a:r>
              <a:rPr lang="tr-TR" altLang="tr-TR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Fransa: 84084; 88121</a:t>
            </a:r>
          </a:p>
          <a:p>
            <a:pPr eaLnBrk="1" hangingPunct="1"/>
            <a:r>
              <a:rPr lang="tr-TR" altLang="tr-TR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İtalya: AZ20/97</a:t>
            </a:r>
          </a:p>
          <a:p>
            <a:pPr eaLnBrk="1" hangingPunct="1"/>
            <a:r>
              <a:rPr lang="tr-TR" altLang="tr-TR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Belçika: B1648, D388</a:t>
            </a:r>
          </a:p>
          <a:p>
            <a:pPr eaLnBrk="1" hangingPunct="1"/>
            <a:r>
              <a:rPr lang="tr-TR" altLang="tr-TR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Polonya: D388</a:t>
            </a:r>
          </a:p>
          <a:p>
            <a:pPr eaLnBrk="1" hangingPunct="1"/>
            <a:r>
              <a:rPr lang="tr-TR" altLang="tr-TR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Türkiye: Farklı </a:t>
            </a:r>
            <a:r>
              <a:rPr lang="tr-TR" altLang="tr-TR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variantlar</a:t>
            </a:r>
            <a:endParaRPr lang="tr-TR" altLang="tr-TR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tr-TR" altLang="tr-TR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54786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>
            <a:extLst>
              <a:ext uri="{FF2B5EF4-FFF2-40B4-BE49-F238E27FC236}">
                <a16:creationId xmlns:a16="http://schemas.microsoft.com/office/drawing/2014/main" id="{32368934-660D-3F4B-869D-A2DEB2969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IB </a:t>
            </a:r>
            <a:r>
              <a:rPr lang="tr-T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variant</a:t>
            </a:r>
            <a:endParaRPr lang="tr-T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İçerik Yer Tutucusu">
            <a:extLst>
              <a:ext uri="{FF2B5EF4-FFF2-40B4-BE49-F238E27FC236}">
                <a16:creationId xmlns:a16="http://schemas.microsoft.com/office/drawing/2014/main" id="{916B8341-6439-9F44-AB9E-293923F609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41854"/>
            <a:ext cx="8229600" cy="4983163"/>
          </a:xfrm>
        </p:spPr>
        <p:txBody>
          <a:bodyPr>
            <a:noAutofit/>
          </a:bodyPr>
          <a:lstStyle/>
          <a:p>
            <a:pPr eaLnBrk="1" hangingPunct="1"/>
            <a:r>
              <a:rPr lang="tr-TR" altLang="tr-TR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Antijenik</a:t>
            </a:r>
            <a:r>
              <a:rPr lang="tr-TR" altLang="tr-TR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olarak farklı </a:t>
            </a:r>
          </a:p>
          <a:p>
            <a:pPr eaLnBrk="1" hangingPunct="1"/>
            <a:r>
              <a:rPr lang="tr-TR" altLang="tr-TR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Dünya’da tavukçuluk her kıta/bölge/ülkede bildirilmiş</a:t>
            </a:r>
          </a:p>
          <a:p>
            <a:pPr lvl="1" eaLnBrk="1" hangingPunct="1"/>
            <a:r>
              <a:rPr lang="tr-TR" altLang="tr-T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Avrupa</a:t>
            </a:r>
          </a:p>
          <a:p>
            <a:pPr lvl="1"/>
            <a:r>
              <a:rPr lang="tr-TR" altLang="tr-T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Asya</a:t>
            </a:r>
          </a:p>
          <a:p>
            <a:pPr lvl="1" eaLnBrk="1" hangingPunct="1"/>
            <a:r>
              <a:rPr lang="tr-TR" altLang="tr-T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Amerika (Kuzey-Güney)</a:t>
            </a:r>
          </a:p>
          <a:p>
            <a:pPr lvl="1" eaLnBrk="1" hangingPunct="1"/>
            <a:r>
              <a:rPr lang="tr-TR" altLang="tr-T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Afrika</a:t>
            </a:r>
          </a:p>
          <a:p>
            <a:pPr lvl="1" eaLnBrk="1" hangingPunct="1"/>
            <a:r>
              <a:rPr lang="tr-TR" altLang="tr-T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Orta-Doğu</a:t>
            </a:r>
          </a:p>
          <a:p>
            <a:pPr marL="457200" lvl="1" indent="0" eaLnBrk="1" hangingPunct="1">
              <a:buNone/>
            </a:pPr>
            <a:endParaRPr lang="tr-TR" altLang="tr-TR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5054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>
            <a:extLst>
              <a:ext uri="{FF2B5EF4-FFF2-40B4-BE49-F238E27FC236}">
                <a16:creationId xmlns:a16="http://schemas.microsoft.com/office/drawing/2014/main" id="{0F6CB423-A170-7444-9CC9-59F269618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IB </a:t>
            </a:r>
            <a:r>
              <a:rPr lang="tr-T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Variant</a:t>
            </a:r>
            <a:endParaRPr lang="tr-T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etin Yer Tutucusu">
            <a:extLst>
              <a:ext uri="{FF2B5EF4-FFF2-40B4-BE49-F238E27FC236}">
                <a16:creationId xmlns:a16="http://schemas.microsoft.com/office/drawing/2014/main" id="{1B4BB08C-0871-1E47-B4A7-AB1F5F9C403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tr-TR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Damızlık-Yumurtacı</a:t>
            </a:r>
          </a:p>
        </p:txBody>
      </p:sp>
      <p:sp>
        <p:nvSpPr>
          <p:cNvPr id="4" name="3 İçerik Yer Tutucusu">
            <a:extLst>
              <a:ext uri="{FF2B5EF4-FFF2-40B4-BE49-F238E27FC236}">
                <a16:creationId xmlns:a16="http://schemas.microsoft.com/office/drawing/2014/main" id="{A3361203-8966-5D45-AF3F-02774AB7EC3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tr-TR" altLang="tr-TR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Artan mortalite</a:t>
            </a:r>
          </a:p>
          <a:p>
            <a:pPr eaLnBrk="1" hangingPunct="1"/>
            <a:r>
              <a:rPr lang="tr-TR" altLang="tr-TR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İshal</a:t>
            </a:r>
          </a:p>
          <a:p>
            <a:pPr eaLnBrk="1" hangingPunct="1"/>
            <a:r>
              <a:rPr lang="tr-TR" altLang="tr-TR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Hasta hayvanlar</a:t>
            </a:r>
          </a:p>
          <a:p>
            <a:pPr eaLnBrk="1" hangingPunct="1"/>
            <a:r>
              <a:rPr lang="tr-TR" altLang="tr-TR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Koyu renkli ibik-sakal</a:t>
            </a:r>
          </a:p>
          <a:p>
            <a:pPr eaLnBrk="1" hangingPunct="1"/>
            <a:r>
              <a:rPr lang="tr-TR" altLang="tr-TR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Soluk alıp vermede güçlük</a:t>
            </a:r>
          </a:p>
          <a:p>
            <a:pPr eaLnBrk="1" hangingPunct="1"/>
            <a:r>
              <a:rPr lang="tr-TR" altLang="tr-TR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Kaslarda tremor</a:t>
            </a:r>
          </a:p>
          <a:p>
            <a:pPr eaLnBrk="1" hangingPunct="1"/>
            <a:r>
              <a:rPr lang="tr-TR" altLang="tr-TR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Yumurta veriminde düşme</a:t>
            </a:r>
          </a:p>
          <a:p>
            <a:pPr eaLnBrk="1" hangingPunct="1"/>
            <a:endParaRPr lang="tr-TR" altLang="tr-TR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tr-TR" altLang="tr-TR"/>
          </a:p>
        </p:txBody>
      </p:sp>
      <p:sp>
        <p:nvSpPr>
          <p:cNvPr id="5" name="4 Metin Yer Tutucusu">
            <a:extLst>
              <a:ext uri="{FF2B5EF4-FFF2-40B4-BE49-F238E27FC236}">
                <a16:creationId xmlns:a16="http://schemas.microsoft.com/office/drawing/2014/main" id="{5C6D69ED-5514-0948-91A2-373B4CF4E3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Broiler</a:t>
            </a:r>
            <a:endParaRPr lang="tr-T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İçerik Yer Tutucusu">
            <a:extLst>
              <a:ext uri="{FF2B5EF4-FFF2-40B4-BE49-F238E27FC236}">
                <a16:creationId xmlns:a16="http://schemas.microsoft.com/office/drawing/2014/main" id="{FFBF85E4-D7C7-4949-860A-4D4B07233DB4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eaLnBrk="1" hangingPunct="1"/>
            <a:r>
              <a:rPr lang="tr-TR" altLang="tr-TR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Solunum bulguları</a:t>
            </a:r>
          </a:p>
          <a:p>
            <a:pPr eaLnBrk="1" hangingPunct="1"/>
            <a:r>
              <a:rPr lang="tr-TR" altLang="tr-TR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Aksırık</a:t>
            </a:r>
          </a:p>
          <a:p>
            <a:pPr eaLnBrk="1" hangingPunct="1"/>
            <a:r>
              <a:rPr lang="tr-TR" altLang="tr-TR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Mortalitede artış</a:t>
            </a:r>
          </a:p>
          <a:p>
            <a:pPr eaLnBrk="1" hangingPunct="1"/>
            <a:r>
              <a:rPr lang="tr-TR" altLang="tr-TR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Karkas kalitesinde bozulma</a:t>
            </a:r>
          </a:p>
          <a:p>
            <a:pPr eaLnBrk="1" hangingPunct="1"/>
            <a:r>
              <a:rPr lang="tr-TR" altLang="tr-TR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Kesimhane red oranında artış</a:t>
            </a:r>
          </a:p>
        </p:txBody>
      </p:sp>
    </p:spTree>
    <p:extLst>
      <p:ext uri="{BB962C8B-B14F-4D97-AF65-F5344CB8AC3E}">
        <p14:creationId xmlns:p14="http://schemas.microsoft.com/office/powerpoint/2010/main" val="26597647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>
            <a:extLst>
              <a:ext uri="{FF2B5EF4-FFF2-40B4-BE49-F238E27FC236}">
                <a16:creationId xmlns:a16="http://schemas.microsoft.com/office/drawing/2014/main" id="{423C7D83-D744-964B-B76E-C1211392E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Klinik-</a:t>
            </a:r>
            <a:r>
              <a:rPr lang="tr-T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Nekropsi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variant</a:t>
            </a:r>
            <a:endParaRPr lang="tr-T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etin Yer Tutucusu">
            <a:extLst>
              <a:ext uri="{FF2B5EF4-FFF2-40B4-BE49-F238E27FC236}">
                <a16:creationId xmlns:a16="http://schemas.microsoft.com/office/drawing/2014/main" id="{1DED76BD-1711-3548-BB75-0DF26BFC2F8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Kümeste genel bulgular</a:t>
            </a:r>
          </a:p>
        </p:txBody>
      </p:sp>
      <p:sp>
        <p:nvSpPr>
          <p:cNvPr id="4" name="3 İçerik Yer Tutucusu">
            <a:extLst>
              <a:ext uri="{FF2B5EF4-FFF2-40B4-BE49-F238E27FC236}">
                <a16:creationId xmlns:a16="http://schemas.microsoft.com/office/drawing/2014/main" id="{174360DB-362C-B041-9824-0EFCE0DDC0F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tr-TR" altLang="tr-TR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Hayvanlarda stres ve uyuşukluk</a:t>
            </a:r>
          </a:p>
          <a:p>
            <a:pPr eaLnBrk="1" hangingPunct="1"/>
            <a:r>
              <a:rPr lang="tr-TR" altLang="tr-TR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Gözler kapalı</a:t>
            </a:r>
          </a:p>
          <a:p>
            <a:pPr eaLnBrk="1" hangingPunct="1"/>
            <a:r>
              <a:rPr lang="tr-TR" altLang="tr-TR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Göz çevresi sinuslar şişkin</a:t>
            </a:r>
          </a:p>
          <a:p>
            <a:pPr eaLnBrk="1" hangingPunct="1"/>
            <a:r>
              <a:rPr lang="tr-TR" altLang="tr-TR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Kafa sallama ve burun akıntısı</a:t>
            </a:r>
          </a:p>
          <a:p>
            <a:pPr eaLnBrk="1" hangingPunct="1"/>
            <a:r>
              <a:rPr lang="tr-TR" altLang="tr-TR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Hayvanlarda oturma ve hareket güçlüğü</a:t>
            </a:r>
          </a:p>
        </p:txBody>
      </p:sp>
      <p:sp>
        <p:nvSpPr>
          <p:cNvPr id="5" name="4 Metin Yer Tutucusu">
            <a:extLst>
              <a:ext uri="{FF2B5EF4-FFF2-40B4-BE49-F238E27FC236}">
                <a16:creationId xmlns:a16="http://schemas.microsoft.com/office/drawing/2014/main" id="{1363E212-6EBB-FB48-9408-D20F9AA7B0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dirty="0" err="1">
                <a:latin typeface="Times New Roman" pitchFamily="18" charset="0"/>
                <a:cs typeface="Times New Roman" pitchFamily="18" charset="0"/>
              </a:rPr>
              <a:t>Nekropsi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İçerik Yer Tutucusu">
            <a:extLst>
              <a:ext uri="{FF2B5EF4-FFF2-40B4-BE49-F238E27FC236}">
                <a16:creationId xmlns:a16="http://schemas.microsoft.com/office/drawing/2014/main" id="{1AE75731-6B40-2440-81A7-3BF1C005DD8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eaLnBrk="1" hangingPunct="1"/>
            <a:r>
              <a:rPr lang="tr-TR" altLang="tr-TR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Genelde iyi kondisyonlu hayvanlarda ölüm görülür</a:t>
            </a:r>
          </a:p>
          <a:p>
            <a:pPr eaLnBrk="1" hangingPunct="1"/>
            <a:r>
              <a:rPr lang="tr-TR" altLang="tr-TR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Solgun karkas</a:t>
            </a:r>
          </a:p>
          <a:p>
            <a:pPr eaLnBrk="1" hangingPunct="1"/>
            <a:r>
              <a:rPr lang="tr-TR" altLang="tr-TR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Soluk borusunda yangı</a:t>
            </a:r>
          </a:p>
          <a:p>
            <a:pPr eaLnBrk="1" hangingPunct="1"/>
            <a:r>
              <a:rPr lang="tr-TR" altLang="tr-TR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Ağızda mukus</a:t>
            </a:r>
          </a:p>
          <a:p>
            <a:pPr eaLnBrk="1" hangingPunct="1"/>
            <a:r>
              <a:rPr lang="tr-TR" altLang="tr-TR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Böbrekler şişkin ve solgun</a:t>
            </a:r>
          </a:p>
          <a:p>
            <a:pPr eaLnBrk="1" hangingPunct="1"/>
            <a:r>
              <a:rPr lang="tr-TR" altLang="tr-TR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Koyu renkli karaciğer</a:t>
            </a:r>
          </a:p>
          <a:p>
            <a:pPr eaLnBrk="1" hangingPunct="1"/>
            <a:endParaRPr lang="tr-TR" altLang="tr-TR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72728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>
            <a:extLst>
              <a:ext uri="{FF2B5EF4-FFF2-40B4-BE49-F238E27FC236}">
                <a16:creationId xmlns:a16="http://schemas.microsoft.com/office/drawing/2014/main" id="{CFE6FFA5-ADC5-064B-88B9-865F5AC9D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>
            <a:normAutofit/>
          </a:bodyPr>
          <a:lstStyle/>
          <a:p>
            <a:pPr eaLnBrk="1" hangingPunct="1"/>
            <a:r>
              <a:rPr lang="tr-TR" altLang="tr-TR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IBV </a:t>
            </a:r>
            <a:r>
              <a:rPr lang="tr-TR" altLang="tr-TR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İnfeksiyonlarının</a:t>
            </a:r>
            <a:r>
              <a:rPr lang="tr-TR" altLang="tr-TR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Teşhisi</a:t>
            </a:r>
          </a:p>
        </p:txBody>
      </p:sp>
      <p:sp>
        <p:nvSpPr>
          <p:cNvPr id="3" name="2 İçerik Yer Tutucusu">
            <a:extLst>
              <a:ext uri="{FF2B5EF4-FFF2-40B4-BE49-F238E27FC236}">
                <a16:creationId xmlns:a16="http://schemas.microsoft.com/office/drawing/2014/main" id="{6083F261-F20D-DB44-8BDD-394400F307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2800" b="1" dirty="0">
                <a:latin typeface="Times New Roman" pitchFamily="18" charset="0"/>
                <a:cs typeface="Times New Roman" pitchFamily="18" charset="0"/>
              </a:rPr>
              <a:t>Materyal</a:t>
            </a:r>
          </a:p>
          <a:p>
            <a:pPr lvl="1" eaLnBrk="1" hangingPunct="1">
              <a:defRPr/>
            </a:pPr>
            <a:r>
              <a:rPr lang="tr-TR" dirty="0">
                <a:latin typeface="Times New Roman" pitchFamily="18" charset="0"/>
                <a:ea typeface="+mn-ea"/>
                <a:cs typeface="Times New Roman" pitchFamily="18" charset="0"/>
              </a:rPr>
              <a:t>Soluk borusu, böbrek, </a:t>
            </a:r>
            <a:r>
              <a:rPr lang="tr-TR" dirty="0" err="1">
                <a:latin typeface="Times New Roman" pitchFamily="18" charset="0"/>
                <a:ea typeface="+mn-ea"/>
                <a:cs typeface="Times New Roman" pitchFamily="18" charset="0"/>
              </a:rPr>
              <a:t>sekal</a:t>
            </a:r>
            <a:r>
              <a:rPr lang="tr-TR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ea typeface="+mn-ea"/>
                <a:cs typeface="Times New Roman" pitchFamily="18" charset="0"/>
              </a:rPr>
              <a:t>tonsil</a:t>
            </a:r>
            <a:endParaRPr lang="tr-TR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lvl="1" eaLnBrk="1" hangingPunct="1">
              <a:buFont typeface="Wingdings" pitchFamily="2" charset="2"/>
              <a:buNone/>
              <a:defRPr/>
            </a:pPr>
            <a:endParaRPr lang="tr-TR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tr-TR" sz="2800" b="1" dirty="0" err="1">
                <a:latin typeface="Times New Roman" pitchFamily="18" charset="0"/>
                <a:cs typeface="Times New Roman" pitchFamily="18" charset="0"/>
              </a:rPr>
              <a:t>Laboratuvar</a:t>
            </a:r>
            <a:r>
              <a:rPr lang="tr-TR" sz="2800" b="1" dirty="0">
                <a:latin typeface="Times New Roman" pitchFamily="18" charset="0"/>
                <a:cs typeface="Times New Roman" pitchFamily="18" charset="0"/>
              </a:rPr>
              <a:t> muayenesi</a:t>
            </a:r>
          </a:p>
          <a:p>
            <a:pPr lvl="1" eaLnBrk="1" hangingPunct="1">
              <a:defRPr/>
            </a:pPr>
            <a:r>
              <a:rPr lang="tr-TR" dirty="0">
                <a:latin typeface="Times New Roman" pitchFamily="18" charset="0"/>
                <a:ea typeface="+mn-ea"/>
                <a:cs typeface="Times New Roman" pitchFamily="18" charset="0"/>
              </a:rPr>
              <a:t>Doku kültüre (TOC) ve ETY ekim</a:t>
            </a:r>
          </a:p>
          <a:p>
            <a:pPr lvl="1" eaLnBrk="1" hangingPunct="1">
              <a:defRPr/>
            </a:pPr>
            <a:r>
              <a:rPr lang="tr-TR" dirty="0">
                <a:latin typeface="Times New Roman" pitchFamily="18" charset="0"/>
                <a:ea typeface="+mn-ea"/>
                <a:cs typeface="Times New Roman" pitchFamily="18" charset="0"/>
              </a:rPr>
              <a:t>RT-PCR</a:t>
            </a:r>
          </a:p>
          <a:p>
            <a:pPr lvl="1" eaLnBrk="1" hangingPunct="1">
              <a:defRPr/>
            </a:pPr>
            <a:r>
              <a:rPr lang="tr-TR" dirty="0" err="1">
                <a:latin typeface="Times New Roman" pitchFamily="18" charset="0"/>
                <a:ea typeface="+mn-ea"/>
                <a:cs typeface="Times New Roman" pitchFamily="18" charset="0"/>
              </a:rPr>
              <a:t>Seroloji</a:t>
            </a:r>
            <a:endParaRPr lang="tr-TR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lvl="1" eaLnBrk="1" hangingPunct="1">
              <a:defRPr/>
            </a:pP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50435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>
            <a:extLst>
              <a:ext uri="{FF2B5EF4-FFF2-40B4-BE49-F238E27FC236}">
                <a16:creationId xmlns:a16="http://schemas.microsoft.com/office/drawing/2014/main" id="{51D01324-ECA8-6E42-9DD1-93D642CF4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625" y="785813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tr-TR" altLang="tr-TR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Koruma ve Kontrol</a:t>
            </a:r>
          </a:p>
        </p:txBody>
      </p:sp>
      <p:sp>
        <p:nvSpPr>
          <p:cNvPr id="3" name="2 İçerik Yer Tutucusu">
            <a:extLst>
              <a:ext uri="{FF2B5EF4-FFF2-40B4-BE49-F238E27FC236}">
                <a16:creationId xmlns:a16="http://schemas.microsoft.com/office/drawing/2014/main" id="{4FEDAF72-9B0F-904B-AB4C-0A29532F5B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" y="2357438"/>
            <a:ext cx="8229600" cy="3214687"/>
          </a:xfrm>
        </p:spPr>
        <p:txBody>
          <a:bodyPr/>
          <a:lstStyle/>
          <a:p>
            <a:pPr eaLnBrk="1" hangingPunct="1"/>
            <a:r>
              <a:rPr lang="tr-TR" altLang="tr-TR" sz="28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IBV infeksiyonlarının laboratuvar teşhisi</a:t>
            </a:r>
          </a:p>
          <a:p>
            <a:pPr eaLnBrk="1" hangingPunct="1"/>
            <a:r>
              <a:rPr lang="tr-TR" altLang="tr-TR" sz="28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Bölgedeki IB virularının tiplendirilmesi</a:t>
            </a:r>
          </a:p>
          <a:p>
            <a:pPr eaLnBrk="1" hangingPunct="1"/>
            <a:r>
              <a:rPr lang="tr-TR" altLang="tr-TR" sz="28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Aşı seçimi</a:t>
            </a:r>
          </a:p>
          <a:p>
            <a:pPr eaLnBrk="1" hangingPunct="1"/>
            <a:r>
              <a:rPr lang="tr-TR" altLang="tr-TR" sz="28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Aşılama programı</a:t>
            </a:r>
          </a:p>
          <a:p>
            <a:pPr eaLnBrk="1" hangingPunct="1"/>
            <a:r>
              <a:rPr lang="tr-TR" altLang="tr-TR" sz="28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Serolojik izleme</a:t>
            </a:r>
          </a:p>
        </p:txBody>
      </p:sp>
    </p:spTree>
    <p:extLst>
      <p:ext uri="{BB962C8B-B14F-4D97-AF65-F5344CB8AC3E}">
        <p14:creationId xmlns:p14="http://schemas.microsoft.com/office/powerpoint/2010/main" val="22312214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>
            <a:extLst>
              <a:ext uri="{FF2B5EF4-FFF2-40B4-BE49-F238E27FC236}">
                <a16:creationId xmlns:a16="http://schemas.microsoft.com/office/drawing/2014/main" id="{BA592E36-E3BF-D145-B249-18D9DE316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IB </a:t>
            </a:r>
            <a:r>
              <a:rPr lang="tr-TR" altLang="tr-TR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virus</a:t>
            </a:r>
            <a:r>
              <a:rPr lang="tr-TR" altLang="tr-TR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infeksiyonlarında</a:t>
            </a:r>
            <a:r>
              <a:rPr lang="tr-TR" altLang="tr-TR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bağışıklık</a:t>
            </a:r>
          </a:p>
        </p:txBody>
      </p:sp>
      <p:pic>
        <p:nvPicPr>
          <p:cNvPr id="39938" name="Picture 3">
            <a:extLst>
              <a:ext uri="{FF2B5EF4-FFF2-40B4-BE49-F238E27FC236}">
                <a16:creationId xmlns:a16="http://schemas.microsoft.com/office/drawing/2014/main" id="{7AB993A5-9FDE-3742-A971-B5324CD48A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250" y="1714500"/>
            <a:ext cx="3524250" cy="328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İçerik Yer Tutucusu">
            <a:extLst>
              <a:ext uri="{FF2B5EF4-FFF2-40B4-BE49-F238E27FC236}">
                <a16:creationId xmlns:a16="http://schemas.microsoft.com/office/drawing/2014/main" id="{3B36423E-7009-8741-9549-9CA50B0A9F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0" y="1714500"/>
            <a:ext cx="4114800" cy="3543300"/>
          </a:xfrm>
        </p:spPr>
        <p:txBody>
          <a:bodyPr/>
          <a:lstStyle/>
          <a:p>
            <a:pPr eaLnBrk="1" hangingPunct="1"/>
            <a:r>
              <a:rPr lang="tr-TR" altLang="tr-TR" sz="2800" b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Nötralizan antikorlar</a:t>
            </a:r>
          </a:p>
          <a:p>
            <a:pPr lvl="1" eaLnBrk="1" hangingPunct="1"/>
            <a:r>
              <a:rPr lang="tr-TR" altLang="tr-TR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Spike glikoproteinleri</a:t>
            </a:r>
          </a:p>
          <a:p>
            <a:pPr lvl="1" eaLnBrk="1" hangingPunct="1">
              <a:buFont typeface="Wingdings" pitchFamily="2" charset="2"/>
              <a:buNone/>
            </a:pPr>
            <a:endParaRPr lang="tr-TR" altLang="tr-TR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tr-TR" altLang="tr-TR" sz="2800" b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Koruyucu bağışıklık </a:t>
            </a:r>
          </a:p>
          <a:p>
            <a:pPr lvl="1" eaLnBrk="1" hangingPunct="1"/>
            <a:r>
              <a:rPr lang="tr-TR" altLang="tr-TR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Spike glikoproteinleri </a:t>
            </a:r>
          </a:p>
          <a:p>
            <a:pPr lvl="1" eaLnBrk="1" hangingPunct="1"/>
            <a:r>
              <a:rPr lang="tr-TR" altLang="tr-TR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Membran proteinleri</a:t>
            </a:r>
          </a:p>
          <a:p>
            <a:pPr lvl="1" eaLnBrk="1" hangingPunct="1">
              <a:buFont typeface="Wingdings" pitchFamily="2" charset="2"/>
              <a:buNone/>
            </a:pPr>
            <a:endParaRPr lang="tr-TR" altLang="tr-TR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8 Düz Ok Bağlayıcısı">
            <a:extLst>
              <a:ext uri="{FF2B5EF4-FFF2-40B4-BE49-F238E27FC236}">
                <a16:creationId xmlns:a16="http://schemas.microsoft.com/office/drawing/2014/main" id="{62BC6FC1-06C4-5E43-B90B-EDCFE972B0F1}"/>
              </a:ext>
            </a:extLst>
          </p:cNvPr>
          <p:cNvCxnSpPr/>
          <p:nvPr/>
        </p:nvCxnSpPr>
        <p:spPr>
          <a:xfrm>
            <a:off x="4429125" y="2500313"/>
            <a:ext cx="1143000" cy="1587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10 Düz Ok Bağlayıcısı">
            <a:extLst>
              <a:ext uri="{FF2B5EF4-FFF2-40B4-BE49-F238E27FC236}">
                <a16:creationId xmlns:a16="http://schemas.microsoft.com/office/drawing/2014/main" id="{27BE2B55-5D05-9A47-BD5C-26D24E638A41}"/>
              </a:ext>
            </a:extLst>
          </p:cNvPr>
          <p:cNvCxnSpPr/>
          <p:nvPr/>
        </p:nvCxnSpPr>
        <p:spPr>
          <a:xfrm flipV="1">
            <a:off x="4357688" y="3786188"/>
            <a:ext cx="928687" cy="28575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11 Düz Ok Bağlayıcısı">
            <a:extLst>
              <a:ext uri="{FF2B5EF4-FFF2-40B4-BE49-F238E27FC236}">
                <a16:creationId xmlns:a16="http://schemas.microsoft.com/office/drawing/2014/main" id="{C79C411F-062E-4348-A117-66063D915A8E}"/>
              </a:ext>
            </a:extLst>
          </p:cNvPr>
          <p:cNvCxnSpPr/>
          <p:nvPr/>
        </p:nvCxnSpPr>
        <p:spPr>
          <a:xfrm flipV="1">
            <a:off x="4214813" y="4071938"/>
            <a:ext cx="1571625" cy="500062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40964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>
            <a:extLst>
              <a:ext uri="{FF2B5EF4-FFF2-40B4-BE49-F238E27FC236}">
                <a16:creationId xmlns:a16="http://schemas.microsoft.com/office/drawing/2014/main" id="{DAF619CB-1CE7-AD4C-AD72-15F2F2690E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08926" y="2154967"/>
            <a:ext cx="8102600" cy="136683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Avian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Metapneumovirus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İnfeksiyonları</a:t>
            </a:r>
            <a:endParaRPr lang="tr-T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64805E27-73F2-A94A-8430-38751D212D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9925" y="3048000"/>
            <a:ext cx="184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endParaRPr lang="tr-TR" sz="44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993847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>
            <a:extLst>
              <a:ext uri="{FF2B5EF4-FFF2-40B4-BE49-F238E27FC236}">
                <a16:creationId xmlns:a16="http://schemas.microsoft.com/office/drawing/2014/main" id="{3224A1AC-E433-374C-9957-2FFAE8F78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0" y="928688"/>
            <a:ext cx="8229600" cy="703262"/>
          </a:xfrm>
        </p:spPr>
        <p:txBody>
          <a:bodyPr/>
          <a:lstStyle/>
          <a:p>
            <a:r>
              <a:rPr lang="tr-TR" altLang="tr-TR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AMPV </a:t>
            </a:r>
            <a:r>
              <a:rPr lang="tr-TR" altLang="tr-TR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infeksiyonları</a:t>
            </a:r>
            <a:endParaRPr lang="tr-TR" altLang="tr-TR" sz="32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İçerik Yer Tutucusu">
            <a:extLst>
              <a:ext uri="{FF2B5EF4-FFF2-40B4-BE49-F238E27FC236}">
                <a16:creationId xmlns:a16="http://schemas.microsoft.com/office/drawing/2014/main" id="{2E1DB71C-716F-FC4A-8466-40733D3B88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" y="2286000"/>
            <a:ext cx="8229600" cy="3114675"/>
          </a:xfrm>
        </p:spPr>
        <p:txBody>
          <a:bodyPr/>
          <a:lstStyle/>
          <a:p>
            <a:pPr>
              <a:defRPr/>
            </a:pPr>
            <a:r>
              <a:rPr lang="tr-TR" sz="2800" b="1" dirty="0">
                <a:latin typeface="Times New Roman" pitchFamily="18" charset="0"/>
              </a:rPr>
              <a:t>Tavuklarda </a:t>
            </a:r>
          </a:p>
          <a:p>
            <a:pPr lvl="1">
              <a:defRPr/>
            </a:pPr>
            <a:r>
              <a:rPr lang="tr-TR" dirty="0">
                <a:latin typeface="Times New Roman" pitchFamily="18" charset="0"/>
              </a:rPr>
              <a:t>Şiş Kafa Hastalığı (SHS)</a:t>
            </a:r>
          </a:p>
          <a:p>
            <a:pPr lvl="1">
              <a:buFontTx/>
              <a:buNone/>
              <a:defRPr/>
            </a:pPr>
            <a:r>
              <a:rPr lang="tr-TR" dirty="0">
                <a:latin typeface="Times New Roman" pitchFamily="18" charset="0"/>
              </a:rPr>
              <a:t> </a:t>
            </a:r>
          </a:p>
          <a:p>
            <a:pPr>
              <a:defRPr/>
            </a:pPr>
            <a:r>
              <a:rPr lang="tr-TR" sz="2800" b="1" dirty="0">
                <a:latin typeface="Times New Roman" pitchFamily="18" charset="0"/>
              </a:rPr>
              <a:t>Hindilerde </a:t>
            </a:r>
          </a:p>
          <a:p>
            <a:pPr lvl="1">
              <a:defRPr/>
            </a:pPr>
            <a:r>
              <a:rPr lang="tr-TR" dirty="0">
                <a:latin typeface="Times New Roman" pitchFamily="18" charset="0"/>
              </a:rPr>
              <a:t>Hindi </a:t>
            </a:r>
            <a:r>
              <a:rPr lang="tr-TR" dirty="0" err="1">
                <a:latin typeface="Times New Roman" pitchFamily="18" charset="0"/>
              </a:rPr>
              <a:t>Rhinotracheitisi</a:t>
            </a:r>
            <a:r>
              <a:rPr lang="tr-TR" dirty="0">
                <a:latin typeface="Times New Roman" pitchFamily="18" charset="0"/>
              </a:rPr>
              <a:t> (TRT)	</a:t>
            </a:r>
            <a:br>
              <a:rPr lang="tr-TR" dirty="0">
                <a:latin typeface="Times New Roman" pitchFamily="18" charset="0"/>
              </a:rPr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00693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7D6B7EA7-4F00-1E41-9D13-063F6323F1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tr-TR" altLang="tr-TR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İnfeksiyöz</a:t>
            </a:r>
            <a:r>
              <a:rPr lang="tr-TR" altLang="tr-T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Bronşitis</a:t>
            </a:r>
            <a:endParaRPr lang="tr-TR" altLang="tr-TR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90125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>
            <a:extLst>
              <a:ext uri="{FF2B5EF4-FFF2-40B4-BE49-F238E27FC236}">
                <a16:creationId xmlns:a16="http://schemas.microsoft.com/office/drawing/2014/main" id="{D0885A9D-0054-B74C-AF70-8C4B8FE60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35809"/>
            <a:ext cx="8229600" cy="703262"/>
          </a:xfrm>
        </p:spPr>
        <p:txBody>
          <a:bodyPr/>
          <a:lstStyle/>
          <a:p>
            <a:pPr>
              <a:defRPr/>
            </a:pP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Etiyoloji</a:t>
            </a:r>
          </a:p>
        </p:txBody>
      </p:sp>
      <p:sp>
        <p:nvSpPr>
          <p:cNvPr id="3" name="2 İçerik Yer Tutucusu">
            <a:extLst>
              <a:ext uri="{FF2B5EF4-FFF2-40B4-BE49-F238E27FC236}">
                <a16:creationId xmlns:a16="http://schemas.microsoft.com/office/drawing/2014/main" id="{7773E756-9317-F244-8988-CA07F6503E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313" y="1214438"/>
            <a:ext cx="8715375" cy="4643437"/>
          </a:xfrm>
        </p:spPr>
        <p:txBody>
          <a:bodyPr/>
          <a:lstStyle/>
          <a:p>
            <a:pPr>
              <a:defRPr/>
            </a:pP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Avian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Pneumovirus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tr-TR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Avian</a:t>
            </a:r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Metapneumovirus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>
              <a:defRPr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RNA</a:t>
            </a:r>
          </a:p>
          <a:p>
            <a:pPr>
              <a:defRPr/>
            </a:pP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Serotipleri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defRPr/>
            </a:pP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Serotip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</a:p>
          <a:p>
            <a:pPr lvl="1">
              <a:defRPr/>
            </a:pP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Serotip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B; en yaygın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serotip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Tx/>
              <a:buNone/>
              <a:defRPr/>
            </a:pP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defRPr/>
            </a:pP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Serotip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C; USA-1996</a:t>
            </a:r>
          </a:p>
          <a:p>
            <a:pPr lvl="1">
              <a:defRPr/>
            </a:pP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Serotip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D; Ördek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izolatı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44035" name="3 Sağ Ok">
            <a:extLst>
              <a:ext uri="{FF2B5EF4-FFF2-40B4-BE49-F238E27FC236}">
                <a16:creationId xmlns:a16="http://schemas.microsoft.com/office/drawing/2014/main" id="{FF151EB8-BADE-E642-AFB0-050DDF378C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6469" y="1366966"/>
            <a:ext cx="785813" cy="285750"/>
          </a:xfrm>
          <a:prstGeom prst="rightArrow">
            <a:avLst>
              <a:gd name="adj1" fmla="val 50000"/>
              <a:gd name="adj2" fmla="val 4999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2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23134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>
            <a:extLst>
              <a:ext uri="{FF2B5EF4-FFF2-40B4-BE49-F238E27FC236}">
                <a16:creationId xmlns:a16="http://schemas.microsoft.com/office/drawing/2014/main" id="{FF6EBDDB-1C07-9E44-81F2-05BF45D47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625" y="214313"/>
            <a:ext cx="8229600" cy="70326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Klinik bulgular</a:t>
            </a:r>
          </a:p>
        </p:txBody>
      </p:sp>
      <p:sp>
        <p:nvSpPr>
          <p:cNvPr id="3" name="2 İçerik Yer Tutucusu">
            <a:extLst>
              <a:ext uri="{FF2B5EF4-FFF2-40B4-BE49-F238E27FC236}">
                <a16:creationId xmlns:a16="http://schemas.microsoft.com/office/drawing/2014/main" id="{83C9B0F9-6628-FD42-9C83-95A4E38495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313" y="1143000"/>
            <a:ext cx="8715375" cy="5357813"/>
          </a:xfrm>
        </p:spPr>
        <p:txBody>
          <a:bodyPr/>
          <a:lstStyle/>
          <a:p>
            <a:pPr>
              <a:defRPr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AMPV infeksiyonları, hindilerde tavuklara göre daha ciddi  seyreder</a:t>
            </a:r>
          </a:p>
          <a:p>
            <a:pPr>
              <a:defRPr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Şiş kafa hastalığı özellikle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broilerlerde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etkili</a:t>
            </a:r>
          </a:p>
          <a:p>
            <a:pPr>
              <a:defRPr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Tüm yaşlardaki tavuklar da  hastalığa duyarlı</a:t>
            </a:r>
          </a:p>
          <a:p>
            <a:pPr>
              <a:defRPr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Klinik olarak hayvanlarda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opistotonus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inkoordinasyon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kafanın dönmesi</a:t>
            </a:r>
          </a:p>
          <a:p>
            <a:pPr>
              <a:defRPr/>
            </a:pP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Morbitide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düşük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mortalite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değişken</a:t>
            </a:r>
          </a:p>
          <a:p>
            <a:pPr>
              <a:defRPr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Yumurta veriminde düşme</a:t>
            </a:r>
          </a:p>
          <a:p>
            <a:pPr>
              <a:defRPr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Kümes şartları (havalandırma eksikliği, toz ve amonyak) ve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sekonder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bakteriyel etkenler infeksiyonun şiddetini arttırır</a:t>
            </a:r>
          </a:p>
        </p:txBody>
      </p:sp>
    </p:spTree>
    <p:extLst>
      <p:ext uri="{BB962C8B-B14F-4D97-AF65-F5344CB8AC3E}">
        <p14:creationId xmlns:p14="http://schemas.microsoft.com/office/powerpoint/2010/main" val="2971633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Rectangle 2">
            <a:extLst>
              <a:ext uri="{FF2B5EF4-FFF2-40B4-BE49-F238E27FC236}">
                <a16:creationId xmlns:a16="http://schemas.microsoft.com/office/drawing/2014/main" id="{63AC41CD-6FDF-A44E-A61A-81385AAFA6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188" y="908050"/>
            <a:ext cx="8229600" cy="4537075"/>
          </a:xfrm>
        </p:spPr>
        <p:txBody>
          <a:bodyPr/>
          <a:lstStyle/>
          <a:p>
            <a:pPr eaLnBrk="1" hangingPunct="1">
              <a:defRPr/>
            </a:pPr>
            <a:r>
              <a:rPr lang="tr-TR" sz="2800" b="1" dirty="0">
                <a:latin typeface="Times New Roman" pitchFamily="18" charset="0"/>
              </a:rPr>
              <a:t>APV infeksiyonları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tr-TR" sz="2800" b="1" dirty="0">
              <a:latin typeface="Times New Roman" pitchFamily="18" charset="0"/>
            </a:endParaRPr>
          </a:p>
          <a:p>
            <a:pPr lvl="1" eaLnBrk="1" hangingPunct="1">
              <a:defRPr/>
            </a:pPr>
            <a:r>
              <a:rPr lang="tr-TR" dirty="0">
                <a:latin typeface="Times New Roman" pitchFamily="18" charset="0"/>
              </a:rPr>
              <a:t>SHS ilk tanısı broiler damızlıklarda 1993 yılında ortaya konmuştur.</a:t>
            </a:r>
          </a:p>
          <a:p>
            <a:pPr lvl="1" eaLnBrk="1" hangingPunct="1">
              <a:buFont typeface="Wingdings" pitchFamily="2" charset="2"/>
              <a:buNone/>
              <a:defRPr/>
            </a:pPr>
            <a:endParaRPr lang="tr-TR" dirty="0">
              <a:latin typeface="Times New Roman" pitchFamily="18" charset="0"/>
            </a:endParaRPr>
          </a:p>
          <a:p>
            <a:pPr lvl="1" eaLnBrk="1" hangingPunct="1">
              <a:defRPr/>
            </a:pPr>
            <a:r>
              <a:rPr lang="tr-TR" dirty="0">
                <a:latin typeface="Times New Roman" pitchFamily="18" charset="0"/>
              </a:rPr>
              <a:t>Akan ve ark. (2005), inceledikleri solunum sistemi problemi olan yumurtacı ve broiler sürülerde %63.3 düzeyinde pozitiflik saptamışlardır. </a:t>
            </a:r>
          </a:p>
        </p:txBody>
      </p:sp>
    </p:spTree>
    <p:extLst>
      <p:ext uri="{BB962C8B-B14F-4D97-AF65-F5344CB8AC3E}">
        <p14:creationId xmlns:p14="http://schemas.microsoft.com/office/powerpoint/2010/main" val="20766828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8" name="Rectangle 2">
            <a:extLst>
              <a:ext uri="{FF2B5EF4-FFF2-40B4-BE49-F238E27FC236}">
                <a16:creationId xmlns:a16="http://schemas.microsoft.com/office/drawing/2014/main" id="{A0F82A27-48EB-724D-AD82-AFE0E302E9BF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428625" y="571500"/>
            <a:ext cx="8229600" cy="642938"/>
          </a:xfrm>
        </p:spPr>
        <p:txBody>
          <a:bodyPr/>
          <a:lstStyle/>
          <a:p>
            <a:pPr eaLnBrk="1" hangingPunct="1">
              <a:defRPr/>
            </a:pP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Teşhis</a:t>
            </a:r>
          </a:p>
        </p:txBody>
      </p:sp>
      <p:sp>
        <p:nvSpPr>
          <p:cNvPr id="536579" name="Rectangle 3">
            <a:extLst>
              <a:ext uri="{FF2B5EF4-FFF2-40B4-BE49-F238E27FC236}">
                <a16:creationId xmlns:a16="http://schemas.microsoft.com/office/drawing/2014/main" id="{480C5136-126A-B94F-879E-44C184AD53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71500" y="1428750"/>
            <a:ext cx="8229600" cy="4500563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tr-TR" sz="2800" dirty="0">
                <a:latin typeface="Times New Roman" pitchFamily="18" charset="0"/>
              </a:rPr>
              <a:t>Klinik ve </a:t>
            </a:r>
            <a:r>
              <a:rPr lang="tr-TR" sz="2800" dirty="0" err="1">
                <a:latin typeface="Times New Roman" pitchFamily="18" charset="0"/>
              </a:rPr>
              <a:t>nekropsi</a:t>
            </a:r>
            <a:endParaRPr lang="tr-TR" sz="2800" dirty="0"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tr-TR" sz="2800" dirty="0">
                <a:latin typeface="Times New Roman" pitchFamily="18" charset="0"/>
              </a:rPr>
              <a:t>Ayırıcı teşhis</a:t>
            </a:r>
          </a:p>
          <a:p>
            <a:pPr eaLnBrk="1" hangingPunct="1">
              <a:defRPr/>
            </a:pPr>
            <a:r>
              <a:rPr lang="tr-TR" sz="2800" dirty="0">
                <a:latin typeface="Times New Roman" pitchFamily="18" charset="0"/>
              </a:rPr>
              <a:t>Materyal</a:t>
            </a:r>
          </a:p>
          <a:p>
            <a:pPr lvl="1" eaLnBrk="1" hangingPunct="1">
              <a:defRPr/>
            </a:pPr>
            <a:r>
              <a:rPr lang="tr-TR" dirty="0">
                <a:latin typeface="Times New Roman" pitchFamily="18" charset="0"/>
              </a:rPr>
              <a:t>Sinüs içeri, üst solunum yolundan </a:t>
            </a:r>
            <a:r>
              <a:rPr lang="tr-TR" dirty="0" err="1">
                <a:latin typeface="Times New Roman" pitchFamily="18" charset="0"/>
              </a:rPr>
              <a:t>svab</a:t>
            </a:r>
            <a:endParaRPr lang="tr-TR" dirty="0"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tr-TR" sz="2800" b="1" dirty="0">
                <a:latin typeface="Times New Roman" pitchFamily="18" charset="0"/>
              </a:rPr>
              <a:t>Laboratuvar teşhisi</a:t>
            </a:r>
          </a:p>
          <a:p>
            <a:pPr lvl="1" eaLnBrk="1" hangingPunct="1">
              <a:defRPr/>
            </a:pPr>
            <a:r>
              <a:rPr lang="tr-TR" dirty="0" err="1">
                <a:latin typeface="Times New Roman" pitchFamily="18" charset="0"/>
              </a:rPr>
              <a:t>Virus</a:t>
            </a:r>
            <a:r>
              <a:rPr lang="tr-TR" dirty="0">
                <a:latin typeface="Times New Roman" pitchFamily="18" charset="0"/>
              </a:rPr>
              <a:t> izolasyonu</a:t>
            </a:r>
          </a:p>
          <a:p>
            <a:pPr lvl="1" eaLnBrk="1" hangingPunct="1">
              <a:defRPr/>
            </a:pPr>
            <a:r>
              <a:rPr lang="tr-TR" dirty="0">
                <a:latin typeface="Times New Roman" pitchFamily="18" charset="0"/>
              </a:rPr>
              <a:t>RT-PCR</a:t>
            </a:r>
          </a:p>
          <a:p>
            <a:pPr lvl="1" eaLnBrk="1" hangingPunct="1">
              <a:defRPr/>
            </a:pPr>
            <a:r>
              <a:rPr lang="tr-TR" dirty="0" err="1">
                <a:latin typeface="Times New Roman" pitchFamily="18" charset="0"/>
              </a:rPr>
              <a:t>Seroloji</a:t>
            </a:r>
            <a:r>
              <a:rPr lang="tr-TR" dirty="0">
                <a:latin typeface="Times New Roman" pitchFamily="18" charset="0"/>
              </a:rPr>
              <a:t> (ELISA)</a:t>
            </a:r>
          </a:p>
          <a:p>
            <a:pPr lvl="1" eaLnBrk="1" hangingPunct="1">
              <a:defRPr/>
            </a:pPr>
            <a:r>
              <a:rPr lang="tr-TR" dirty="0">
                <a:latin typeface="Times New Roman" pitchFamily="18" charset="0"/>
              </a:rPr>
              <a:t>FAT</a:t>
            </a:r>
          </a:p>
        </p:txBody>
      </p:sp>
    </p:spTree>
    <p:extLst>
      <p:ext uri="{BB962C8B-B14F-4D97-AF65-F5344CB8AC3E}">
        <p14:creationId xmlns:p14="http://schemas.microsoft.com/office/powerpoint/2010/main" val="24687333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8" name="Rectangle 2">
            <a:extLst>
              <a:ext uri="{FF2B5EF4-FFF2-40B4-BE49-F238E27FC236}">
                <a16:creationId xmlns:a16="http://schemas.microsoft.com/office/drawing/2014/main" id="{66BD75A6-2D14-DA4E-8CD8-9D43013590D7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395288" y="765175"/>
            <a:ext cx="8229600" cy="792163"/>
          </a:xfrm>
        </p:spPr>
        <p:txBody>
          <a:bodyPr/>
          <a:lstStyle/>
          <a:p>
            <a:pPr eaLnBrk="1" hangingPunct="1">
              <a:defRPr/>
            </a:pP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APV </a:t>
            </a:r>
            <a:r>
              <a:rPr lang="tr-T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infeksiyonlarında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koruma</a:t>
            </a:r>
          </a:p>
        </p:txBody>
      </p:sp>
      <p:sp>
        <p:nvSpPr>
          <p:cNvPr id="536579" name="Rectangle 3">
            <a:extLst>
              <a:ext uri="{FF2B5EF4-FFF2-40B4-BE49-F238E27FC236}">
                <a16:creationId xmlns:a16="http://schemas.microsoft.com/office/drawing/2014/main" id="{68619817-62EA-A648-824B-1201F09F57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2492375"/>
            <a:ext cx="8229600" cy="2476500"/>
          </a:xfrm>
        </p:spPr>
        <p:txBody>
          <a:bodyPr/>
          <a:lstStyle/>
          <a:p>
            <a:pPr eaLnBrk="1" hangingPunct="1">
              <a:defRPr/>
            </a:pPr>
            <a:r>
              <a:rPr lang="tr-TR" sz="2800" dirty="0" err="1">
                <a:latin typeface="Times New Roman" pitchFamily="18" charset="0"/>
              </a:rPr>
              <a:t>Biyogüvenlik</a:t>
            </a:r>
            <a:endParaRPr lang="tr-TR" sz="2800" dirty="0"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tr-TR" sz="2800" dirty="0">
                <a:latin typeface="Times New Roman" pitchFamily="18" charset="0"/>
              </a:rPr>
              <a:t>Aşılama</a:t>
            </a:r>
          </a:p>
          <a:p>
            <a:pPr lvl="1" eaLnBrk="1" hangingPunct="1">
              <a:defRPr/>
            </a:pPr>
            <a:r>
              <a:rPr lang="tr-TR" dirty="0">
                <a:latin typeface="Times New Roman" pitchFamily="18" charset="0"/>
              </a:rPr>
              <a:t>Canlı aşılar</a:t>
            </a:r>
          </a:p>
          <a:p>
            <a:pPr lvl="1" eaLnBrk="1" hangingPunct="1">
              <a:defRPr/>
            </a:pPr>
            <a:r>
              <a:rPr lang="tr-TR" dirty="0" err="1">
                <a:latin typeface="Times New Roman" pitchFamily="18" charset="0"/>
              </a:rPr>
              <a:t>İnaktif</a:t>
            </a:r>
            <a:r>
              <a:rPr lang="tr-TR" dirty="0">
                <a:latin typeface="Times New Roman" pitchFamily="18" charset="0"/>
              </a:rPr>
              <a:t> aşılar</a:t>
            </a:r>
          </a:p>
        </p:txBody>
      </p:sp>
    </p:spTree>
    <p:extLst>
      <p:ext uri="{BB962C8B-B14F-4D97-AF65-F5344CB8AC3E}">
        <p14:creationId xmlns:p14="http://schemas.microsoft.com/office/powerpoint/2010/main" val="37622791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DA24A264-C43D-8246-BDBD-4C4AA4DCA31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1970" y="2615514"/>
            <a:ext cx="8569325" cy="9366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tr-TR" altLang="tr-TR" sz="4000" b="1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ILT (</a:t>
            </a:r>
            <a:r>
              <a:rPr lang="tr-TR" altLang="tr-TR" sz="4000" b="1" dirty="0" err="1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İnfeksiyöz</a:t>
            </a:r>
            <a:r>
              <a:rPr lang="tr-TR" altLang="tr-TR" sz="4000" b="1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tr-TR" altLang="tr-TR" sz="4000" b="1" dirty="0" err="1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laringotracheitis</a:t>
            </a:r>
            <a:r>
              <a:rPr lang="tr-TR" altLang="tr-TR" sz="4000" b="1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340921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>
            <a:extLst>
              <a:ext uri="{FF2B5EF4-FFF2-40B4-BE49-F238E27FC236}">
                <a16:creationId xmlns:a16="http://schemas.microsoft.com/office/drawing/2014/main" id="{D97FBD39-B368-3D4F-8BF7-DCE802E1BF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44508" y="2133599"/>
            <a:ext cx="8208962" cy="3093309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tr-TR" altLang="tr-TR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Ciddi solunum sistemi </a:t>
            </a:r>
            <a:r>
              <a:rPr lang="tr-TR" altLang="tr-TR" sz="28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infeksiyonuna</a:t>
            </a:r>
            <a:r>
              <a:rPr lang="tr-TR" altLang="tr-TR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neden olan önemli bir </a:t>
            </a:r>
            <a:r>
              <a:rPr lang="tr-TR" altLang="tr-TR" sz="28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viral</a:t>
            </a:r>
            <a:r>
              <a:rPr lang="tr-TR" altLang="tr-TR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tr-TR" altLang="tr-TR" sz="28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infeksiyondur</a:t>
            </a:r>
            <a:r>
              <a:rPr lang="tr-TR" altLang="tr-TR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</a:t>
            </a:r>
          </a:p>
          <a:p>
            <a:pPr eaLnBrk="1" hangingPunct="1">
              <a:defRPr/>
            </a:pPr>
            <a:r>
              <a:rPr lang="tr-TR" altLang="tr-TR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Dünya’da yaygın</a:t>
            </a:r>
          </a:p>
          <a:p>
            <a:pPr eaLnBrk="1" hangingPunct="1">
              <a:defRPr/>
            </a:pPr>
            <a:r>
              <a:rPr lang="tr-TR" altLang="tr-TR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Farklı yetiştirme tiplerinde görülür</a:t>
            </a:r>
          </a:p>
          <a:p>
            <a:pPr eaLnBrk="1" hangingPunct="1">
              <a:defRPr/>
            </a:pPr>
            <a:r>
              <a:rPr lang="tr-TR" altLang="tr-TR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Kontrolü zordur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B49AC06-5E2F-0A45-AAE5-9A0B29A4D53C}"/>
              </a:ext>
            </a:extLst>
          </p:cNvPr>
          <p:cNvSpPr txBox="1">
            <a:spLocks noChangeArrowheads="1"/>
          </p:cNvSpPr>
          <p:nvPr/>
        </p:nvSpPr>
        <p:spPr>
          <a:xfrm>
            <a:off x="164327" y="490152"/>
            <a:ext cx="8569325" cy="9366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tr-TR" altLang="tr-TR" sz="4000" b="1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ILT (</a:t>
            </a:r>
            <a:r>
              <a:rPr lang="tr-TR" altLang="tr-TR" sz="4000" b="1" dirty="0" err="1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İnfeksiyöz</a:t>
            </a:r>
            <a:r>
              <a:rPr lang="tr-TR" altLang="tr-TR" sz="4000" b="1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tr-TR" altLang="tr-TR" sz="4000" b="1" dirty="0" err="1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laringotracheitis</a:t>
            </a:r>
            <a:r>
              <a:rPr lang="tr-TR" altLang="tr-TR" sz="4000" b="1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812243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649841E5-1F6A-004A-A4FD-C89BA65EFD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33413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tr-TR" sz="3200" b="1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Etken 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461E3FAA-265E-D04D-BA52-8DA7BFEFF85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966788" y="1773238"/>
            <a:ext cx="7210425" cy="3816350"/>
          </a:xfrm>
        </p:spPr>
        <p:txBody>
          <a:bodyPr/>
          <a:lstStyle/>
          <a:p>
            <a:pPr eaLnBrk="1" hangingPunct="1">
              <a:lnSpc>
                <a:spcPct val="200000"/>
              </a:lnSpc>
              <a:defRPr/>
            </a:pPr>
            <a:r>
              <a:rPr lang="tr-TR" altLang="tr-TR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Gallid herpesvirus tip-1 (Ga</a:t>
            </a:r>
            <a:r>
              <a:rPr lang="tr-TR" altLang="tr-TR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HV-1</a:t>
            </a:r>
            <a:r>
              <a:rPr lang="tr-TR" altLang="tr-TR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)</a:t>
            </a:r>
          </a:p>
          <a:p>
            <a:pPr eaLnBrk="1" hangingPunct="1">
              <a:lnSpc>
                <a:spcPct val="200000"/>
              </a:lnSpc>
              <a:defRPr/>
            </a:pPr>
            <a:r>
              <a:rPr lang="tr-TR" altLang="tr-TR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DNA</a:t>
            </a:r>
          </a:p>
          <a:p>
            <a:pPr eaLnBrk="1" hangingPunct="1">
              <a:lnSpc>
                <a:spcPct val="200000"/>
              </a:lnSpc>
              <a:defRPr/>
            </a:pPr>
            <a:r>
              <a:rPr lang="tr-TR" altLang="tr-TR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Karkas ve eksudatta yaşama süresi uzun</a:t>
            </a:r>
          </a:p>
          <a:p>
            <a:pPr eaLnBrk="1" hangingPunct="1">
              <a:lnSpc>
                <a:spcPct val="200000"/>
              </a:lnSpc>
              <a:defRPr/>
            </a:pPr>
            <a:r>
              <a:rPr lang="tr-TR" altLang="tr-TR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Altlıkta 20 gün</a:t>
            </a:r>
          </a:p>
        </p:txBody>
      </p:sp>
    </p:spTree>
    <p:extLst>
      <p:ext uri="{BB962C8B-B14F-4D97-AF65-F5344CB8AC3E}">
        <p14:creationId xmlns:p14="http://schemas.microsoft.com/office/powerpoint/2010/main" val="19849401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FBBCD5D6-1F0D-EB45-A3D1-DDF80C2962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620713"/>
            <a:ext cx="8229600" cy="7747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tr-TR" altLang="tr-TR" sz="3200" b="1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Konakçı dağılımı</a:t>
            </a:r>
            <a:endParaRPr lang="tr-TR" altLang="tr-TR" sz="3200" dirty="0"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3E6F5993-9FAE-9442-A54B-97D41AD65A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188" y="2276475"/>
            <a:ext cx="8229600" cy="3268663"/>
          </a:xfrm>
        </p:spPr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tr-TR" altLang="tr-TR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Tavuk doğal konakçı   &gt;3 hafta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tr-TR" altLang="tr-TR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Hindilerde bildirim var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tr-TR" altLang="tr-TR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Ördekte </a:t>
            </a:r>
            <a:r>
              <a:rPr lang="tr-TR" altLang="tr-TR" sz="28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subklinik</a:t>
            </a:r>
            <a:endParaRPr lang="tr-TR" altLang="tr-TR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646593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>
            <a:extLst>
              <a:ext uri="{FF2B5EF4-FFF2-40B4-BE49-F238E27FC236}">
                <a16:creationId xmlns:a16="http://schemas.microsoft.com/office/drawing/2014/main" id="{0A9CFA4C-3B05-D649-BD3E-934081A845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8229600" cy="608013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tr-TR" sz="3200" b="1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Bulaşma </a:t>
            </a:r>
          </a:p>
        </p:txBody>
      </p:sp>
      <p:sp>
        <p:nvSpPr>
          <p:cNvPr id="275459" name="Rectangle 3">
            <a:extLst>
              <a:ext uri="{FF2B5EF4-FFF2-40B4-BE49-F238E27FC236}">
                <a16:creationId xmlns:a16="http://schemas.microsoft.com/office/drawing/2014/main" id="{16048106-7EFC-E84F-86AE-98CCD53B90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196975"/>
            <a:ext cx="8569325" cy="4752975"/>
          </a:xfrm>
        </p:spPr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tr-TR" altLang="tr-TR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Hastalık etkeni taşıyan tavuklarla direkt temas</a:t>
            </a:r>
          </a:p>
          <a:p>
            <a:pPr lvl="1" eaLnBrk="1" hangingPunct="1">
              <a:lnSpc>
                <a:spcPct val="150000"/>
              </a:lnSpc>
              <a:defRPr/>
            </a:pPr>
            <a:r>
              <a:rPr lang="tr-TR" altLang="tr-TR">
                <a:latin typeface="Times New Roman" panose="02020603050405020304" pitchFamily="18" charset="0"/>
                <a:ea typeface="ＭＳ Ｐゴシック" panose="020B0600070205080204" pitchFamily="34" charset="-128"/>
              </a:rPr>
              <a:t>Solunum</a:t>
            </a:r>
          </a:p>
          <a:p>
            <a:pPr lvl="1" eaLnBrk="1" hangingPunct="1">
              <a:lnSpc>
                <a:spcPct val="150000"/>
              </a:lnSpc>
              <a:defRPr/>
            </a:pPr>
            <a:r>
              <a:rPr lang="tr-TR" altLang="tr-TR">
                <a:latin typeface="Times New Roman" panose="02020603050405020304" pitchFamily="18" charset="0"/>
                <a:ea typeface="ＭＳ Ｐゴシック" panose="020B0600070205080204" pitchFamily="34" charset="-128"/>
              </a:rPr>
              <a:t>Göz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tr-TR" altLang="tr-TR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Köy tavukları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tr-TR" altLang="tr-TR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İndirekt bulaşma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tr-TR" altLang="tr-TR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Latent seyir</a:t>
            </a:r>
          </a:p>
        </p:txBody>
      </p:sp>
    </p:spTree>
    <p:extLst>
      <p:ext uri="{BB962C8B-B14F-4D97-AF65-F5344CB8AC3E}">
        <p14:creationId xmlns:p14="http://schemas.microsoft.com/office/powerpoint/2010/main" val="1701140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D11DBE2-E194-344D-80A1-1C1FAC954C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4313" y="785813"/>
            <a:ext cx="4929187" cy="796925"/>
          </a:xfrm>
        </p:spPr>
        <p:txBody>
          <a:bodyPr/>
          <a:lstStyle/>
          <a:p>
            <a:pPr eaLnBrk="1" hangingPunct="1">
              <a:defRPr/>
            </a:pP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Etiyoloji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091053DB-04FF-E840-B044-E78133AEE6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85750" y="2286000"/>
            <a:ext cx="4829175" cy="838200"/>
          </a:xfrm>
        </p:spPr>
        <p:txBody>
          <a:bodyPr/>
          <a:lstStyle/>
          <a:p>
            <a:pPr eaLnBrk="1" hangingPunct="1">
              <a:defRPr/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Coronavirus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5" name="Picture 2">
            <a:extLst>
              <a:ext uri="{FF2B5EF4-FFF2-40B4-BE49-F238E27FC236}">
                <a16:creationId xmlns:a16="http://schemas.microsoft.com/office/drawing/2014/main" id="{67A7E90E-1C56-B74C-B2F4-835797E2C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0688" y="0"/>
            <a:ext cx="3643312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Picture 3">
            <a:extLst>
              <a:ext uri="{FF2B5EF4-FFF2-40B4-BE49-F238E27FC236}">
                <a16:creationId xmlns:a16="http://schemas.microsoft.com/office/drawing/2014/main" id="{B654B7C3-BC73-6A41-87E9-2672894A48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0688" y="3429000"/>
            <a:ext cx="371475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158517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>
            <a:extLst>
              <a:ext uri="{FF2B5EF4-FFF2-40B4-BE49-F238E27FC236}">
                <a16:creationId xmlns:a16="http://schemas.microsoft.com/office/drawing/2014/main" id="{EFD06836-ECBC-3544-BCAE-BFEB458501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476250"/>
            <a:ext cx="8229600" cy="608013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tr-TR" sz="3200" b="1" dirty="0" err="1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İnkubasyon</a:t>
            </a:r>
            <a:r>
              <a:rPr lang="tr-TR" altLang="tr-TR" sz="3200" b="1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periyodu ve klinik </a:t>
            </a:r>
          </a:p>
        </p:txBody>
      </p:sp>
      <p:sp>
        <p:nvSpPr>
          <p:cNvPr id="275459" name="Rectangle 3">
            <a:extLst>
              <a:ext uri="{FF2B5EF4-FFF2-40B4-BE49-F238E27FC236}">
                <a16:creationId xmlns:a16="http://schemas.microsoft.com/office/drawing/2014/main" id="{72D12ACE-233F-AA48-9D80-98681CE081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484313"/>
            <a:ext cx="8569325" cy="4752975"/>
          </a:xfrm>
        </p:spPr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tr-TR" altLang="tr-TR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6-14 gün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tr-TR" altLang="tr-TR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Akut seyirli</a:t>
            </a:r>
          </a:p>
          <a:p>
            <a:pPr lvl="1" eaLnBrk="1" hangingPunct="1">
              <a:lnSpc>
                <a:spcPct val="150000"/>
              </a:lnSpc>
              <a:defRPr/>
            </a:pPr>
            <a:r>
              <a:rPr lang="tr-TR" altLang="tr-TR">
                <a:latin typeface="Times New Roman" panose="02020603050405020304" pitchFamily="18" charset="0"/>
                <a:ea typeface="ＭＳ Ｐゴシック" panose="020B0600070205080204" pitchFamily="34" charset="-128"/>
              </a:rPr>
              <a:t>Ciddi form</a:t>
            </a:r>
          </a:p>
          <a:p>
            <a:pPr lvl="1" eaLnBrk="1" hangingPunct="1">
              <a:lnSpc>
                <a:spcPct val="150000"/>
              </a:lnSpc>
              <a:defRPr/>
            </a:pPr>
            <a:r>
              <a:rPr lang="tr-TR" altLang="tr-TR">
                <a:latin typeface="Times New Roman" panose="02020603050405020304" pitchFamily="18" charset="0"/>
                <a:ea typeface="ＭＳ Ｐゴシック" panose="020B0600070205080204" pitchFamily="34" charset="-128"/>
              </a:rPr>
              <a:t>Hafif form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tr-TR" altLang="tr-TR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Latent seyir</a:t>
            </a:r>
          </a:p>
        </p:txBody>
      </p:sp>
    </p:spTree>
    <p:extLst>
      <p:ext uri="{BB962C8B-B14F-4D97-AF65-F5344CB8AC3E}">
        <p14:creationId xmlns:p14="http://schemas.microsoft.com/office/powerpoint/2010/main" val="42385132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>
            <a:extLst>
              <a:ext uri="{FF2B5EF4-FFF2-40B4-BE49-F238E27FC236}">
                <a16:creationId xmlns:a16="http://schemas.microsoft.com/office/drawing/2014/main" id="{CA6DE7E5-57E1-2F40-BCEA-84E1965D29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388" y="476250"/>
            <a:ext cx="8229600" cy="608013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tr-TR" sz="3200" b="1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Teşhis </a:t>
            </a:r>
          </a:p>
        </p:txBody>
      </p:sp>
      <p:sp>
        <p:nvSpPr>
          <p:cNvPr id="275459" name="Rectangle 3">
            <a:extLst>
              <a:ext uri="{FF2B5EF4-FFF2-40B4-BE49-F238E27FC236}">
                <a16:creationId xmlns:a16="http://schemas.microsoft.com/office/drawing/2014/main" id="{5DBD7F9B-4458-874D-A45F-44944BC7C7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341438"/>
            <a:ext cx="8569325" cy="511175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tr-TR" altLang="tr-TR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Klinik ve nekropsi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tr-TR" altLang="tr-TR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Materyal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tr-TR" altLang="tr-TR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Laboratuvar teşhisi</a:t>
            </a:r>
          </a:p>
          <a:p>
            <a:pPr lvl="1" eaLnBrk="1" hangingPunct="1">
              <a:lnSpc>
                <a:spcPct val="150000"/>
              </a:lnSpc>
              <a:defRPr/>
            </a:pPr>
            <a:r>
              <a:rPr lang="tr-TR" altLang="tr-TR">
                <a:latin typeface="Times New Roman" panose="02020603050405020304" pitchFamily="18" charset="0"/>
                <a:ea typeface="ＭＳ Ｐゴシック" panose="020B0600070205080204" pitchFamily="34" charset="-128"/>
              </a:rPr>
              <a:t>Histopatoloji</a:t>
            </a:r>
          </a:p>
          <a:p>
            <a:pPr lvl="1" eaLnBrk="1" hangingPunct="1">
              <a:lnSpc>
                <a:spcPct val="150000"/>
              </a:lnSpc>
              <a:defRPr/>
            </a:pPr>
            <a:r>
              <a:rPr lang="tr-TR" altLang="tr-TR">
                <a:latin typeface="Times New Roman" panose="02020603050405020304" pitchFamily="18" charset="0"/>
                <a:ea typeface="ＭＳ Ｐゴシック" panose="020B0600070205080204" pitchFamily="34" charset="-128"/>
              </a:rPr>
              <a:t>İzolasyon ve identifikasyon</a:t>
            </a:r>
          </a:p>
          <a:p>
            <a:pPr lvl="1" eaLnBrk="1" hangingPunct="1">
              <a:lnSpc>
                <a:spcPct val="150000"/>
              </a:lnSpc>
              <a:defRPr/>
            </a:pPr>
            <a:r>
              <a:rPr lang="tr-TR" altLang="tr-TR">
                <a:latin typeface="Times New Roman" panose="02020603050405020304" pitchFamily="18" charset="0"/>
                <a:ea typeface="ＭＳ Ｐゴシック" panose="020B0600070205080204" pitchFamily="34" charset="-128"/>
              </a:rPr>
              <a:t>Moleküler teşhis/tiplendirme</a:t>
            </a:r>
          </a:p>
          <a:p>
            <a:pPr lvl="1" eaLnBrk="1" hangingPunct="1">
              <a:lnSpc>
                <a:spcPct val="150000"/>
              </a:lnSpc>
              <a:defRPr/>
            </a:pPr>
            <a:r>
              <a:rPr lang="tr-TR" altLang="tr-TR">
                <a:latin typeface="Times New Roman" panose="02020603050405020304" pitchFamily="18" charset="0"/>
                <a:ea typeface="ＭＳ Ｐゴシック" panose="020B0600070205080204" pitchFamily="34" charset="-128"/>
              </a:rPr>
              <a:t>Seroloji</a:t>
            </a:r>
          </a:p>
        </p:txBody>
      </p:sp>
    </p:spTree>
    <p:extLst>
      <p:ext uri="{BB962C8B-B14F-4D97-AF65-F5344CB8AC3E}">
        <p14:creationId xmlns:p14="http://schemas.microsoft.com/office/powerpoint/2010/main" val="313010436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>
            <a:extLst>
              <a:ext uri="{FF2B5EF4-FFF2-40B4-BE49-F238E27FC236}">
                <a16:creationId xmlns:a16="http://schemas.microsoft.com/office/drawing/2014/main" id="{CA6DE7E5-57E1-2F40-BCEA-84E1965D29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4675" y="758675"/>
            <a:ext cx="8229600" cy="608013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tr-TR" sz="3200" b="1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Koruma ve Kontrol</a:t>
            </a:r>
          </a:p>
        </p:txBody>
      </p:sp>
      <p:sp>
        <p:nvSpPr>
          <p:cNvPr id="275459" name="Rectangle 3">
            <a:extLst>
              <a:ext uri="{FF2B5EF4-FFF2-40B4-BE49-F238E27FC236}">
                <a16:creationId xmlns:a16="http://schemas.microsoft.com/office/drawing/2014/main" id="{5DBD7F9B-4458-874D-A45F-44944BC7C7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072" y="1823351"/>
            <a:ext cx="8569325" cy="3971967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defRPr/>
            </a:pPr>
            <a:r>
              <a:rPr lang="tr-TR" altLang="tr-TR" sz="28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Biyogüvenlik</a:t>
            </a:r>
            <a:endParaRPr lang="tr-TR" altLang="tr-TR" sz="2800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tr-TR" altLang="tr-TR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Aşılama</a:t>
            </a:r>
          </a:p>
          <a:p>
            <a:pPr lvl="1">
              <a:lnSpc>
                <a:spcPct val="150000"/>
              </a:lnSpc>
              <a:defRPr/>
            </a:pPr>
            <a:r>
              <a:rPr lang="tr-TR" altLang="tr-TR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Canlı aşılar</a:t>
            </a:r>
          </a:p>
          <a:p>
            <a:pPr lvl="1">
              <a:lnSpc>
                <a:spcPct val="150000"/>
              </a:lnSpc>
              <a:defRPr/>
            </a:pPr>
            <a:r>
              <a:rPr lang="tr-TR" altLang="tr-TR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Vektör aşılar</a:t>
            </a:r>
          </a:p>
        </p:txBody>
      </p:sp>
    </p:spTree>
    <p:extLst>
      <p:ext uri="{BB962C8B-B14F-4D97-AF65-F5344CB8AC3E}">
        <p14:creationId xmlns:p14="http://schemas.microsoft.com/office/powerpoint/2010/main" val="2996401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D53E2336-6FDE-3C47-820F-D8BAB6CD1D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71500" y="285750"/>
            <a:ext cx="7772400" cy="4572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Epidemiyoloji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C6BED8FC-370D-7C45-A670-0A13489125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28625" y="1214438"/>
            <a:ext cx="8305800" cy="5143500"/>
          </a:xfrm>
        </p:spPr>
        <p:txBody>
          <a:bodyPr/>
          <a:lstStyle/>
          <a:p>
            <a:pPr eaLnBrk="1" hangingPunct="1"/>
            <a:r>
              <a:rPr lang="tr-TR" altLang="tr-TR" sz="28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Oldukça bulaşıcı solunum sistemi hastalığı</a:t>
            </a:r>
          </a:p>
          <a:p>
            <a:pPr eaLnBrk="1" hangingPunct="1"/>
            <a:r>
              <a:rPr lang="tr-TR" altLang="tr-TR" sz="28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Virus sadece solunum sistemini etkilemez, ovidukt ve böbreklerde virustan etkilenir</a:t>
            </a:r>
          </a:p>
          <a:p>
            <a:pPr eaLnBrk="1" hangingPunct="1"/>
            <a:r>
              <a:rPr lang="tr-TR" altLang="tr-TR" sz="28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Broilerde büyüme geriliği</a:t>
            </a:r>
          </a:p>
          <a:p>
            <a:pPr eaLnBrk="1" hangingPunct="1"/>
            <a:r>
              <a:rPr lang="tr-TR" altLang="tr-TR" sz="28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Yumurtadaki hayvanlarda yumurta veriminde düşme</a:t>
            </a:r>
          </a:p>
          <a:p>
            <a:pPr eaLnBrk="1" hangingPunct="1"/>
            <a:r>
              <a:rPr lang="tr-TR" altLang="tr-TR" sz="28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Yumurtanın iç ve dış kalitesinde bozulma </a:t>
            </a:r>
          </a:p>
          <a:p>
            <a:pPr eaLnBrk="1" hangingPunct="1"/>
            <a:r>
              <a:rPr lang="tr-TR" altLang="tr-TR" sz="28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Sekonder infeksiyonlar hastalığın ciddiyetini arttırır</a:t>
            </a:r>
          </a:p>
          <a:p>
            <a:pPr eaLnBrk="1" hangingPunct="1"/>
            <a:r>
              <a:rPr lang="tr-TR" altLang="tr-TR" sz="28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 hastalık hem broilerlerde hem de yumurtacılarda önemli ekonomik kayba neden olur</a:t>
            </a:r>
          </a:p>
          <a:p>
            <a:pPr eaLnBrk="1" hangingPunct="1"/>
            <a:r>
              <a:rPr lang="tr-TR" altLang="tr-TR" sz="28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Ölüm böbrek ve solunum yetmezliğinden kaynaklanır</a:t>
            </a:r>
          </a:p>
        </p:txBody>
      </p:sp>
    </p:spTree>
    <p:extLst>
      <p:ext uri="{BB962C8B-B14F-4D97-AF65-F5344CB8AC3E}">
        <p14:creationId xmlns:p14="http://schemas.microsoft.com/office/powerpoint/2010/main" val="527266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D400A82F-F55E-4E44-A467-519BFD8D61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39800"/>
          </a:xfrm>
        </p:spPr>
        <p:txBody>
          <a:bodyPr/>
          <a:lstStyle/>
          <a:p>
            <a:pPr eaLnBrk="1" hangingPunct="1">
              <a:defRPr/>
            </a:pPr>
            <a:r>
              <a:rPr lang="tr-TR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Virusun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Patotipleri</a:t>
            </a:r>
            <a:endParaRPr lang="tr-T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B86D4DC4-C9B9-594F-A44D-614D8B846F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tr-TR" sz="2800" b="1" dirty="0">
                <a:latin typeface="Times New Roman" pitchFamily="18" charset="0"/>
                <a:cs typeface="Times New Roman" pitchFamily="18" charset="0"/>
              </a:rPr>
              <a:t>Solunum sistemini etkileyenler</a:t>
            </a:r>
          </a:p>
          <a:p>
            <a:pPr lvl="1" eaLnBrk="1" hangingPunct="1">
              <a:defRPr/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Massachusetts</a:t>
            </a:r>
          </a:p>
          <a:p>
            <a:pPr lvl="1" eaLnBrk="1" hangingPunct="1">
              <a:defRPr/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Connecticut</a:t>
            </a:r>
            <a:br>
              <a:rPr lang="tr-TR" dirty="0">
                <a:latin typeface="Times New Roman" pitchFamily="18" charset="0"/>
                <a:cs typeface="Times New Roman" pitchFamily="18" charset="0"/>
              </a:rPr>
            </a:br>
            <a:r>
              <a:rPr lang="tr-TR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eaLnBrk="1" hangingPunct="1">
              <a:defRPr/>
            </a:pPr>
            <a:r>
              <a:rPr lang="tr-TR" sz="2800" b="1" dirty="0">
                <a:latin typeface="Times New Roman" pitchFamily="18" charset="0"/>
                <a:cs typeface="Times New Roman" pitchFamily="18" charset="0"/>
              </a:rPr>
              <a:t>Böbrekleri etkileyenler  </a:t>
            </a:r>
          </a:p>
          <a:p>
            <a:pPr lvl="1" eaLnBrk="1" hangingPunct="1">
              <a:defRPr/>
            </a:pPr>
            <a:r>
              <a:rPr lang="tr-TR" dirty="0" err="1">
                <a:latin typeface="Times New Roman" pitchFamily="18" charset="0"/>
                <a:cs typeface="Times New Roman" pitchFamily="18" charset="0"/>
              </a:rPr>
              <a:t>Australian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T</a:t>
            </a:r>
          </a:p>
          <a:p>
            <a:pPr lvl="1" eaLnBrk="1" hangingPunct="1">
              <a:defRPr/>
            </a:pPr>
            <a:r>
              <a:rPr lang="tr-TR" dirty="0" err="1">
                <a:latin typeface="Times New Roman" pitchFamily="18" charset="0"/>
                <a:cs typeface="Times New Roman" pitchFamily="18" charset="0"/>
              </a:rPr>
              <a:t>Gray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defRPr/>
            </a:pPr>
            <a:r>
              <a:rPr lang="tr-TR" dirty="0" err="1">
                <a:latin typeface="Times New Roman" pitchFamily="18" charset="0"/>
                <a:cs typeface="Times New Roman" pitchFamily="18" charset="0"/>
              </a:rPr>
              <a:t>Holte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94506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49C8CDC4-9E18-4547-883B-6DD57B4F2C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57188" y="1285875"/>
            <a:ext cx="8572500" cy="5186363"/>
          </a:xfrm>
        </p:spPr>
        <p:txBody>
          <a:bodyPr/>
          <a:lstStyle/>
          <a:p>
            <a:pPr eaLnBrk="1" hangingPunct="1"/>
            <a:r>
              <a:rPr lang="tr-TR" altLang="tr-TR" sz="2800" b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Massachusetts</a:t>
            </a:r>
            <a:r>
              <a:rPr lang="tr-TR" altLang="tr-TR" sz="28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	Solunum sisteminde hastalık oluşturur</a:t>
            </a:r>
            <a:br>
              <a:rPr lang="tr-TR" altLang="tr-TR" sz="28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altLang="tr-TR" sz="28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Dişi üreme sistemine affinitesi yüksek</a:t>
            </a:r>
            <a:br>
              <a:rPr lang="tr-TR" altLang="tr-TR" sz="28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altLang="tr-TR" sz="28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Böbreklere etkisi yok	</a:t>
            </a:r>
            <a:br>
              <a:rPr lang="tr-TR" altLang="tr-TR" sz="28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altLang="tr-TR" sz="28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Attenüe formları aşı olarak kullanılır</a:t>
            </a:r>
          </a:p>
          <a:p>
            <a:pPr eaLnBrk="1" hangingPunct="1">
              <a:buFont typeface="Wingdings" pitchFamily="2" charset="2"/>
              <a:buNone/>
            </a:pPr>
            <a:endParaRPr lang="tr-TR" altLang="tr-TR" sz="280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tr-TR" altLang="tr-TR" sz="2800" b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Beaudette</a:t>
            </a:r>
            <a:r>
              <a:rPr lang="tr-TR" altLang="tr-TR" sz="28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	Patojenite yok (embriyolarda ölüm)</a:t>
            </a:r>
            <a:br>
              <a:rPr lang="tr-TR" altLang="tr-TR" sz="28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altLang="tr-TR" sz="28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VN testinde antijen</a:t>
            </a:r>
          </a:p>
          <a:p>
            <a:pPr eaLnBrk="1" hangingPunct="1">
              <a:buFont typeface="Wingdings" pitchFamily="2" charset="2"/>
              <a:buNone/>
            </a:pPr>
            <a:endParaRPr lang="tr-TR" altLang="tr-TR" sz="280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tr-TR" altLang="tr-TR" sz="2800" b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Connecticut</a:t>
            </a:r>
            <a:r>
              <a:rPr lang="tr-TR" altLang="tr-TR" sz="28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Hafif solunum sistemi belirtileri</a:t>
            </a:r>
            <a:br>
              <a:rPr lang="tr-TR" altLang="tr-TR" sz="28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altLang="tr-TR" sz="28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Dişi üreme sistemine etkisi yoktur</a:t>
            </a:r>
            <a:br>
              <a:rPr lang="tr-TR" altLang="tr-TR" sz="28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altLang="tr-TR" sz="28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Böbreklere yerleşmez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9A27757-D5B2-A44B-9C82-51618C41EC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pPr eaLnBrk="1" hangingPunct="1">
              <a:defRPr/>
            </a:pPr>
            <a:r>
              <a:rPr lang="tr-TR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Virus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alttipleri</a:t>
            </a:r>
            <a:endParaRPr lang="tr-T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15604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E2D34581-2043-2E4B-8AC1-4945F6981B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85750" y="1000125"/>
            <a:ext cx="8572500" cy="5572125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tr-TR" altLang="tr-TR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Holland</a:t>
            </a:r>
            <a:r>
              <a:rPr lang="tr-TR" altLang="tr-TR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tr-TR" altLang="tr-TR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Solunum sisteminde patojen</a:t>
            </a:r>
            <a:br>
              <a:rPr lang="tr-TR" altLang="tr-TR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altLang="tr-TR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		Dişi üreme sistemini etkiler</a:t>
            </a:r>
            <a:br>
              <a:rPr lang="tr-TR" altLang="tr-TR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altLang="tr-TR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		Böbreklere yerleşir</a:t>
            </a:r>
          </a:p>
          <a:p>
            <a:pPr eaLnBrk="1" hangingPunct="1">
              <a:buFont typeface="Wingdings" pitchFamily="2" charset="2"/>
              <a:buNone/>
            </a:pPr>
            <a:endParaRPr lang="tr-TR" altLang="tr-TR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tr-TR" altLang="tr-TR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Arkansas</a:t>
            </a:r>
            <a:r>
              <a:rPr lang="tr-TR" altLang="tr-TR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tr-TR" altLang="tr-TR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Solunum sisteminde patojen</a:t>
            </a:r>
            <a:br>
              <a:rPr lang="tr-TR" altLang="tr-TR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altLang="tr-TR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		Dişi üreme sistemini etkiler</a:t>
            </a:r>
            <a:br>
              <a:rPr lang="tr-TR" altLang="tr-TR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altLang="tr-TR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		Böbreklere yerleşmez</a:t>
            </a:r>
            <a:br>
              <a:rPr lang="tr-TR" altLang="tr-TR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altLang="tr-TR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r>
              <a:rPr lang="tr-TR" altLang="tr-TR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Attenüe</a:t>
            </a:r>
            <a:r>
              <a:rPr lang="tr-TR" altLang="tr-TR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suşlar</a:t>
            </a:r>
            <a:r>
              <a:rPr lang="tr-TR" altLang="tr-TR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aşı olarak kullanılır</a:t>
            </a:r>
          </a:p>
          <a:p>
            <a:pPr eaLnBrk="1" hangingPunct="1">
              <a:buFont typeface="Wingdings" pitchFamily="2" charset="2"/>
              <a:buNone/>
            </a:pPr>
            <a:endParaRPr lang="tr-TR" altLang="tr-TR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tr-TR" altLang="tr-TR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		</a:t>
            </a:r>
            <a:r>
              <a:rPr lang="tr-TR" altLang="tr-TR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Ciddi </a:t>
            </a:r>
            <a:r>
              <a:rPr lang="tr-TR" altLang="tr-TR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nefritise</a:t>
            </a:r>
            <a:r>
              <a:rPr lang="tr-TR" altLang="tr-TR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neden olur</a:t>
            </a:r>
            <a:br>
              <a:rPr lang="tr-TR" altLang="tr-TR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altLang="tr-TR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		Solunum sistemi ve dişi üreme kanalı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				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54A22E5-F175-444E-BC4E-77BDB84422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42875"/>
            <a:ext cx="8229600" cy="72548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tr-TR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Virus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alttipleri</a:t>
            </a:r>
            <a:endParaRPr lang="tr-T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574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Başlık">
            <a:extLst>
              <a:ext uri="{FF2B5EF4-FFF2-40B4-BE49-F238E27FC236}">
                <a16:creationId xmlns:a16="http://schemas.microsoft.com/office/drawing/2014/main" id="{5D53EFDD-5566-4D4A-8378-8D97FC3C7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188" y="71438"/>
            <a:ext cx="8229600" cy="439737"/>
          </a:xfrm>
        </p:spPr>
        <p:txBody>
          <a:bodyPr>
            <a:noAutofit/>
          </a:bodyPr>
          <a:lstStyle/>
          <a:p>
            <a:pPr eaLnBrk="1" hangingPunct="1"/>
            <a:r>
              <a:rPr lang="tr-TR" altLang="tr-TR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IB </a:t>
            </a:r>
            <a:r>
              <a:rPr lang="tr-TR" altLang="tr-TR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virusların</a:t>
            </a:r>
            <a:r>
              <a:rPr lang="tr-TR" altLang="tr-TR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genetik yakınlığı</a:t>
            </a:r>
          </a:p>
        </p:txBody>
      </p:sp>
      <p:pic>
        <p:nvPicPr>
          <p:cNvPr id="23554" name="Picture 2">
            <a:extLst>
              <a:ext uri="{FF2B5EF4-FFF2-40B4-BE49-F238E27FC236}">
                <a16:creationId xmlns:a16="http://schemas.microsoft.com/office/drawing/2014/main" id="{657E6EDF-22DB-B149-BE56-02E2753FC89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34281" y="874920"/>
            <a:ext cx="4280844" cy="591164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6700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>
            <a:extLst>
              <a:ext uri="{FF2B5EF4-FFF2-40B4-BE49-F238E27FC236}">
                <a16:creationId xmlns:a16="http://schemas.microsoft.com/office/drawing/2014/main" id="{3B52F527-D452-2342-8F8A-5B5D4F5DB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625" y="642938"/>
            <a:ext cx="8229600" cy="868362"/>
          </a:xfrm>
        </p:spPr>
        <p:txBody>
          <a:bodyPr/>
          <a:lstStyle/>
          <a:p>
            <a:pPr eaLnBrk="1" hangingPunct="1"/>
            <a:r>
              <a:rPr lang="tr-TR" altLang="tr-TR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Türkiye’de IBV </a:t>
            </a:r>
            <a:r>
              <a:rPr lang="tr-TR" altLang="tr-TR" sz="3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infeksiyonları</a:t>
            </a:r>
            <a:endParaRPr lang="tr-TR" altLang="tr-TR" sz="36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2 İçerik Yer Tutucusu">
            <a:extLst>
              <a:ext uri="{FF2B5EF4-FFF2-40B4-BE49-F238E27FC236}">
                <a16:creationId xmlns:a16="http://schemas.microsoft.com/office/drawing/2014/main" id="{FC72975C-A758-A84B-BCEE-3F63E2CC2F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063" y="2143125"/>
            <a:ext cx="8229600" cy="3186113"/>
          </a:xfrm>
        </p:spPr>
        <p:txBody>
          <a:bodyPr/>
          <a:lstStyle/>
          <a:p>
            <a:pPr eaLnBrk="1" hangingPunct="1"/>
            <a:r>
              <a:rPr lang="tr-TR" altLang="tr-TR" sz="28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Hem broiler hem de yumurtacılar için problem</a:t>
            </a:r>
          </a:p>
          <a:p>
            <a:pPr eaLnBrk="1" hangingPunct="1"/>
            <a:r>
              <a:rPr lang="tr-TR" altLang="tr-TR" sz="28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Aşılamalar sonrası oluşan bağışıklığın durumu</a:t>
            </a:r>
          </a:p>
          <a:p>
            <a:pPr eaLnBrk="1" hangingPunct="1"/>
            <a:r>
              <a:rPr lang="tr-TR" altLang="tr-TR" sz="28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Serotiplendirme/genotiplendirme çalışmaları eksik</a:t>
            </a:r>
          </a:p>
          <a:p>
            <a:pPr eaLnBrk="1" hangingPunct="1"/>
            <a:r>
              <a:rPr lang="tr-TR" altLang="tr-TR" sz="28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Diğer solunum sistemi infeksiyonları</a:t>
            </a:r>
          </a:p>
          <a:p>
            <a:pPr eaLnBrk="1" hangingPunct="1"/>
            <a:r>
              <a:rPr lang="tr-TR" altLang="tr-TR" sz="28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Laboratuvar kullanma alışkanlıkları</a:t>
            </a:r>
          </a:p>
          <a:p>
            <a:pPr eaLnBrk="1" hangingPunct="1"/>
            <a:endParaRPr lang="tr-TR" altLang="tr-TR" sz="280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88510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838</TotalTime>
  <Words>804</Words>
  <Application>Microsoft Macintosh PowerPoint</Application>
  <PresentationFormat>Ekran Gösterisi (4:3)</PresentationFormat>
  <Paragraphs>217</Paragraphs>
  <Slides>32</Slides>
  <Notes>9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32</vt:i4>
      </vt:variant>
    </vt:vector>
  </HeadingPairs>
  <TitlesOfParts>
    <vt:vector size="37" baseType="lpstr">
      <vt:lpstr>Arial</vt:lpstr>
      <vt:lpstr>Calibri</vt:lpstr>
      <vt:lpstr>Times New Roman</vt:lpstr>
      <vt:lpstr>Wingdings</vt:lpstr>
      <vt:lpstr>Office Theme</vt:lpstr>
      <vt:lpstr>Viral Solunum Sistemi Hastalıkları-2: IBV, aMPV, ILTV İnfeksiyonları</vt:lpstr>
      <vt:lpstr>İnfeksiyöz Bronşitis</vt:lpstr>
      <vt:lpstr>Etiyoloji</vt:lpstr>
      <vt:lpstr>Epidemiyoloji</vt:lpstr>
      <vt:lpstr>Virusun Patotipleri</vt:lpstr>
      <vt:lpstr>Virus alttipleri</vt:lpstr>
      <vt:lpstr>Virus alttipleri</vt:lpstr>
      <vt:lpstr>IB virusların genetik yakınlığı</vt:lpstr>
      <vt:lpstr>Türkiye’de IBV infeksiyonları</vt:lpstr>
      <vt:lpstr>IB variantları</vt:lpstr>
      <vt:lpstr>Epidemiyoloji</vt:lpstr>
      <vt:lpstr>IB variant</vt:lpstr>
      <vt:lpstr>IB Variant</vt:lpstr>
      <vt:lpstr>Klinik-Nekropsi variant</vt:lpstr>
      <vt:lpstr>IBV İnfeksiyonlarının Teşhisi</vt:lpstr>
      <vt:lpstr>Koruma ve Kontrol</vt:lpstr>
      <vt:lpstr>IB virus infeksiyonlarında bağışıklık</vt:lpstr>
      <vt:lpstr> Avian Metapneumovirus İnfeksiyonları</vt:lpstr>
      <vt:lpstr>AMPV infeksiyonları</vt:lpstr>
      <vt:lpstr>Etiyoloji</vt:lpstr>
      <vt:lpstr>Klinik bulgular</vt:lpstr>
      <vt:lpstr>PowerPoint Sunusu</vt:lpstr>
      <vt:lpstr>Teşhis</vt:lpstr>
      <vt:lpstr>APV infeksiyonlarında koruma</vt:lpstr>
      <vt:lpstr>ILT (İnfeksiyöz laringotracheitis)</vt:lpstr>
      <vt:lpstr>PowerPoint Sunusu</vt:lpstr>
      <vt:lpstr>Etken </vt:lpstr>
      <vt:lpstr>Konakçı dağılımı</vt:lpstr>
      <vt:lpstr>Bulaşma </vt:lpstr>
      <vt:lpstr>İnkubasyon periyodu ve klinik </vt:lpstr>
      <vt:lpstr>Teşhis </vt:lpstr>
      <vt:lpstr>Koruma ve Kontrol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Newcastle Hastalığı (ND)</dc:title>
  <dc:creator>Mehmet  Akan</dc:creator>
  <cp:lastModifiedBy>Microsoft Office User</cp:lastModifiedBy>
  <cp:revision>55</cp:revision>
  <dcterms:created xsi:type="dcterms:W3CDTF">2018-03-26T19:21:53Z</dcterms:created>
  <dcterms:modified xsi:type="dcterms:W3CDTF">2022-01-01T15:31:44Z</dcterms:modified>
</cp:coreProperties>
</file>