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notesMasterIdLst>
    <p:notesMasterId r:id="rId8"/>
  </p:notesMasterIdLst>
  <p:sldIdLst>
    <p:sldId id="258" r:id="rId2"/>
    <p:sldId id="259" r:id="rId3"/>
    <p:sldId id="260" r:id="rId4"/>
    <p:sldId id="262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83878-61BD-43F0-BBAA-6FD6711598FB}" type="datetimeFigureOut">
              <a:rPr lang="tr-TR" smtClean="0"/>
              <a:t>2.07.2022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39B71-E975-4BE2-BC3D-7534AEFD5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60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61b56ad7b7_0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61b56ad7b7_0_2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g61b56ad7b7_0_29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621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618dad6d90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618dad6d90_0_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g618dad6d90_0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628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618dad6d9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618dad6d90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g618dad6d90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52548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87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9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38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71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41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82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1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2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8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7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9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/>
              <a:t>Bilgi Davranışı Modelleri</a:t>
            </a:r>
            <a:endParaRPr/>
          </a:p>
        </p:txBody>
      </p:sp>
      <p:sp>
        <p:nvSpPr>
          <p:cNvPr id="270" name="Google Shape;270;p2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 dirty="0"/>
              <a:t>Bir model, bir problem üzerinde düşünmek için bir çerçeve olarak tanımlanabilir ve teorik önermeler arasındaki ilişkilerin bir ifadesine dönüşebilir” </a:t>
            </a:r>
            <a:r>
              <a:rPr lang="tr-TR" sz="1200" dirty="0"/>
              <a:t>(Wilson, 1999, s. 250).</a:t>
            </a:r>
            <a:endParaRPr sz="1200"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616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"/>
          <p:cNvSpPr txBox="1">
            <a:spLocks noGrp="1"/>
          </p:cNvSpPr>
          <p:nvPr>
            <p:ph type="title"/>
          </p:nvPr>
        </p:nvSpPr>
        <p:spPr>
          <a:xfrm>
            <a:off x="320602" y="15807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>
                <a:solidFill>
                  <a:srgbClr val="0B5394"/>
                </a:solidFill>
              </a:rPr>
              <a:t>Bilgi Davranış Modelleri</a:t>
            </a:r>
            <a:endParaRPr/>
          </a:p>
        </p:txBody>
      </p:sp>
      <p:sp>
        <p:nvSpPr>
          <p:cNvPr id="277" name="Google Shape;277;p29"/>
          <p:cNvSpPr txBox="1">
            <a:spLocks noGrp="1"/>
          </p:cNvSpPr>
          <p:nvPr>
            <p:ph idx="1"/>
          </p:nvPr>
        </p:nvSpPr>
        <p:spPr>
          <a:xfrm>
            <a:off x="5344300" y="1100975"/>
            <a:ext cx="6552900" cy="1398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/>
              <a:t>(Akademisyenler-bilim insanları ve uzmanlık alanı üzerine olanlar)</a:t>
            </a:r>
            <a:endParaRPr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/>
              <a:t>(Demografik özellikler, hobiler, çeşitli kullanıcı gruplarının gündelik yaşam etkinlikleri üzerine olanlar)</a:t>
            </a:r>
            <a:endParaRPr/>
          </a:p>
        </p:txBody>
      </p:sp>
      <p:cxnSp>
        <p:nvCxnSpPr>
          <p:cNvPr id="278" name="Google Shape;278;p29"/>
          <p:cNvCxnSpPr>
            <a:stCxn id="279" idx="2"/>
            <a:endCxn id="280" idx="1"/>
          </p:cNvCxnSpPr>
          <p:nvPr/>
        </p:nvCxnSpPr>
        <p:spPr>
          <a:xfrm>
            <a:off x="1592825" y="3493750"/>
            <a:ext cx="812700" cy="1231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1" name="Google Shape;281;p29"/>
          <p:cNvCxnSpPr>
            <a:stCxn id="279" idx="2"/>
            <a:endCxn id="282" idx="1"/>
          </p:cNvCxnSpPr>
          <p:nvPr/>
        </p:nvCxnSpPr>
        <p:spPr>
          <a:xfrm rot="10800000" flipH="1">
            <a:off x="1592825" y="2299150"/>
            <a:ext cx="812700" cy="11946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9" name="Google Shape;279;p29"/>
          <p:cNvSpPr/>
          <p:nvPr/>
        </p:nvSpPr>
        <p:spPr>
          <a:xfrm rot="-5400000">
            <a:off x="-918175" y="3143500"/>
            <a:ext cx="4321500" cy="700500"/>
          </a:xfrm>
          <a:prstGeom prst="roundRect">
            <a:avLst>
              <a:gd name="adj" fmla="val 16667"/>
            </a:avLst>
          </a:prstGeom>
          <a:solidFill>
            <a:srgbClr val="840D35"/>
          </a:solidFill>
          <a:ln w="9525" cap="flat" cmpd="sng">
            <a:solidFill>
              <a:srgbClr val="840D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Bilgi Davranışı Modelleri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405525" y="1948931"/>
            <a:ext cx="2694000" cy="700500"/>
          </a:xfrm>
          <a:prstGeom prst="roundRect">
            <a:avLst>
              <a:gd name="adj" fmla="val 16667"/>
            </a:avLst>
          </a:prstGeom>
          <a:solidFill>
            <a:srgbClr val="B61249"/>
          </a:solidFill>
          <a:ln w="9525" cap="flat" cmpd="sng">
            <a:solidFill>
              <a:srgbClr val="B612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İşle ilgili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2405525" y="4375065"/>
            <a:ext cx="2694000" cy="700500"/>
          </a:xfrm>
          <a:prstGeom prst="roundRect">
            <a:avLst>
              <a:gd name="adj" fmla="val 16667"/>
            </a:avLst>
          </a:prstGeom>
          <a:solidFill>
            <a:srgbClr val="B61249"/>
          </a:solidFill>
          <a:ln w="9525" cap="flat" cmpd="sng">
            <a:solidFill>
              <a:srgbClr val="B612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Gündelik yaşamla ilgili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85972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rgbClr val="0B5394"/>
                </a:solidFill>
              </a:rPr>
              <a:t>Bilgi Davranış Modelleri</a:t>
            </a:r>
            <a:endParaRPr dirty="0">
              <a:solidFill>
                <a:srgbClr val="0B5394"/>
              </a:solidFill>
            </a:endParaRPr>
          </a:p>
        </p:txBody>
      </p:sp>
      <p:sp>
        <p:nvSpPr>
          <p:cNvPr id="289" name="Google Shape;289;p30"/>
          <p:cNvSpPr txBox="1">
            <a:spLocks noGrp="1"/>
          </p:cNvSpPr>
          <p:nvPr>
            <p:ph idx="1"/>
          </p:nvPr>
        </p:nvSpPr>
        <p:spPr>
          <a:xfrm>
            <a:off x="838200" y="1409400"/>
            <a:ext cx="10515600" cy="505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1001"/>
              </a:spcBef>
              <a:spcAft>
                <a:spcPts val="0"/>
              </a:spcAft>
              <a:buSzPts val="2400"/>
              <a:buChar char="•"/>
            </a:pPr>
            <a:r>
              <a:rPr lang="tr-TR" sz="2400" dirty="0"/>
              <a:t>Davranışsal Modeller (</a:t>
            </a:r>
            <a:r>
              <a:rPr lang="tr-TR" sz="2400" dirty="0" err="1"/>
              <a:t>Behavioural</a:t>
            </a:r>
            <a:r>
              <a:rPr lang="tr-TR" sz="2400" dirty="0"/>
              <a:t> </a:t>
            </a:r>
            <a:r>
              <a:rPr lang="tr-TR" sz="2400" dirty="0" err="1"/>
              <a:t>Models</a:t>
            </a:r>
            <a:r>
              <a:rPr lang="tr-TR" sz="2400" dirty="0"/>
              <a:t>): </a:t>
            </a:r>
          </a:p>
          <a:p>
            <a:pPr marL="914400" lvl="1" indent="-381000">
              <a:spcBef>
                <a:spcPts val="1001"/>
              </a:spcBef>
              <a:buSzPts val="2400"/>
            </a:pP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Ellis</a:t>
            </a:r>
            <a:r>
              <a:rPr lang="tr-TR" sz="2000" dirty="0"/>
              <a:t> Model (1989), </a:t>
            </a:r>
          </a:p>
          <a:p>
            <a:pPr marL="914400" lvl="1" indent="-381000">
              <a:spcBef>
                <a:spcPts val="1001"/>
              </a:spcBef>
              <a:buSzPts val="2400"/>
            </a:pP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Krikelas</a:t>
            </a:r>
            <a:r>
              <a:rPr lang="tr-TR" sz="2000" dirty="0"/>
              <a:t> Modeli (1983);</a:t>
            </a:r>
          </a:p>
          <a:p>
            <a:pPr marL="914400" lvl="1" indent="-381000">
              <a:spcBef>
                <a:spcPts val="1001"/>
              </a:spcBef>
              <a:buSzPts val="2400"/>
            </a:pPr>
            <a:endParaRPr lang="tr-TR" sz="2000" dirty="0"/>
          </a:p>
          <a:p>
            <a:pPr marL="533400" lvl="1" indent="0">
              <a:spcBef>
                <a:spcPts val="1001"/>
              </a:spcBef>
              <a:buSzPts val="2400"/>
              <a:buNone/>
            </a:pPr>
            <a:endParaRPr sz="20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tr-TR" sz="2400" dirty="0"/>
              <a:t>Bilişsel-Davranışçı Model (A </a:t>
            </a:r>
            <a:r>
              <a:rPr lang="tr-TR" sz="2400" dirty="0" err="1"/>
              <a:t>Cognitive-behavioural</a:t>
            </a:r>
            <a:r>
              <a:rPr lang="tr-TR" sz="2400" dirty="0"/>
              <a:t> Model): </a:t>
            </a:r>
          </a:p>
          <a:p>
            <a:pPr marL="914400" lvl="1" indent="-381000">
              <a:spcBef>
                <a:spcPts val="0"/>
              </a:spcBef>
              <a:buSzPts val="2400"/>
            </a:pPr>
            <a:r>
              <a:rPr lang="tr-TR" sz="2000" dirty="0" err="1"/>
              <a:t>The</a:t>
            </a:r>
            <a:r>
              <a:rPr lang="tr-TR" sz="2000" dirty="0"/>
              <a:t> Johnson Modeli (1997);</a:t>
            </a:r>
            <a:endParaRPr sz="2000" dirty="0"/>
          </a:p>
          <a:p>
            <a:pPr marL="0" lvl="0" indent="0" algn="r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sz="1800" dirty="0"/>
              <a:t>(</a:t>
            </a:r>
            <a:r>
              <a:rPr lang="tr-TR" sz="1800" dirty="0" err="1"/>
              <a:t>Lakshminarayanan</a:t>
            </a:r>
            <a:r>
              <a:rPr lang="tr-TR" sz="1800" dirty="0"/>
              <a:t>, 2010, </a:t>
            </a:r>
            <a:r>
              <a:rPr lang="tr-TR" sz="1800" dirty="0" err="1"/>
              <a:t>ss</a:t>
            </a:r>
            <a:r>
              <a:rPr lang="tr-TR" sz="1800" dirty="0"/>
              <a:t>. 94–116) 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29127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B5394"/>
                </a:solidFill>
              </a:rPr>
              <a:t>Bilgi Davranış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81000">
              <a:spcBef>
                <a:spcPts val="0"/>
              </a:spcBef>
              <a:buSzPts val="2400"/>
            </a:pPr>
            <a:endParaRPr lang="tr-TR" dirty="0"/>
          </a:p>
          <a:p>
            <a:pPr marL="457200" lvl="0" indent="-381000">
              <a:spcBef>
                <a:spcPts val="0"/>
              </a:spcBef>
              <a:buSzPts val="2400"/>
            </a:pPr>
            <a:endParaRPr lang="tr-TR" dirty="0"/>
          </a:p>
          <a:p>
            <a:pPr marL="457200" lvl="0" indent="-381000">
              <a:spcBef>
                <a:spcPts val="0"/>
              </a:spcBef>
              <a:buSzPts val="2400"/>
            </a:pPr>
            <a:r>
              <a:rPr lang="tr-TR" dirty="0"/>
              <a:t>Bilişsel-</a:t>
            </a:r>
            <a:r>
              <a:rPr lang="tr-TR" dirty="0" err="1"/>
              <a:t>Duyuşsal</a:t>
            </a:r>
            <a:r>
              <a:rPr lang="tr-TR" dirty="0"/>
              <a:t> Model (</a:t>
            </a:r>
            <a:r>
              <a:rPr lang="tr-TR" dirty="0" err="1"/>
              <a:t>Cognitive-affective</a:t>
            </a:r>
            <a:r>
              <a:rPr lang="tr-TR" dirty="0"/>
              <a:t> </a:t>
            </a:r>
            <a:r>
              <a:rPr lang="tr-TR" dirty="0" err="1"/>
              <a:t>Models</a:t>
            </a:r>
            <a:r>
              <a:rPr lang="tr-TR" dirty="0"/>
              <a:t>): </a:t>
            </a:r>
          </a:p>
          <a:p>
            <a:pPr marL="914400" lvl="1" indent="-381000">
              <a:spcBef>
                <a:spcPts val="0"/>
              </a:spcBef>
              <a:buSzPts val="2400"/>
            </a:pPr>
            <a:r>
              <a:rPr lang="tr-TR" dirty="0" err="1"/>
              <a:t>Dervin’in</a:t>
            </a:r>
            <a:r>
              <a:rPr lang="tr-TR" dirty="0"/>
              <a:t> Anlamlandırma Modeli (</a:t>
            </a:r>
            <a:r>
              <a:rPr lang="tr-TR" dirty="0" err="1"/>
              <a:t>The</a:t>
            </a:r>
            <a:r>
              <a:rPr lang="tr-TR" dirty="0"/>
              <a:t> Sense-</a:t>
            </a:r>
            <a:r>
              <a:rPr lang="tr-TR" dirty="0" err="1"/>
              <a:t>making</a:t>
            </a:r>
            <a:r>
              <a:rPr lang="tr-TR" dirty="0"/>
              <a:t> Model) (1983), </a:t>
            </a:r>
          </a:p>
          <a:p>
            <a:pPr marL="914400" lvl="1" indent="-381000">
              <a:spcBef>
                <a:spcPts val="0"/>
              </a:spcBef>
              <a:buSzPts val="2400"/>
            </a:pPr>
            <a:r>
              <a:rPr lang="tr-TR" dirty="0" err="1"/>
              <a:t>Kuhlthau</a:t>
            </a:r>
            <a:r>
              <a:rPr lang="tr-TR" dirty="0"/>
              <a:t> (1991)’</a:t>
            </a:r>
            <a:r>
              <a:rPr lang="tr-TR" dirty="0" err="1"/>
              <a:t>nun</a:t>
            </a:r>
            <a:r>
              <a:rPr lang="tr-TR" dirty="0"/>
              <a:t> Bilgi Tarama Süreci Modeli (</a:t>
            </a:r>
            <a:r>
              <a:rPr lang="tr-TR" dirty="0" err="1"/>
              <a:t>The</a:t>
            </a:r>
            <a:r>
              <a:rPr lang="tr-TR" dirty="0"/>
              <a:t> Information </a:t>
            </a:r>
            <a:r>
              <a:rPr lang="tr-TR" dirty="0" err="1"/>
              <a:t>Search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Model);</a:t>
            </a:r>
          </a:p>
          <a:p>
            <a:pPr marL="0" lvl="0" indent="0" algn="r">
              <a:spcBef>
                <a:spcPts val="1001"/>
              </a:spcBef>
              <a:buNone/>
            </a:pPr>
            <a:r>
              <a:rPr lang="tr-TR" sz="2000" dirty="0"/>
              <a:t>(</a:t>
            </a:r>
            <a:r>
              <a:rPr lang="tr-TR" sz="2000" dirty="0" err="1"/>
              <a:t>Lakshminarayanan</a:t>
            </a:r>
            <a:r>
              <a:rPr lang="tr-TR" sz="2000" dirty="0"/>
              <a:t>, 2010, </a:t>
            </a:r>
            <a:r>
              <a:rPr lang="tr-TR" sz="2000" dirty="0" err="1"/>
              <a:t>ss</a:t>
            </a:r>
            <a:r>
              <a:rPr lang="tr-TR" sz="2000" dirty="0"/>
              <a:t>. 94–116)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0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B5394"/>
                </a:solidFill>
              </a:rPr>
              <a:t>Bilgi Davranış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81000">
              <a:spcBef>
                <a:spcPts val="0"/>
              </a:spcBef>
              <a:buSzPts val="2400"/>
            </a:pPr>
            <a:r>
              <a:rPr lang="tr-TR" dirty="0"/>
              <a:t>Bilgi Davranışı Bütünleşmiş Modelleri (</a:t>
            </a:r>
            <a:r>
              <a:rPr lang="tr-TR" dirty="0" err="1"/>
              <a:t>Integrated</a:t>
            </a:r>
            <a:r>
              <a:rPr lang="tr-TR" dirty="0"/>
              <a:t> </a:t>
            </a:r>
            <a:r>
              <a:rPr lang="tr-TR" dirty="0" err="1"/>
              <a:t>Models</a:t>
            </a:r>
            <a:r>
              <a:rPr lang="tr-TR" dirty="0"/>
              <a:t> of Information </a:t>
            </a:r>
            <a:r>
              <a:rPr lang="tr-TR" dirty="0" err="1"/>
              <a:t>Behaviour</a:t>
            </a:r>
            <a:r>
              <a:rPr lang="tr-TR" dirty="0"/>
              <a:t>);</a:t>
            </a:r>
          </a:p>
          <a:p>
            <a:pPr marL="457200" lvl="0" indent="-381000">
              <a:spcBef>
                <a:spcPts val="0"/>
              </a:spcBef>
              <a:buSzPts val="2400"/>
            </a:pPr>
            <a:r>
              <a:rPr lang="tr-TR" dirty="0"/>
              <a:t>Bilgi Davranışı Evrimsel Modelleri (</a:t>
            </a:r>
            <a:r>
              <a:rPr lang="tr-TR" dirty="0" err="1"/>
              <a:t>Evolutionary</a:t>
            </a:r>
            <a:r>
              <a:rPr lang="tr-TR" dirty="0"/>
              <a:t> </a:t>
            </a:r>
            <a:r>
              <a:rPr lang="tr-TR" dirty="0" err="1"/>
              <a:t>Models</a:t>
            </a:r>
            <a:r>
              <a:rPr lang="tr-TR" dirty="0"/>
              <a:t> of Information </a:t>
            </a:r>
            <a:r>
              <a:rPr lang="tr-TR" dirty="0" err="1"/>
              <a:t>Behaviour</a:t>
            </a:r>
            <a:r>
              <a:rPr lang="tr-TR" dirty="0"/>
              <a:t>): </a:t>
            </a:r>
          </a:p>
          <a:p>
            <a:pPr marL="914400" lvl="1" indent="-381000">
              <a:spcBef>
                <a:spcPts val="0"/>
              </a:spcBef>
              <a:buSzPts val="2400"/>
            </a:pPr>
            <a:r>
              <a:rPr lang="tr-TR" dirty="0"/>
              <a:t>Bilgi Gereksinimlerinin Hiyerarşik Modeli (A </a:t>
            </a:r>
            <a:r>
              <a:rPr lang="tr-TR" dirty="0" err="1"/>
              <a:t>Hierarchical</a:t>
            </a:r>
            <a:r>
              <a:rPr lang="tr-TR" dirty="0"/>
              <a:t> Model of Information </a:t>
            </a:r>
            <a:r>
              <a:rPr lang="tr-TR" dirty="0" err="1"/>
              <a:t>Needs</a:t>
            </a:r>
            <a:r>
              <a:rPr lang="tr-TR" dirty="0"/>
              <a:t>), </a:t>
            </a:r>
          </a:p>
          <a:p>
            <a:pPr marL="914400" lvl="1" indent="-381000">
              <a:spcBef>
                <a:spcPts val="0"/>
              </a:spcBef>
              <a:buSzPts val="2400"/>
            </a:pPr>
            <a:r>
              <a:rPr lang="tr-TR" dirty="0"/>
              <a:t>Bütünleşik İnsan Bilgi Davranışı ve Evrimsel Model (An </a:t>
            </a:r>
            <a:r>
              <a:rPr lang="tr-TR" dirty="0" err="1"/>
              <a:t>Integrated</a:t>
            </a:r>
            <a:r>
              <a:rPr lang="tr-TR" dirty="0"/>
              <a:t> Human Information </a:t>
            </a:r>
            <a:r>
              <a:rPr lang="tr-TR" dirty="0" err="1"/>
              <a:t>Behaviour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Evolutionary</a:t>
            </a:r>
            <a:r>
              <a:rPr lang="tr-TR" dirty="0"/>
              <a:t> Model).</a:t>
            </a:r>
          </a:p>
          <a:p>
            <a:pPr marL="457200" lvl="0" indent="-381000">
              <a:spcBef>
                <a:spcPts val="0"/>
              </a:spcBef>
              <a:buSzPts val="2400"/>
            </a:pPr>
            <a:endParaRPr lang="tr-TR" dirty="0"/>
          </a:p>
          <a:p>
            <a:pPr marL="76200" lvl="0" indent="0" algn="r">
              <a:spcBef>
                <a:spcPts val="0"/>
              </a:spcBef>
              <a:buSzPts val="2400"/>
              <a:buNone/>
            </a:pPr>
            <a:r>
              <a:rPr lang="tr-TR" sz="1200" dirty="0"/>
              <a:t>(</a:t>
            </a:r>
            <a:r>
              <a:rPr lang="tr-TR" sz="1200" dirty="0" err="1"/>
              <a:t>Lakshminarayanan</a:t>
            </a:r>
            <a:r>
              <a:rPr lang="tr-TR" sz="1200" dirty="0"/>
              <a:t>, 2010, </a:t>
            </a:r>
            <a:r>
              <a:rPr lang="tr-TR" sz="1200" dirty="0" err="1"/>
              <a:t>ss</a:t>
            </a:r>
            <a:r>
              <a:rPr lang="tr-TR" sz="1200" dirty="0"/>
              <a:t>. 94–116) </a:t>
            </a:r>
          </a:p>
          <a:p>
            <a:pPr marL="457200" lvl="0" indent="-381000">
              <a:spcBef>
                <a:spcPts val="0"/>
              </a:spcBef>
              <a:buSzPts val="2400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17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2E242-9010-47EF-90C7-F2EE0392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7E0D61-2C7A-465D-A474-E7A97963B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Lakshminarayanan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B. (2010).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Towards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developing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integrated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of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(Yayımlanmamış doktora tezi).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Queensland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Brisbane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https://eprints.qut.edu.au/33252/1/Bh uvaneshwari_Lakshminarayanan_Thesis.pdf</a:t>
            </a:r>
          </a:p>
          <a:p>
            <a:pPr marL="0" indent="0">
              <a:buNone/>
            </a:pP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Wilson, T. D. (1999).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Models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Documentation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55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(3), 249–270.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10.1108/EUM0000000007145</a:t>
            </a:r>
            <a:endParaRPr lang="tr-T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599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298</Words>
  <Application>Microsoft Office PowerPoint</Application>
  <PresentationFormat>Geniş ekran</PresentationFormat>
  <Paragraphs>43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Times New Roman</vt:lpstr>
      <vt:lpstr>Office Theme</vt:lpstr>
      <vt:lpstr>Bilgi Davranışı Modelleri</vt:lpstr>
      <vt:lpstr>Bilgi Davranış Modelleri</vt:lpstr>
      <vt:lpstr>Bilgi Davranış Modelleri</vt:lpstr>
      <vt:lpstr>Bilgi Davranış Modelleri</vt:lpstr>
      <vt:lpstr>Bilgi Davranış Modelleri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 Davranışı Modelleri</dc:title>
  <dc:creator>Okur</dc:creator>
  <cp:lastModifiedBy>Neslihan.Er</cp:lastModifiedBy>
  <cp:revision>3</cp:revision>
  <dcterms:created xsi:type="dcterms:W3CDTF">2019-10-31T11:38:02Z</dcterms:created>
  <dcterms:modified xsi:type="dcterms:W3CDTF">2022-07-02T19:39:10Z</dcterms:modified>
</cp:coreProperties>
</file>