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9" r:id="rId29"/>
    <p:sldId id="282" r:id="rId30"/>
    <p:sldId id="283" r:id="rId31"/>
    <p:sldId id="284" r:id="rId32"/>
    <p:sldId id="286" r:id="rId33"/>
    <p:sldId id="285" r:id="rId3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SAB-İBN ÜMEYİR" initials="MÜ"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62"/>
    <a:srgbClr val="228E62"/>
    <a:srgbClr val="0033CC"/>
    <a:srgbClr val="003399"/>
    <a:srgbClr val="002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613" autoAdjust="0"/>
  </p:normalViewPr>
  <p:slideViewPr>
    <p:cSldViewPr>
      <p:cViewPr varScale="1">
        <p:scale>
          <a:sx n="92" d="100"/>
          <a:sy n="92"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302A48-AFEA-4CE1-8FA9-10CF09249F1D}" type="datetimeFigureOut">
              <a:rPr lang="tr-TR" smtClean="0"/>
              <a:pPr/>
              <a:t>11.12.2017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941ABC-CBDB-4F2C-B5F9-350E65351EFE}" type="slidenum">
              <a:rPr lang="tr-TR" smtClean="0"/>
              <a:pPr/>
              <a:t>‹#›</a:t>
            </a:fld>
            <a:endParaRPr lang="tr-TR"/>
          </a:p>
        </p:txBody>
      </p:sp>
    </p:spTree>
    <p:extLst>
      <p:ext uri="{BB962C8B-B14F-4D97-AF65-F5344CB8AC3E}">
        <p14:creationId xmlns:p14="http://schemas.microsoft.com/office/powerpoint/2010/main" val="231828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8" name="7 Altbilgi Yer Tutucusu"/>
          <p:cNvSpPr>
            <a:spLocks noGrp="1"/>
          </p:cNvSpPr>
          <p:nvPr>
            <p:ph type="ftr" sz="quarter" idx="11"/>
          </p:nvPr>
        </p:nvSpPr>
        <p:spPr/>
        <p:txBody>
          <a:bodyPr/>
          <a:lstStyle/>
          <a:p>
            <a:endParaRPr lang="tr-TR" dirty="0"/>
          </a:p>
        </p:txBody>
      </p:sp>
      <p:sp>
        <p:nvSpPr>
          <p:cNvPr id="9" name="8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4" name="3 Altbilgi Yer Tutucusu"/>
          <p:cNvSpPr>
            <a:spLocks noGrp="1"/>
          </p:cNvSpPr>
          <p:nvPr>
            <p:ph type="ftr" sz="quarter" idx="11"/>
          </p:nvPr>
        </p:nvSpPr>
        <p:spPr/>
        <p:txBody>
          <a:bodyPr/>
          <a:lstStyle/>
          <a:p>
            <a:endParaRPr lang="tr-TR" dirty="0"/>
          </a:p>
        </p:txBody>
      </p:sp>
      <p:sp>
        <p:nvSpPr>
          <p:cNvPr id="5" name="4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3" name="2 Altbilgi Yer Tutucusu"/>
          <p:cNvSpPr>
            <a:spLocks noGrp="1"/>
          </p:cNvSpPr>
          <p:nvPr>
            <p:ph type="ftr" sz="quarter" idx="11"/>
          </p:nvPr>
        </p:nvSpPr>
        <p:spPr/>
        <p:txBody>
          <a:bodyPr/>
          <a:lstStyle/>
          <a:p>
            <a:endParaRPr lang="tr-TR" dirty="0"/>
          </a:p>
        </p:txBody>
      </p:sp>
      <p:sp>
        <p:nvSpPr>
          <p:cNvPr id="4" name="3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562B529A-B83D-4746-9AFF-EA5896E5C25B}" type="datetimeFigureOut">
              <a:rPr lang="tr-TR" smtClean="0"/>
              <a:pPr/>
              <a:t>11.12.2017</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26A699C5-ABB7-4FF2-B9B5-6EBF756A0E26}" type="slidenum">
              <a:rPr lang="tr-TR" smtClean="0"/>
              <a:pPr/>
              <a:t>‹#›</a:t>
            </a:fld>
            <a:endParaRPr 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B529A-B83D-4746-9AFF-EA5896E5C25B}" type="datetimeFigureOut">
              <a:rPr lang="tr-TR" smtClean="0"/>
              <a:pPr/>
              <a:t>11.12.2017</a:t>
            </a:fld>
            <a:endParaRPr lang="tr-TR" dirty="0"/>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699C5-ABB7-4FF2-B9B5-6EBF756A0E26}" type="slidenum">
              <a:rPr lang="tr-TR" smtClean="0"/>
              <a:pPr/>
              <a:t>‹#›</a:t>
            </a:fld>
            <a:endParaRPr lang="tr-T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4355976" y="0"/>
            <a:ext cx="4788024" cy="4221088"/>
          </a:xfrm>
          <a:noFill/>
          <a:ln>
            <a:solidFill>
              <a:schemeClr val="accent1">
                <a:shade val="50000"/>
                <a:alpha val="84000"/>
              </a:schemeClr>
            </a:solidFill>
          </a:ln>
        </p:spPr>
        <p:txBody>
          <a:bodyPr>
            <a:normAutofit/>
          </a:bodyPr>
          <a:lstStyle/>
          <a:p>
            <a:r>
              <a:rPr lang="tr-TR" b="1" dirty="0" smtClean="0"/>
              <a:t>Ünite 7 : </a:t>
            </a:r>
            <a:r>
              <a:rPr lang="tr-TR" b="1" dirty="0" err="1" smtClean="0"/>
              <a:t>Obezite</a:t>
            </a:r>
            <a:r>
              <a:rPr lang="tr-TR" b="1" dirty="0" smtClean="0"/>
              <a:t>, Kilo Kontrolü ve Yeme Bozuklukları</a:t>
            </a:r>
            <a:endParaRPr lang="tr-TR" b="1" dirty="0"/>
          </a:p>
        </p:txBody>
      </p:sp>
      <p:sp>
        <p:nvSpPr>
          <p:cNvPr id="3" name="2 Alt Başlık"/>
          <p:cNvSpPr>
            <a:spLocks noGrp="1"/>
          </p:cNvSpPr>
          <p:nvPr>
            <p:ph type="subTitle" idx="1"/>
          </p:nvPr>
        </p:nvSpPr>
        <p:spPr>
          <a:xfrm>
            <a:off x="0" y="4221088"/>
            <a:ext cx="9144000" cy="2636912"/>
          </a:xfrm>
          <a:solidFill>
            <a:schemeClr val="bg1"/>
          </a:solidFill>
        </p:spPr>
        <p:txBody>
          <a:bodyPr>
            <a:normAutofit/>
          </a:bodyPr>
          <a:lstStyle/>
          <a:p>
            <a:pPr algn="just"/>
            <a:r>
              <a:rPr lang="tr-TR" sz="1800" dirty="0" err="1" smtClean="0">
                <a:solidFill>
                  <a:schemeClr val="tx1"/>
                </a:solidFill>
              </a:rPr>
              <a:t>Obezite</a:t>
            </a:r>
            <a:r>
              <a:rPr lang="tr-TR" sz="1800" dirty="0" smtClean="0">
                <a:solidFill>
                  <a:schemeClr val="tx1"/>
                </a:solidFill>
              </a:rPr>
              <a:t> çağımızın en tehlikeli hastalığı olup basit bir çözümü yoktur. </a:t>
            </a:r>
            <a:r>
              <a:rPr lang="tr-TR" sz="1800" dirty="0" err="1" smtClean="0">
                <a:solidFill>
                  <a:schemeClr val="tx1"/>
                </a:solidFill>
              </a:rPr>
              <a:t>Obez</a:t>
            </a:r>
            <a:r>
              <a:rPr lang="tr-TR" sz="1800" dirty="0" smtClean="0">
                <a:solidFill>
                  <a:schemeClr val="tx1"/>
                </a:solidFill>
              </a:rPr>
              <a:t> olmak değil </a:t>
            </a:r>
            <a:r>
              <a:rPr lang="tr-TR" sz="1800" dirty="0" err="1" smtClean="0">
                <a:solidFill>
                  <a:schemeClr val="tx1"/>
                </a:solidFill>
              </a:rPr>
              <a:t>obeziteden</a:t>
            </a:r>
            <a:r>
              <a:rPr lang="tr-TR" sz="1800" dirty="0" smtClean="0">
                <a:solidFill>
                  <a:schemeClr val="tx1"/>
                </a:solidFill>
              </a:rPr>
              <a:t> korunmak önemlidir. Günümüzde gelişmiş ve gelişmekte olan ülkelerde yaşayan insanlar </a:t>
            </a:r>
            <a:r>
              <a:rPr lang="tr-TR" sz="1800" dirty="0" err="1" smtClean="0">
                <a:solidFill>
                  <a:schemeClr val="tx1"/>
                </a:solidFill>
              </a:rPr>
              <a:t>obez</a:t>
            </a:r>
            <a:r>
              <a:rPr lang="tr-TR" sz="1800" dirty="0" smtClean="0">
                <a:solidFill>
                  <a:schemeClr val="tx1"/>
                </a:solidFill>
              </a:rPr>
              <a:t> yani aşırı kiloludur. Bu küresel </a:t>
            </a:r>
            <a:r>
              <a:rPr lang="tr-TR" sz="1800" dirty="0" err="1" smtClean="0">
                <a:solidFill>
                  <a:schemeClr val="tx1"/>
                </a:solidFill>
              </a:rPr>
              <a:t>tehtidle</a:t>
            </a:r>
            <a:r>
              <a:rPr lang="tr-TR" sz="1800" dirty="0" smtClean="0">
                <a:solidFill>
                  <a:schemeClr val="tx1"/>
                </a:solidFill>
              </a:rPr>
              <a:t> başa çıkmak için ciddi miktarlarda masraf yapılmaktadır.  </a:t>
            </a:r>
            <a:r>
              <a:rPr lang="tr-TR" sz="1800" dirty="0" err="1" smtClean="0">
                <a:solidFill>
                  <a:schemeClr val="tx1"/>
                </a:solidFill>
              </a:rPr>
              <a:t>Obezite</a:t>
            </a:r>
            <a:r>
              <a:rPr lang="tr-TR" sz="1800" dirty="0" smtClean="0">
                <a:solidFill>
                  <a:schemeClr val="tx1"/>
                </a:solidFill>
              </a:rPr>
              <a:t> ve </a:t>
            </a:r>
            <a:r>
              <a:rPr lang="tr-TR" sz="1800" dirty="0" err="1" smtClean="0">
                <a:solidFill>
                  <a:schemeClr val="tx1"/>
                </a:solidFill>
              </a:rPr>
              <a:t>obezitenin</a:t>
            </a:r>
            <a:r>
              <a:rPr lang="tr-TR" sz="1800" dirty="0" smtClean="0">
                <a:solidFill>
                  <a:schemeClr val="tx1"/>
                </a:solidFill>
              </a:rPr>
              <a:t> neden olduğu bir dizi hastalık nedeniyle sağlık giderlerindeki artışlar ülkelerin bütçe dengelerini olumsuz etkilemekte olup; daha yararlı başka alanlara kaynak aktarmakta zorluk yaşanmaktadır.</a:t>
            </a:r>
            <a:endParaRPr lang="tr-TR" sz="1800" dirty="0">
              <a:solidFill>
                <a:schemeClr val="tx1"/>
              </a:solidFill>
            </a:endParaRPr>
          </a:p>
        </p:txBody>
      </p:sp>
      <p:pic>
        <p:nvPicPr>
          <p:cNvPr id="4" name="3 Resim" descr="25092014151331_ideal_kilo.jpg"/>
          <p:cNvPicPr>
            <a:picLocks noChangeAspect="1"/>
          </p:cNvPicPr>
          <p:nvPr/>
        </p:nvPicPr>
        <p:blipFill>
          <a:blip r:embed="rId2" cstate="print"/>
          <a:stretch>
            <a:fillRect/>
          </a:stretch>
        </p:blipFill>
        <p:spPr>
          <a:xfrm>
            <a:off x="0" y="1"/>
            <a:ext cx="4644008" cy="42210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par>
                          <p:cTn id="7" fill="hold">
                            <p:stCondLst>
                              <p:cond delay="1380"/>
                            </p:stCondLst>
                            <p:childTnLst>
                              <p:par>
                                <p:cTn id="8" presetID="18" presetClass="emph" presetSubtype="0" fill="hold" grpId="0" nodeType="afterEffect">
                                  <p:stCondLst>
                                    <p:cond delay="0"/>
                                  </p:stCondLst>
                                  <p:iterate type="lt">
                                    <p:tmPct val="4000"/>
                                  </p:iterate>
                                  <p:childTnLst>
                                    <p:set>
                                      <p:cBhvr override="childStyle">
                                        <p:cTn id="9"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qa.jpg"/>
          <p:cNvPicPr>
            <a:picLocks noChangeAspect="1"/>
          </p:cNvPicPr>
          <p:nvPr/>
        </p:nvPicPr>
        <p:blipFill>
          <a:blip r:embed="rId2" cstate="print">
            <a:lum bright="70000"/>
          </a:blip>
          <a:stretch>
            <a:fillRect/>
          </a:stretch>
        </p:blipFill>
        <p:spPr>
          <a:xfrm>
            <a:off x="0" y="0"/>
            <a:ext cx="9144000" cy="6858000"/>
          </a:xfrm>
          <a:prstGeom prst="rect">
            <a:avLst/>
          </a:prstGeom>
        </p:spPr>
      </p:pic>
      <p:sp>
        <p:nvSpPr>
          <p:cNvPr id="2" name="1 Metin kutusu"/>
          <p:cNvSpPr txBox="1"/>
          <p:nvPr/>
        </p:nvSpPr>
        <p:spPr>
          <a:xfrm>
            <a:off x="1187624" y="620688"/>
            <a:ext cx="5256584" cy="369332"/>
          </a:xfrm>
          <a:prstGeom prst="rect">
            <a:avLst/>
          </a:prstGeom>
          <a:noFill/>
        </p:spPr>
        <p:txBody>
          <a:bodyPr wrap="square" rtlCol="0">
            <a:spAutoFit/>
          </a:bodyPr>
          <a:lstStyle/>
          <a:p>
            <a:r>
              <a:rPr lang="tr-TR" b="1" dirty="0" smtClean="0"/>
              <a:t>                            OBEZİTEYE BAĞLI SAĞLIK SORUNLARI</a:t>
            </a:r>
            <a:endParaRPr lang="tr-TR" b="1" dirty="0"/>
          </a:p>
        </p:txBody>
      </p:sp>
      <p:sp>
        <p:nvSpPr>
          <p:cNvPr id="3" name="2 Metin kutusu"/>
          <p:cNvSpPr txBox="1"/>
          <p:nvPr/>
        </p:nvSpPr>
        <p:spPr>
          <a:xfrm>
            <a:off x="683568" y="1196752"/>
            <a:ext cx="7704856" cy="923330"/>
          </a:xfrm>
          <a:prstGeom prst="rect">
            <a:avLst/>
          </a:prstGeom>
          <a:solidFill>
            <a:schemeClr val="accent1">
              <a:alpha val="0"/>
            </a:schemeClr>
          </a:solidFill>
          <a:ln>
            <a:solidFill>
              <a:schemeClr val="tx1">
                <a:alpha val="13000"/>
              </a:schemeClr>
            </a:solidFill>
          </a:ln>
          <a:effectLst>
            <a:innerShdw blurRad="63500" dist="50800" dir="13500000">
              <a:prstClr val="black">
                <a:alpha val="50000"/>
              </a:prstClr>
            </a:innerShdw>
          </a:effectLst>
        </p:spPr>
        <p:txBody>
          <a:bodyPr wrap="square" rtlCol="0">
            <a:spAutoFit/>
          </a:bodyPr>
          <a:lstStyle/>
          <a:p>
            <a:r>
              <a:rPr lang="tr-TR" b="1" dirty="0" err="1" smtClean="0"/>
              <a:t>Obez</a:t>
            </a:r>
            <a:r>
              <a:rPr lang="tr-TR" b="1" dirty="0" smtClean="0"/>
              <a:t> kişiler, fazla kiloları ve yağ birikimleri nedeniyle normal kişilere göre ciddi sağlık sorunlarıyla karşı karşıya kalma riski taşırlar. Bu ciddi hastalıklara örnek olarak;</a:t>
            </a:r>
            <a:endParaRPr lang="tr-TR" b="1" dirty="0"/>
          </a:p>
        </p:txBody>
      </p:sp>
      <p:sp>
        <p:nvSpPr>
          <p:cNvPr id="12" name="11 Metin kutusu"/>
          <p:cNvSpPr txBox="1"/>
          <p:nvPr/>
        </p:nvSpPr>
        <p:spPr>
          <a:xfrm>
            <a:off x="683568" y="2276872"/>
            <a:ext cx="7704856" cy="4247317"/>
          </a:xfrm>
          <a:prstGeom prst="rect">
            <a:avLst/>
          </a:prstGeom>
          <a:solidFill>
            <a:schemeClr val="accent5">
              <a:alpha val="0"/>
            </a:schemeClr>
          </a:solidFill>
          <a:ln>
            <a:solidFill>
              <a:schemeClr val="tx1">
                <a:alpha val="10000"/>
              </a:schemeClr>
            </a:solidFill>
          </a:ln>
        </p:spPr>
        <p:txBody>
          <a:bodyPr wrap="square" rtlCol="0">
            <a:spAutoFit/>
          </a:bodyPr>
          <a:lstStyle/>
          <a:p>
            <a:r>
              <a:rPr lang="tr-TR" b="1" dirty="0" smtClean="0"/>
              <a:t>*  Kalp ve damar sağlığı.</a:t>
            </a:r>
          </a:p>
          <a:p>
            <a:endParaRPr lang="tr-TR" b="1" dirty="0" smtClean="0"/>
          </a:p>
          <a:p>
            <a:r>
              <a:rPr lang="tr-TR" b="1" dirty="0" smtClean="0"/>
              <a:t>*   Yüksek kolesterol (Genellikle genç </a:t>
            </a:r>
            <a:r>
              <a:rPr lang="tr-TR" b="1" dirty="0" err="1" smtClean="0"/>
              <a:t>obez</a:t>
            </a:r>
            <a:r>
              <a:rPr lang="tr-TR" b="1" dirty="0" smtClean="0"/>
              <a:t> erkekler içinde yaygındır)</a:t>
            </a:r>
          </a:p>
          <a:p>
            <a:endParaRPr lang="tr-TR" b="1" dirty="0" smtClean="0"/>
          </a:p>
          <a:p>
            <a:r>
              <a:rPr lang="tr-TR" b="1" dirty="0" smtClean="0"/>
              <a:t>*   Yüksek </a:t>
            </a:r>
            <a:r>
              <a:rPr lang="tr-TR" b="1" dirty="0" err="1" smtClean="0"/>
              <a:t>tansiiyon</a:t>
            </a:r>
            <a:r>
              <a:rPr lang="tr-TR" b="1" dirty="0" smtClean="0"/>
              <a:t>.</a:t>
            </a:r>
          </a:p>
          <a:p>
            <a:endParaRPr lang="tr-TR" b="1" dirty="0" smtClean="0"/>
          </a:p>
          <a:p>
            <a:r>
              <a:rPr lang="tr-TR" b="1" dirty="0" smtClean="0"/>
              <a:t>*   Diyabet (tip 2)</a:t>
            </a:r>
          </a:p>
          <a:p>
            <a:endParaRPr lang="tr-TR" b="1" dirty="0" smtClean="0"/>
          </a:p>
          <a:p>
            <a:r>
              <a:rPr lang="tr-TR" b="1" dirty="0" smtClean="0"/>
              <a:t>*   Bazı kanser türleri (rahim, meme, kolon ve prostat)</a:t>
            </a:r>
          </a:p>
          <a:p>
            <a:endParaRPr lang="tr-TR" b="1" dirty="0" smtClean="0"/>
          </a:p>
          <a:p>
            <a:r>
              <a:rPr lang="tr-TR" b="1" dirty="0" smtClean="0"/>
              <a:t>*   </a:t>
            </a:r>
            <a:r>
              <a:rPr lang="tr-TR" b="1" dirty="0" err="1" smtClean="0"/>
              <a:t>Osteoartritis</a:t>
            </a:r>
            <a:r>
              <a:rPr lang="tr-TR" b="1" dirty="0" smtClean="0"/>
              <a:t> (Aşırı vücut ağırlığı nedeniyle oluşan eklem hastalıkları)</a:t>
            </a:r>
          </a:p>
          <a:p>
            <a:endParaRPr lang="tr-TR" b="1" dirty="0" smtClean="0"/>
          </a:p>
          <a:p>
            <a:r>
              <a:rPr lang="tr-TR" b="1" dirty="0" smtClean="0"/>
              <a:t>*   Psikolojik sorunlar ( Birçok </a:t>
            </a:r>
            <a:r>
              <a:rPr lang="tr-TR" b="1" dirty="0" err="1" smtClean="0"/>
              <a:t>obez</a:t>
            </a:r>
            <a:r>
              <a:rPr lang="tr-TR" b="1" dirty="0" smtClean="0"/>
              <a:t> birey toplumdan dışlanabilir, kendine güven sorunları yaşar ve depresyona girebilir.)</a:t>
            </a:r>
          </a:p>
          <a:p>
            <a:endParaRPr lang="tr-TR" dirty="0" smtClean="0"/>
          </a:p>
        </p:txBody>
      </p:sp>
      <p:sp>
        <p:nvSpPr>
          <p:cNvPr id="6" name="5 Oval"/>
          <p:cNvSpPr/>
          <p:nvPr/>
        </p:nvSpPr>
        <p:spPr>
          <a:xfrm>
            <a:off x="4716016" y="0"/>
            <a:ext cx="144016" cy="144016"/>
          </a:xfrm>
          <a:prstGeom prst="ellips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Oval"/>
          <p:cNvSpPr/>
          <p:nvPr/>
        </p:nvSpPr>
        <p:spPr>
          <a:xfrm>
            <a:off x="6012160" y="3429000"/>
            <a:ext cx="144016" cy="144016"/>
          </a:xfrm>
          <a:prstGeom prst="ellips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Oval"/>
          <p:cNvSpPr/>
          <p:nvPr/>
        </p:nvSpPr>
        <p:spPr>
          <a:xfrm>
            <a:off x="3563888" y="188640"/>
            <a:ext cx="144016" cy="144016"/>
          </a:xfrm>
          <a:prstGeom prst="ellips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Oval"/>
          <p:cNvSpPr/>
          <p:nvPr/>
        </p:nvSpPr>
        <p:spPr>
          <a:xfrm>
            <a:off x="5364088" y="188640"/>
            <a:ext cx="144016" cy="144016"/>
          </a:xfrm>
          <a:prstGeom prst="ellips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Oval"/>
          <p:cNvSpPr/>
          <p:nvPr/>
        </p:nvSpPr>
        <p:spPr>
          <a:xfrm>
            <a:off x="3851920" y="3573016"/>
            <a:ext cx="72008" cy="45719"/>
          </a:xfrm>
          <a:prstGeom prst="ellipse">
            <a:avLst/>
          </a:prstGeom>
          <a:solidFill>
            <a:schemeClr val="accent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Oval"/>
          <p:cNvSpPr/>
          <p:nvPr/>
        </p:nvSpPr>
        <p:spPr>
          <a:xfrm>
            <a:off x="3995936" y="3212976"/>
            <a:ext cx="45719" cy="72008"/>
          </a:xfrm>
          <a:prstGeom prst="ellips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Oval"/>
          <p:cNvSpPr/>
          <p:nvPr/>
        </p:nvSpPr>
        <p:spPr>
          <a:xfrm>
            <a:off x="4788024" y="6021288"/>
            <a:ext cx="72008" cy="45719"/>
          </a:xfrm>
          <a:prstGeom prst="ellipse">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14 Oval"/>
          <p:cNvSpPr/>
          <p:nvPr/>
        </p:nvSpPr>
        <p:spPr>
          <a:xfrm>
            <a:off x="5652120" y="3140968"/>
            <a:ext cx="72008" cy="45719"/>
          </a:xfrm>
          <a:prstGeom prst="ellipse">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94444E-6 3.69942E-6 C -0.00868 -0.02151 -0.01719 -0.04301 -0.04288 -0.01896 C -0.06857 0.00508 -0.12361 0.08323 -0.15399 0.14381 C -0.18437 0.20439 -0.2066 0.28069 -0.22535 0.3445 C -0.2441 0.40832 -0.25364 0.45387 -0.26667 0.52647 C -0.27969 0.59907 -0.29045 0.70589 -0.30312 0.78011 C -0.3158 0.85433 -0.33594 0.94242 -0.34288 0.97248 C -0.34982 1.00254 -0.34531 0.96115 -0.34444 0.95976 " pathEditMode="relative" ptsTypes="aaaaaaaA">
                                      <p:cBhvr>
                                        <p:cTn id="6" dur="3000" fill="hold"/>
                                        <p:tgtEl>
                                          <p:spTgt spid="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5.27778E-6 7.86127E-6 C -0.00676 0.06405 -0.01354 0.12833 -0.00798 0.1607 C -0.00242 0.19307 0.03317 0.17758 0.03334 0.19446 C 0.03351 0.21134 0.0007 0.22914 -0.00642 0.2622 C -0.01354 0.29527 -0.02065 0.36324 -0.00954 0.39307 C 0.00157 0.4229 0.06337 0.42752 0.06025 0.44186 C 0.05712 0.45619 -0.03176 0.46845 -0.02864 0.47978 C -0.02551 0.49111 0.079 0.50012 0.07935 0.50937 C 0.07969 0.51862 -0.02829 0.52417 -0.02708 0.5348 C -0.02586 0.54544 0.08664 0.56024 0.08716 0.57295 C 0.08768 0.58567 -0.02534 0.6007 -0.02395 0.61087 C -0.02256 0.62105 0.08872 0.62082 0.09514 0.63423 C 0.10157 0.64764 0.02692 0.6548 0.01424 0.69134 C 0.00157 0.72787 0.02084 0.80833 0.01893 0.85411 C 0.01702 0.89989 0.00574 0.94359 0.00313 0.96602 C 0.00053 0.98845 0.00313 0.98544 0.00313 0.98937 " pathEditMode="relative" ptsTypes="aaaaaaaaaaaaaaaA">
                                      <p:cBhvr>
                                        <p:cTn id="8" dur="5000" fill="hold"/>
                                        <p:tgtEl>
                                          <p:spTgt spid="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44444E-6 3.69942E-6 C 0.01181 -0.03099 0.02378 -0.06197 0.05712 -0.02105 C 0.09045 0.01988 0.1658 0.1667 0.2 0.24531 C 0.2342 0.32393 0.24792 0.3882 0.26198 0.45017 C 0.27604 0.51213 0.27517 0.5563 0.2842 0.61734 C 0.29323 0.67838 0.30521 0.75815 0.3158 0.81595 C 0.32639 0.87375 0.33698 0.91884 0.34757 0.96393 " pathEditMode="relative" ptsTypes="aaaaaaA">
                                      <p:cBhvr>
                                        <p:cTn id="10" dur="3000" fill="hold"/>
                                        <p:tgtEl>
                                          <p:spTgt spid="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764 0.00047 C -0.02274 0.00856 -0.03785 0.01665 -0.0474 0.01943 C -0.05694 0.0222 -0.0592 0.02128 -0.06476 0.01734 C -0.07031 0.01341 -0.07656 0.00232 -0.08073 -0.0037 C -0.0849 -0.00971 -0.08715 -0.01248 -0.09028 -0.01849 C -0.0934 -0.02451 -0.09549 -0.03422 -0.09965 -0.03977 C -0.10382 -0.04531 -0.11111 -0.04994 -0.11563 -0.05248 C -0.12014 -0.05503 -0.12361 -0.05711 -0.12674 -0.05456 C -0.12986 -0.05202 -0.13229 -0.04531 -0.13472 -0.03768 C -0.13715 -0.03005 -0.1375 -0.01595 -0.14097 -0.00809 C -0.14444 -0.00023 -0.14948 0.00232 -0.15521 0.00902 C -0.16094 0.01573 -0.17083 0.02659 -0.17587 0.03214 C -0.1809 0.03769 -0.18837 0.04486 -0.18542 0.04278 C -0.18247 0.0407 -0.16615 0.02706 -0.15851 0.01943 C -0.15087 0.0118 -0.14306 0.0037 -0.13941 -0.0037 C -0.13576 -0.01109 -0.13767 -0.01826 -0.13628 -0.02497 C -0.1349 -0.03167 -0.13385 -0.04 -0.13142 -0.04393 C -0.12899 -0.04786 -0.125 -0.0474 -0.12188 -0.04809 C -0.11875 -0.04878 -0.11563 -0.04971 -0.1125 -0.04809 C -0.10938 -0.04647 -0.1066 -0.0437 -0.10295 -0.03768 C -0.09931 -0.03167 -0.09566 -0.0215 -0.09028 -0.01225 C -0.0849 -0.003 -0.0776 0.01249 -0.07118 0.01734 C -0.06476 0.0222 -0.06007 0.01734 -0.05208 0.01734 C -0.0441 0.01734 -0.03264 0.02128 -0.02361 0.01734 C -0.01458 0.01341 -0.00642 0.0037 0.00191 -0.00578 " pathEditMode="relative" ptsTypes="aaaaaaaaaaaaaaaaaaaaaaaaA">
                                      <p:cBhvr>
                                        <p:cTn id="12" dur="3000" fill="hold"/>
                                        <p:tgtEl>
                                          <p:spTgt spid="11"/>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C -0.02239 0.00763 -0.04479 0.01526 -0.05555 0.03399 C -0.06632 0.05272 -0.06041 0.09665 -0.0651 0.11214 C -0.06979 0.12763 -0.08055 0.12023 -0.0842 0.12694 C -0.08784 0.13364 -0.08489 0.14613 -0.08732 0.15237 C -0.08975 0.15861 -0.09635 0.15954 -0.09844 0.16486 C -0.10052 0.17017 -0.09982 0.17711 -0.1 0.18405 C -0.10017 0.19098 -0.09896 0.20116 -0.1 0.20717 C -0.10104 0.21318 -0.1059 0.21989 -0.10642 0.21989 C -0.10694 0.21989 -0.10469 0.21249 -0.10312 0.20717 C -0.10156 0.20185 -0.10156 0.19075 -0.09687 0.18821 C -0.09219 0.18567 -0.08125 0.19168 -0.07465 0.19237 C -0.06805 0.19306 -0.06128 0.19029 -0.05712 0.19237 C -0.05295 0.19445 -0.046 0.19908 -0.04913 0.20509 C -0.05225 0.2111 -0.07066 0.22197 -0.07621 0.22844 C -0.08177 0.23491 -0.08455 0.24139 -0.08246 0.24324 C -0.08038 0.24509 -0.06771 0.24139 -0.06354 0.23884 C -0.05937 0.2363 -0.05903 0.23191 -0.05712 0.22844 C -0.05521 0.22497 -0.05399 0.22335 -0.05243 0.2178 C -0.05087 0.21226 -0.04844 0.20185 -0.04757 0.19445 C -0.0467 0.18705 -0.04618 0.18081 -0.04757 0.17341 C -0.04896 0.16601 -0.05416 0.16 -0.05555 0.15006 C -0.05694 0.14012 -0.05555 0.12439 -0.05555 0.11422 C -0.05555 0.10405 -0.05555 0.09757 -0.05555 0.08879 C -0.05555 0.08 -0.0592 0.07121 -0.05555 0.06127 C -0.05191 0.05133 -0.0434 0.03746 -0.03333 0.0296 C -0.02326 0.02174 -0.00555 0.01757 0.00469 0.0148 C 0.01493 0.01202 0.02413 0.01387 0.02865 0.01272 " pathEditMode="relative" ptsTypes="aaaaaaaaaaaaaaaaaaaaaaaaaaaA">
                                      <p:cBhvr>
                                        <p:cTn id="14" dur="3000" fill="hold"/>
                                        <p:tgtEl>
                                          <p:spTgt spid="10"/>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00972 -0.00624 C 0.025 -0.01665 0.04028 -0.02682 0.05104 -0.03168 C 0.0618 -0.03653 0.06632 -0.02844 0.07483 -0.03584 C 0.08333 -0.04324 0.09496 -0.06474 0.10173 -0.07607 C 0.10851 -0.0874 0.10885 -0.09688 0.11597 -0.10358 C 0.12309 -0.11029 0.13715 -0.11214 0.14462 -0.1163 C 0.15208 -0.12046 0.16701 -0.13156 0.16042 -0.12902 C 0.15382 -0.12647 0.11285 -0.1022 0.10486 -0.1015 C 0.09687 -0.10081 0.10781 -0.11769 0.11285 -0.12463 C 0.11788 -0.13156 0.13802 -0.14867 0.13507 -0.14382 C 0.13212 -0.13896 0.10816 -0.1126 0.09548 -0.09503 C 0.08281 -0.07746 0.06753 -0.04879 0.05885 -0.03792 C 0.05017 -0.02705 0.04878 -0.03098 0.04305 -0.0296 C 0.03733 -0.02821 0.03038 -0.03075 0.02396 -0.0296 C 0.01753 -0.02844 0.01111 -0.02705 0.00486 -0.02312 C -0.00139 -0.01919 -0.00781 -0.01272 -0.01406 -0.00624 " pathEditMode="relative" ptsTypes="aaaaaaaaaaaaaaaA">
                                      <p:cBhvr>
                                        <p:cTn id="16" dur="3000" fill="hold"/>
                                        <p:tgtEl>
                                          <p:spTgt spid="15"/>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3.88889E-6 -2.48555E-6 C 0.0132 -0.00647 0.02639 -0.01272 0.0349 -0.00856 C 0.0434 -0.00439 0.04827 0.01457 0.05087 0.02543 C 0.05347 0.0363 0.0533 0.04902 0.05087 0.05711 C 0.04844 0.0652 0.04063 0.05711 0.03663 0.07399 C 0.03264 0.09087 0.02674 0.13896 0.02709 0.15861 C 0.02743 0.17826 0.03472 0.18081 0.0382 0.19237 C 0.04167 0.20393 0.05018 0.23376 0.04774 0.22821 C 0.04531 0.22266 0.02483 0.18613 0.02379 0.15861 C 0.02274 0.1311 0.03542 0.07954 0.04132 0.06335 C 0.04722 0.04717 0.05643 0.04023 0.05886 0.06127 C 0.06129 0.08231 0.05504 0.18289 0.05556 0.19029 C 0.05608 0.19769 0.06059 0.12971 0.06198 0.10566 C 0.06337 0.08162 0.0684 0.06405 0.06354 0.04647 C 0.05868 0.0289 0.04202 0.00879 0.03334 -2.48555E-6 C 0.02465 -0.00879 0.01788 -0.00902 0.01111 -0.00624 C 0.00434 -0.00347 -0.00173 0.0067 -0.00781 0.01688 " pathEditMode="relative" ptsTypes="aaaaaaaaaaaaaaaaA">
                                      <p:cBhvr>
                                        <p:cTn id="18" dur="3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71600" y="260648"/>
            <a:ext cx="6912768" cy="369332"/>
          </a:xfrm>
          <a:prstGeom prst="rect">
            <a:avLst/>
          </a:prstGeom>
          <a:noFill/>
        </p:spPr>
        <p:txBody>
          <a:bodyPr wrap="square" rtlCol="0">
            <a:spAutoFit/>
          </a:bodyPr>
          <a:lstStyle/>
          <a:p>
            <a:r>
              <a:rPr lang="tr-TR" b="1" dirty="0" smtClean="0"/>
              <a:t>                                    Yağ Hücreleri ve Gelişimi</a:t>
            </a:r>
            <a:endParaRPr lang="tr-TR" b="1" dirty="0"/>
          </a:p>
        </p:txBody>
      </p:sp>
      <p:sp>
        <p:nvSpPr>
          <p:cNvPr id="3" name="2 Metin kutusu"/>
          <p:cNvSpPr txBox="1"/>
          <p:nvPr/>
        </p:nvSpPr>
        <p:spPr>
          <a:xfrm>
            <a:off x="467544" y="908720"/>
            <a:ext cx="7992888" cy="2308324"/>
          </a:xfrm>
          <a:prstGeom prst="rect">
            <a:avLst/>
          </a:prstGeom>
          <a:noFill/>
          <a:ln>
            <a:solidFill>
              <a:schemeClr val="accent1">
                <a:alpha val="22000"/>
              </a:schemeClr>
            </a:solidFill>
          </a:ln>
        </p:spPr>
        <p:txBody>
          <a:bodyPr wrap="square" rtlCol="0">
            <a:spAutoFit/>
          </a:bodyPr>
          <a:lstStyle/>
          <a:p>
            <a:r>
              <a:rPr lang="tr-TR" sz="1600" dirty="0" smtClean="0"/>
              <a:t>Yağlar </a:t>
            </a:r>
            <a:r>
              <a:rPr lang="tr-TR" sz="1600" dirty="0" err="1" smtClean="0"/>
              <a:t>adipoz</a:t>
            </a:r>
            <a:r>
              <a:rPr lang="tr-TR" sz="1600" dirty="0" smtClean="0"/>
              <a:t> adı verilen hücrelerde </a:t>
            </a:r>
            <a:r>
              <a:rPr lang="tr-TR" sz="1600" dirty="0" err="1" smtClean="0"/>
              <a:t>trigliserit</a:t>
            </a:r>
            <a:r>
              <a:rPr lang="tr-TR" sz="1600" dirty="0" smtClean="0"/>
              <a:t> olarak depolanır. Aşağıdaki şekilde bir </a:t>
            </a:r>
            <a:r>
              <a:rPr lang="tr-TR" sz="1600" dirty="0" err="1" smtClean="0"/>
              <a:t>adipoz</a:t>
            </a:r>
            <a:r>
              <a:rPr lang="tr-TR" sz="1600" dirty="0" smtClean="0"/>
              <a:t> hücresinin yağ depolama bölmesi gösterilmektedir. Bu bölme yağın depolanması gerektiğinde genişleyebilmekte ve yapısındaki yağın kullanılması durumunda ise büzüşerek daralabilmektedir. Bu nedenle ihtiyacınızdan fazla miktarda enerji aldığınızda </a:t>
            </a:r>
            <a:r>
              <a:rPr lang="tr-TR" sz="1600" dirty="0" err="1" smtClean="0"/>
              <a:t>adipoz</a:t>
            </a:r>
            <a:r>
              <a:rPr lang="tr-TR" sz="1600" dirty="0" smtClean="0"/>
              <a:t> hücrelerde </a:t>
            </a:r>
            <a:r>
              <a:rPr lang="tr-TR" sz="1600" dirty="0" err="1" smtClean="0"/>
              <a:t>trigliserit</a:t>
            </a:r>
            <a:r>
              <a:rPr lang="tr-TR" sz="1600" dirty="0" smtClean="0"/>
              <a:t> birikimi artar ve sonuç olarak yağ hücresi genişler. Bir sonraki bölümde öğreneceğiniz gibi fazla miktarda alınması durumunda </a:t>
            </a:r>
            <a:r>
              <a:rPr lang="tr-TR" sz="1600" dirty="0" err="1" smtClean="0"/>
              <a:t>adipoz</a:t>
            </a:r>
            <a:r>
              <a:rPr lang="tr-TR" sz="1600" dirty="0" smtClean="0"/>
              <a:t> hücreleri  bu fazla yağı depolayabilmek için bölünerek çoğalırlar.</a:t>
            </a:r>
          </a:p>
          <a:p>
            <a:r>
              <a:rPr lang="tr-TR" sz="1600" dirty="0" err="1" smtClean="0"/>
              <a:t>Trigliseritin</a:t>
            </a:r>
            <a:r>
              <a:rPr lang="tr-TR" sz="1600" dirty="0" smtClean="0"/>
              <a:t> depolanmasında kilit rolü olan enzime </a:t>
            </a:r>
            <a:r>
              <a:rPr lang="tr-TR" sz="1600" dirty="0" err="1" smtClean="0"/>
              <a:t>Lipoproteinlipaz</a:t>
            </a:r>
            <a:r>
              <a:rPr lang="tr-TR" sz="1600" dirty="0" smtClean="0"/>
              <a:t> (LPL) denir. </a:t>
            </a:r>
            <a:r>
              <a:rPr lang="tr-TR" sz="1600" dirty="0" err="1" smtClean="0"/>
              <a:t>Trigliseritleri</a:t>
            </a:r>
            <a:r>
              <a:rPr lang="tr-TR" sz="1600" dirty="0" smtClean="0"/>
              <a:t> yağ asitlerine </a:t>
            </a:r>
            <a:r>
              <a:rPr lang="tr-TR" sz="1600" dirty="0" err="1" smtClean="0"/>
              <a:t>parçalyan</a:t>
            </a:r>
            <a:r>
              <a:rPr lang="tr-TR" sz="1600" dirty="0" smtClean="0"/>
              <a:t> bu enzimin aktivitesine bir çok faktör etki eder. </a:t>
            </a:r>
            <a:endParaRPr lang="tr-TR" sz="1600" dirty="0"/>
          </a:p>
        </p:txBody>
      </p:sp>
      <p:pic>
        <p:nvPicPr>
          <p:cNvPr id="5" name="4 Resim" descr="s1.png"/>
          <p:cNvPicPr>
            <a:picLocks noChangeAspect="1"/>
          </p:cNvPicPr>
          <p:nvPr/>
        </p:nvPicPr>
        <p:blipFill>
          <a:blip r:embed="rId2" cstate="print"/>
          <a:stretch>
            <a:fillRect/>
          </a:stretch>
        </p:blipFill>
        <p:spPr>
          <a:xfrm>
            <a:off x="467544" y="3284984"/>
            <a:ext cx="8064896" cy="331236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899592" y="548680"/>
            <a:ext cx="7776864" cy="6186309"/>
          </a:xfrm>
          <a:prstGeom prst="rect">
            <a:avLst/>
          </a:prstGeom>
          <a:noFill/>
        </p:spPr>
        <p:txBody>
          <a:bodyPr wrap="square" rtlCol="0">
            <a:spAutoFit/>
          </a:bodyPr>
          <a:lstStyle/>
          <a:p>
            <a:endParaRPr lang="tr-TR" dirty="0" smtClean="0"/>
          </a:p>
          <a:p>
            <a:endParaRPr lang="tr-TR" dirty="0" smtClean="0"/>
          </a:p>
          <a:p>
            <a:endParaRPr lang="tr-TR" dirty="0" smtClean="0"/>
          </a:p>
          <a:p>
            <a:endParaRPr lang="tr-TR" dirty="0" smtClean="0"/>
          </a:p>
          <a:p>
            <a:endParaRPr lang="tr-TR" dirty="0" smtClean="0"/>
          </a:p>
          <a:p>
            <a:r>
              <a:rPr lang="tr-TR" b="1" dirty="0" smtClean="0"/>
              <a:t>HORMON </a:t>
            </a:r>
            <a:r>
              <a:rPr lang="tr-TR" dirty="0" smtClean="0"/>
              <a:t>değişiklikleri, örneğin hamilelik, LPL aktivitesini etkiler. Hamilelik döneminde fizyolojik olarak yağ depolamak amacıyla memelerde ve diğer alanlarda LPL aktivitesi artar. Bu </a:t>
            </a:r>
            <a:r>
              <a:rPr lang="tr-TR" dirty="0" err="1" smtClean="0"/>
              <a:t>fetusun</a:t>
            </a:r>
            <a:r>
              <a:rPr lang="tr-TR" dirty="0" smtClean="0"/>
              <a:t> gelişimini ve </a:t>
            </a:r>
            <a:r>
              <a:rPr lang="tr-TR" dirty="0" err="1" smtClean="0"/>
              <a:t>laktasyon</a:t>
            </a:r>
            <a:r>
              <a:rPr lang="tr-TR" dirty="0" smtClean="0"/>
              <a:t> dönemini güvence altına almak içindir.</a:t>
            </a:r>
          </a:p>
          <a:p>
            <a:endParaRPr lang="tr-TR" b="1" dirty="0" smtClean="0"/>
          </a:p>
          <a:p>
            <a:r>
              <a:rPr lang="tr-TR" b="1" dirty="0" smtClean="0"/>
              <a:t>KİLO VERME DURUMUNDA  </a:t>
            </a:r>
            <a:r>
              <a:rPr lang="tr-TR" dirty="0" err="1" smtClean="0"/>
              <a:t>adipoz</a:t>
            </a:r>
            <a:r>
              <a:rPr lang="tr-TR" dirty="0" smtClean="0"/>
              <a:t> hücrelerde LPL aktivitesi artar. Bilinçli bir şekilde kilo vermek istemeniz halinde </a:t>
            </a:r>
            <a:r>
              <a:rPr lang="tr-TR" dirty="0" err="1" smtClean="0"/>
              <a:t>adipoz</a:t>
            </a:r>
            <a:r>
              <a:rPr lang="tr-TR" dirty="0" smtClean="0"/>
              <a:t> hücreleri boşalan yağ stoklarını doldurmak isterler. Kilo kaybeden bir kişi boşalan enerji yüklü yağ depolarını yeniden kazanmak isteyecektir. Kısaca kilo kaybı döneminde LPL aktivitesinin artması kaybolan yağları tekrar geri getirmek içindir.</a:t>
            </a:r>
          </a:p>
          <a:p>
            <a:endParaRPr lang="tr-TR" dirty="0" smtClean="0"/>
          </a:p>
          <a:p>
            <a:r>
              <a:rPr lang="tr-TR" b="1" dirty="0" smtClean="0"/>
              <a:t>EGZERSİZ  LPL </a:t>
            </a:r>
            <a:r>
              <a:rPr lang="tr-TR" dirty="0" smtClean="0"/>
              <a:t>seviyesini etkileyen bir diğer faktördür. Fiziksel olarak aktif bir kişinin kaslarının enerji kaynağı olarak </a:t>
            </a:r>
            <a:r>
              <a:rPr lang="tr-TR" dirty="0" err="1" smtClean="0"/>
              <a:t>trigliserite</a:t>
            </a:r>
            <a:r>
              <a:rPr lang="tr-TR" dirty="0" smtClean="0"/>
              <a:t> ihtiyacı vardır. Aktivite sırasında kaslarda LPL enzim seviyesi kasın enerji ihtiyacını karşılayabilmek için yükselirken, yağ hücrelerinde LPL faaliyeti azalır. Düzenli egzersiz yapan insanların </a:t>
            </a:r>
            <a:r>
              <a:rPr lang="tr-TR" dirty="0" err="1" smtClean="0"/>
              <a:t>adipoz</a:t>
            </a:r>
            <a:r>
              <a:rPr lang="tr-TR" dirty="0" smtClean="0"/>
              <a:t> hücrelerindeki yağlar kullanıldığından, egzersiz yapmayanlara göre vücut yağ oranları daha düşüktür.</a:t>
            </a:r>
            <a:endParaRPr lang="tr-TR" dirty="0"/>
          </a:p>
        </p:txBody>
      </p:sp>
      <p:sp>
        <p:nvSpPr>
          <p:cNvPr id="3" name="2 Metin kutusu"/>
          <p:cNvSpPr txBox="1"/>
          <p:nvPr/>
        </p:nvSpPr>
        <p:spPr>
          <a:xfrm>
            <a:off x="899592" y="404664"/>
            <a:ext cx="7848872" cy="1477328"/>
          </a:xfrm>
          <a:prstGeom prst="rect">
            <a:avLst/>
          </a:prstGeom>
          <a:noFill/>
        </p:spPr>
        <p:txBody>
          <a:bodyPr wrap="square" rtlCol="0">
            <a:spAutoFit/>
          </a:bodyPr>
          <a:lstStyle/>
          <a:p>
            <a:r>
              <a:rPr lang="tr-TR" dirty="0" smtClean="0"/>
              <a:t>Araştırmalar </a:t>
            </a:r>
            <a:r>
              <a:rPr lang="tr-TR" dirty="0" err="1" smtClean="0"/>
              <a:t>lipoproteinlipaz</a:t>
            </a:r>
            <a:r>
              <a:rPr lang="tr-TR" dirty="0" smtClean="0"/>
              <a:t> ( LPL ) aktivitesinin vücutta yağ depolama bölgelerinde cinsiyete göre farklılıklar gösterdiği </a:t>
            </a:r>
            <a:r>
              <a:rPr lang="tr-TR" dirty="0" err="1" smtClean="0"/>
              <a:t>bildirilmiiştir</a:t>
            </a:r>
            <a:r>
              <a:rPr lang="tr-TR" dirty="0" smtClean="0"/>
              <a:t>. Kadınlarda  basen ve uyluklarda bulunan </a:t>
            </a:r>
            <a:r>
              <a:rPr lang="tr-TR" dirty="0" err="1" smtClean="0"/>
              <a:t>adipoz</a:t>
            </a:r>
            <a:r>
              <a:rPr lang="tr-TR" dirty="0" smtClean="0"/>
              <a:t> hücreleri LPL aktivitesi bakımından vücudun diğer bölgelerine göre daha etkili olmaktadır. Erkeklerde </a:t>
            </a:r>
            <a:r>
              <a:rPr lang="tr-TR" dirty="0" err="1" smtClean="0"/>
              <a:t>LPL’nin</a:t>
            </a:r>
            <a:r>
              <a:rPr lang="tr-TR" dirty="0" smtClean="0"/>
              <a:t> etkili  olduğu yer ise </a:t>
            </a:r>
            <a:r>
              <a:rPr lang="tr-TR" dirty="0" err="1" smtClean="0"/>
              <a:t>abdominal</a:t>
            </a:r>
            <a:r>
              <a:rPr lang="tr-TR" dirty="0" smtClean="0"/>
              <a:t> (karın ) bölgesidir.</a:t>
            </a:r>
            <a:endParaRPr lang="tr-T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0" y="404664"/>
            <a:ext cx="8208912" cy="707886"/>
          </a:xfrm>
          <a:prstGeom prst="rect">
            <a:avLst/>
          </a:prstGeom>
          <a:noFill/>
        </p:spPr>
        <p:txBody>
          <a:bodyPr wrap="square" rtlCol="0">
            <a:spAutoFit/>
          </a:bodyPr>
          <a:lstStyle/>
          <a:p>
            <a:r>
              <a:rPr lang="tr-TR" sz="2000" b="1" dirty="0" smtClean="0"/>
              <a:t>                                                Yağ Hücresi Oluşumu</a:t>
            </a:r>
          </a:p>
          <a:p>
            <a:endParaRPr lang="tr-TR" sz="2000" b="1" dirty="0"/>
          </a:p>
        </p:txBody>
      </p:sp>
      <p:sp>
        <p:nvSpPr>
          <p:cNvPr id="3" name="2 Metin kutusu"/>
          <p:cNvSpPr txBox="1"/>
          <p:nvPr/>
        </p:nvSpPr>
        <p:spPr>
          <a:xfrm>
            <a:off x="179512" y="980728"/>
            <a:ext cx="4212976" cy="5909310"/>
          </a:xfrm>
          <a:prstGeom prst="rect">
            <a:avLst/>
          </a:prstGeom>
          <a:noFill/>
        </p:spPr>
        <p:txBody>
          <a:bodyPr wrap="square" rtlCol="0">
            <a:spAutoFit/>
          </a:bodyPr>
          <a:lstStyle/>
          <a:p>
            <a:endParaRPr lang="tr-TR" dirty="0" smtClean="0"/>
          </a:p>
          <a:p>
            <a:pPr algn="just"/>
            <a:r>
              <a:rPr lang="tr-TR" dirty="0" smtClean="0"/>
              <a:t>      Yağ hücrelerinin hangi koşullarda nasıl oluştuklarını ve değişimlerini anlamak, </a:t>
            </a:r>
            <a:r>
              <a:rPr lang="tr-TR" dirty="0" err="1" smtClean="0"/>
              <a:t>obezitenin</a:t>
            </a:r>
            <a:r>
              <a:rPr lang="tr-TR" dirty="0" smtClean="0"/>
              <a:t> oluşumunu da anlamımızı sağlar. </a:t>
            </a:r>
            <a:r>
              <a:rPr lang="tr-TR" dirty="0" err="1" smtClean="0"/>
              <a:t>Adipoz</a:t>
            </a:r>
            <a:r>
              <a:rPr lang="tr-TR" dirty="0" smtClean="0"/>
              <a:t> hücre sayısı büyüme ve gelişme döneminde artmaktadır. Kritik dönemler olarak adlandırılan  aşağıda belirtilen iki dönemde yağ  hücreleri artışı görülmektedir. Bunlar;</a:t>
            </a:r>
          </a:p>
          <a:p>
            <a:endParaRPr lang="tr-TR" dirty="0" smtClean="0"/>
          </a:p>
          <a:p>
            <a:endParaRPr lang="tr-TR" dirty="0" smtClean="0"/>
          </a:p>
          <a:p>
            <a:pPr marL="342900" indent="-342900" algn="just">
              <a:buAutoNum type="arabicPeriod"/>
            </a:pPr>
            <a:r>
              <a:rPr lang="tr-TR" dirty="0" smtClean="0"/>
              <a:t>Gebeliğin Son Üç Aylık Dönemi:  kobaylar üzerinde yapılan araştırmalar, bu dönemde aşırı beslenmenin yağ hücreleri sayısının artışına ve </a:t>
            </a:r>
            <a:r>
              <a:rPr lang="tr-TR" dirty="0" err="1" smtClean="0"/>
              <a:t>obezitenin</a:t>
            </a:r>
            <a:r>
              <a:rPr lang="tr-TR" dirty="0" smtClean="0"/>
              <a:t> oluşumuna yol açtığını göstermiştir. Ancak, insanlarda, kilolu doğan bir bebeğin ileride </a:t>
            </a:r>
            <a:r>
              <a:rPr lang="tr-TR" dirty="0" err="1" smtClean="0"/>
              <a:t>obez</a:t>
            </a:r>
            <a:r>
              <a:rPr lang="tr-TR" dirty="0" smtClean="0"/>
              <a:t> bit yetişkin olacağına dair kesin bir kanıt yoktur.</a:t>
            </a:r>
          </a:p>
          <a:p>
            <a:pPr marL="342900" indent="-342900">
              <a:buAutoNum type="arabicPeriod"/>
            </a:pPr>
            <a:endParaRPr lang="tr-TR" dirty="0" smtClean="0"/>
          </a:p>
        </p:txBody>
      </p:sp>
      <p:pic>
        <p:nvPicPr>
          <p:cNvPr id="4" name="3 Resim" descr="s1.png"/>
          <p:cNvPicPr>
            <a:picLocks noChangeAspect="1"/>
          </p:cNvPicPr>
          <p:nvPr/>
        </p:nvPicPr>
        <p:blipFill>
          <a:blip r:embed="rId2" cstate="print"/>
          <a:stretch>
            <a:fillRect/>
          </a:stretch>
        </p:blipFill>
        <p:spPr>
          <a:xfrm>
            <a:off x="4499992" y="1268760"/>
            <a:ext cx="4464496" cy="5112568"/>
          </a:xfrm>
          <a:prstGeom prst="rect">
            <a:avLst/>
          </a:prstGeom>
        </p:spPr>
      </p:pic>
      <p:cxnSp>
        <p:nvCxnSpPr>
          <p:cNvPr id="11" name="10 Düz Ok Bağlayıcısı"/>
          <p:cNvCxnSpPr/>
          <p:nvPr/>
        </p:nvCxnSpPr>
        <p:spPr>
          <a:xfrm flipV="1">
            <a:off x="4860032" y="2708920"/>
            <a:ext cx="288032" cy="504056"/>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p:nvPr/>
        </p:nvCxnSpPr>
        <p:spPr>
          <a:xfrm>
            <a:off x="4860032" y="3861048"/>
            <a:ext cx="288032" cy="504056"/>
          </a:xfrm>
          <a:prstGeom prst="straightConnector1">
            <a:avLst/>
          </a:prstGeom>
          <a:ln w="635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43200000">
                                      <p:cBhvr>
                                        <p:cTn id="6" dur="3000" fill="hold"/>
                                        <p:tgtEl>
                                          <p:spTgt spid="11"/>
                                        </p:tgtEl>
                                        <p:attrNameLst>
                                          <p:attrName>r</p:attrName>
                                        </p:attrNameLst>
                                      </p:cBhvr>
                                    </p:animRot>
                                  </p:childTnLst>
                                </p:cTn>
                              </p:par>
                              <p:par>
                                <p:cTn id="7" presetID="8" presetClass="emph" presetSubtype="0" fill="hold" nodeType="withEffect">
                                  <p:stCondLst>
                                    <p:cond delay="0"/>
                                  </p:stCondLst>
                                  <p:childTnLst>
                                    <p:animRot by="-43200000">
                                      <p:cBhvr>
                                        <p:cTn id="8"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s1.png"/>
          <p:cNvPicPr>
            <a:picLocks noChangeAspect="1"/>
          </p:cNvPicPr>
          <p:nvPr/>
        </p:nvPicPr>
        <p:blipFill>
          <a:blip r:embed="rId2" cstate="print"/>
          <a:stretch>
            <a:fillRect/>
          </a:stretch>
        </p:blipFill>
        <p:spPr>
          <a:xfrm>
            <a:off x="4211960" y="620688"/>
            <a:ext cx="4464496" cy="5472608"/>
          </a:xfrm>
          <a:prstGeom prst="rect">
            <a:avLst/>
          </a:prstGeom>
        </p:spPr>
      </p:pic>
      <p:sp>
        <p:nvSpPr>
          <p:cNvPr id="4" name="3 Metin kutusu"/>
          <p:cNvSpPr txBox="1"/>
          <p:nvPr/>
        </p:nvSpPr>
        <p:spPr>
          <a:xfrm>
            <a:off x="179512" y="548680"/>
            <a:ext cx="3816424" cy="5632311"/>
          </a:xfrm>
          <a:prstGeom prst="rect">
            <a:avLst/>
          </a:prstGeom>
          <a:noFill/>
        </p:spPr>
        <p:txBody>
          <a:bodyPr wrap="square" rtlCol="0">
            <a:spAutoFit/>
          </a:bodyPr>
          <a:lstStyle/>
          <a:p>
            <a:pPr marL="342900" indent="-342900" algn="just"/>
            <a:r>
              <a:rPr lang="tr-TR" dirty="0" smtClean="0"/>
              <a:t>2- Ergenlik, Yaklaşık 12-14 Yaş arası Dönem: Bu dönemde </a:t>
            </a:r>
            <a:r>
              <a:rPr lang="tr-TR" dirty="0" err="1" smtClean="0"/>
              <a:t>adipoz</a:t>
            </a:r>
            <a:r>
              <a:rPr lang="tr-TR" dirty="0" smtClean="0"/>
              <a:t> hücre sayısı artarak bir yetişkin için ideal sayı olan 25 milyara ulaşabilmektedir. İşte bu dönemde aşırı kilo alımı ile ileride </a:t>
            </a:r>
            <a:r>
              <a:rPr lang="tr-TR" dirty="0" err="1" smtClean="0"/>
              <a:t>obezite</a:t>
            </a:r>
            <a:r>
              <a:rPr lang="tr-TR" dirty="0" smtClean="0"/>
              <a:t> oluşumu arasında yakın bir bağlantı vardır. Yağ hücreleri depolarını yağla doldurmak istediklerinden artan yağ hücreleri sayısına bağlı olarak vücuttaki yağ miktarı da yükselmektedir.  Ergenlik döneminde aşırı yağ oluşumu yetişkin dönemlerde </a:t>
            </a:r>
            <a:r>
              <a:rPr lang="tr-TR" dirty="0" err="1" smtClean="0"/>
              <a:t>obez</a:t>
            </a:r>
            <a:r>
              <a:rPr lang="tr-TR" dirty="0" smtClean="0"/>
              <a:t> olma riskini % 70 ila % 80 oranında arttırmaktadır. Bu nedenle ergenlik döneminde aşırı kilo artışından korunmak demek ilerideki dönemlerde </a:t>
            </a:r>
            <a:r>
              <a:rPr lang="tr-TR" dirty="0" err="1" smtClean="0"/>
              <a:t>obeziteden</a:t>
            </a:r>
            <a:r>
              <a:rPr lang="tr-TR" dirty="0" smtClean="0"/>
              <a:t> korunmak demektir.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043608" y="188640"/>
            <a:ext cx="8100392" cy="369332"/>
          </a:xfrm>
          <a:prstGeom prst="rect">
            <a:avLst/>
          </a:prstGeom>
          <a:noFill/>
        </p:spPr>
        <p:txBody>
          <a:bodyPr wrap="square" rtlCol="0">
            <a:spAutoFit/>
          </a:bodyPr>
          <a:lstStyle/>
          <a:p>
            <a:r>
              <a:rPr lang="tr-TR" b="1" dirty="0" smtClean="0"/>
              <a:t>                            GIDA TÜKETİMİ VE KONTROLÜ </a:t>
            </a:r>
          </a:p>
        </p:txBody>
      </p:sp>
      <p:sp>
        <p:nvSpPr>
          <p:cNvPr id="4" name="3 Metin kutusu"/>
          <p:cNvSpPr txBox="1"/>
          <p:nvPr/>
        </p:nvSpPr>
        <p:spPr>
          <a:xfrm>
            <a:off x="539552" y="1052737"/>
            <a:ext cx="7416824" cy="2062103"/>
          </a:xfrm>
          <a:prstGeom prst="rect">
            <a:avLst/>
          </a:prstGeom>
          <a:noFill/>
          <a:ln>
            <a:solidFill>
              <a:schemeClr val="accent1">
                <a:alpha val="20000"/>
              </a:schemeClr>
            </a:solidFill>
          </a:ln>
        </p:spPr>
        <p:txBody>
          <a:bodyPr wrap="square" rtlCol="0">
            <a:spAutoFit/>
          </a:bodyPr>
          <a:lstStyle/>
          <a:p>
            <a:r>
              <a:rPr lang="tr-TR" sz="1600" dirty="0" err="1" smtClean="0"/>
              <a:t>Obezite</a:t>
            </a:r>
            <a:r>
              <a:rPr lang="tr-TR" sz="1600" dirty="0" smtClean="0"/>
              <a:t> konusuna girmeden önce neden yemek yediğimizi bilmek gerekir. Yemek yemeye başlamamızı ve bitirmemizi tayin eden bir çok etmen vardır. Yetişkin bir kişinin ortalama olarak yılda 900.000 ila 1 milyar arası kalori aldığını düşünelim. Önceki bölümlerde alınan ve kullanılan enerji miktarları arasında bir dengenin olması gerektiğini öğrenmiştik. Enerji dengesini sağlamak kilonuzu korumak anlamına gelir. Günde 50 kalori fazla alınan enerji yılda yarım ya da bir kg fazla kilo almanıza neden olacaktır.</a:t>
            </a:r>
          </a:p>
          <a:p>
            <a:endParaRPr lang="tr-TR" sz="1600" dirty="0"/>
          </a:p>
        </p:txBody>
      </p:sp>
      <p:sp>
        <p:nvSpPr>
          <p:cNvPr id="6" name="5 Metin kutusu"/>
          <p:cNvSpPr txBox="1"/>
          <p:nvPr/>
        </p:nvSpPr>
        <p:spPr>
          <a:xfrm flipH="1">
            <a:off x="539547" y="3140968"/>
            <a:ext cx="2016225" cy="3416320"/>
          </a:xfrm>
          <a:prstGeom prst="rect">
            <a:avLst/>
          </a:prstGeom>
          <a:noFill/>
          <a:ln>
            <a:solidFill>
              <a:schemeClr val="accent1">
                <a:alpha val="11000"/>
              </a:schemeClr>
            </a:solidFill>
          </a:ln>
        </p:spPr>
        <p:txBody>
          <a:bodyPr wrap="square" rtlCol="0">
            <a:spAutoFit/>
          </a:bodyPr>
          <a:lstStyle/>
          <a:p>
            <a:r>
              <a:rPr lang="tr-TR" dirty="0" smtClean="0"/>
              <a:t>Diğer bir deyişle günde bir kurabiye yediğinizde 50 kaloriyi fazla almaktasınız. Sonuçta enerji dengesindeki küçük sapmalar süreklilik kazandığınızda ileriki dönemlerde </a:t>
            </a:r>
            <a:r>
              <a:rPr lang="tr-TR" dirty="0" err="1" smtClean="0"/>
              <a:t>obez</a:t>
            </a:r>
            <a:r>
              <a:rPr lang="tr-TR" dirty="0" smtClean="0"/>
              <a:t> olmanıza neden olabilir.</a:t>
            </a:r>
            <a:endParaRPr lang="tr-TR" dirty="0"/>
          </a:p>
        </p:txBody>
      </p:sp>
      <p:pic>
        <p:nvPicPr>
          <p:cNvPr id="7" name="6 Resim" descr="Kalori_dengesi.gif"/>
          <p:cNvPicPr>
            <a:picLocks noChangeAspect="1"/>
          </p:cNvPicPr>
          <p:nvPr/>
        </p:nvPicPr>
        <p:blipFill>
          <a:blip r:embed="rId2" cstate="print">
            <a:lum bright="-30000"/>
          </a:blip>
          <a:stretch>
            <a:fillRect/>
          </a:stretch>
        </p:blipFill>
        <p:spPr>
          <a:xfrm>
            <a:off x="2555776" y="3140968"/>
            <a:ext cx="5400600" cy="3384376"/>
          </a:xfrm>
          <a:prstGeom prst="rect">
            <a:avLst/>
          </a:prstGeom>
          <a:ln>
            <a:solidFill>
              <a:schemeClr val="accent1">
                <a:alpha val="2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539552" y="404664"/>
            <a:ext cx="7848872" cy="369332"/>
          </a:xfrm>
          <a:prstGeom prst="rect">
            <a:avLst/>
          </a:prstGeom>
          <a:solidFill>
            <a:srgbClr val="00B050">
              <a:alpha val="53000"/>
            </a:srgbClr>
          </a:solidFill>
          <a:scene3d>
            <a:camera prst="obliqueTopLeft"/>
            <a:lightRig rig="threePt" dir="t"/>
          </a:scene3d>
          <a:sp3d>
            <a:bevelT/>
          </a:sp3d>
        </p:spPr>
        <p:txBody>
          <a:bodyPr wrap="square" rtlCol="0" anchor="ctr" anchorCtr="0">
            <a:noAutofit/>
          </a:bodyPr>
          <a:lstStyle/>
          <a:p>
            <a:r>
              <a:rPr lang="tr-TR" dirty="0" smtClean="0">
                <a:solidFill>
                  <a:srgbClr val="FFFF00"/>
                </a:solidFill>
              </a:rPr>
              <a:t>Şimdi gıda tüketimini etkileyen fizyolojik ve çevresel faktörleri inceleyelim.</a:t>
            </a:r>
            <a:endParaRPr lang="tr-TR" dirty="0">
              <a:solidFill>
                <a:srgbClr val="FFFF00"/>
              </a:solidFill>
            </a:endParaRPr>
          </a:p>
        </p:txBody>
      </p:sp>
      <p:sp>
        <p:nvSpPr>
          <p:cNvPr id="4" name="3 Metin kutusu"/>
          <p:cNvSpPr txBox="1"/>
          <p:nvPr/>
        </p:nvSpPr>
        <p:spPr>
          <a:xfrm>
            <a:off x="539552" y="980728"/>
            <a:ext cx="7848872" cy="5848335"/>
          </a:xfrm>
          <a:prstGeom prst="rect">
            <a:avLst/>
          </a:prstGeom>
          <a:noFill/>
        </p:spPr>
        <p:txBody>
          <a:bodyPr wrap="square" rtlCol="0">
            <a:spAutoFit/>
          </a:bodyPr>
          <a:lstStyle/>
          <a:p>
            <a:r>
              <a:rPr lang="tr-TR" sz="2000" b="1" dirty="0" err="1" smtClean="0"/>
              <a:t>İnternal</a:t>
            </a:r>
            <a:r>
              <a:rPr lang="tr-TR" sz="2000" b="1" dirty="0" smtClean="0"/>
              <a:t> (içsel) Faktörler</a:t>
            </a:r>
          </a:p>
          <a:p>
            <a:endParaRPr lang="tr-TR" dirty="0" smtClean="0"/>
          </a:p>
          <a:p>
            <a:r>
              <a:rPr lang="tr-TR" dirty="0" smtClean="0"/>
              <a:t>Vücut tarafından yönlendirilen bu faktörler gıda tüketimini kontrol etmektedir; beyin merkezleri, kan </a:t>
            </a:r>
            <a:r>
              <a:rPr lang="tr-TR" dirty="0" err="1" smtClean="0"/>
              <a:t>metabolitleri</a:t>
            </a:r>
            <a:r>
              <a:rPr lang="tr-TR" dirty="0" smtClean="0"/>
              <a:t>  ve diğer sinyaller olup açlık ve tokluk hissini kontrol ederler. Bu sinyaller kısa süreli ya da uzun süreli açlık veya tokluk uyarıları yaparak sizi yemek yemeye veya yememeye </a:t>
            </a:r>
            <a:r>
              <a:rPr lang="tr-TR" dirty="0" err="1" smtClean="0"/>
              <a:t>yönlendirilrer</a:t>
            </a:r>
            <a:r>
              <a:rPr lang="tr-TR" dirty="0" smtClean="0"/>
              <a:t>.</a:t>
            </a:r>
            <a:endParaRPr lang="tr-TR" b="1" dirty="0" smtClean="0"/>
          </a:p>
          <a:p>
            <a:r>
              <a:rPr lang="tr-TR" b="1" dirty="0" err="1" smtClean="0"/>
              <a:t>Obeziteyle</a:t>
            </a:r>
            <a:r>
              <a:rPr lang="tr-TR" b="1" dirty="0" smtClean="0"/>
              <a:t> mücadele biz zorlayan önemli bir sorun vardır. Bu sorun ‘’ vücut kilo kaybına karşı savaşmak için tasarlanmıştır’’ </a:t>
            </a:r>
            <a:r>
              <a:rPr lang="tr-TR" dirty="0" smtClean="0"/>
              <a:t>kuralıdır. Diğer bir deyişle vücudumuzun fizyolojik olarak daha az kilo ve düşük vücut yağ seviyesiyle mutlu olmak yerine daha fazla kiloyu tercih etmektir.</a:t>
            </a:r>
          </a:p>
          <a:p>
            <a:endParaRPr lang="tr-TR" dirty="0" smtClean="0"/>
          </a:p>
          <a:p>
            <a:r>
              <a:rPr lang="tr-TR" sz="2000" b="1" dirty="0" smtClean="0"/>
              <a:t>Merkezi Sinir Sistemi</a:t>
            </a:r>
          </a:p>
          <a:p>
            <a:endParaRPr lang="tr-TR" b="1" dirty="0" smtClean="0"/>
          </a:p>
          <a:p>
            <a:r>
              <a:rPr lang="tr-TR" u="sng" dirty="0" smtClean="0"/>
              <a:t>Beyin merkezleri- </a:t>
            </a:r>
            <a:r>
              <a:rPr lang="tr-TR" dirty="0" smtClean="0"/>
              <a:t>Beyinin farklı bölgeleri küçük yapılı proteinlerin veya hormonların uyarılarına cevap vererek vücudumuzu yöneltirler. Özellikle </a:t>
            </a:r>
            <a:r>
              <a:rPr lang="tr-TR" b="1" dirty="0" err="1" smtClean="0"/>
              <a:t>hipotalamus</a:t>
            </a:r>
            <a:r>
              <a:rPr lang="tr-TR" b="1" dirty="0" smtClean="0"/>
              <a:t> </a:t>
            </a:r>
            <a:r>
              <a:rPr lang="tr-TR" dirty="0" smtClean="0"/>
              <a:t>yemeyi harekete geçiren veya açlık hissini baskılayarak tokluk hissi yaratan kan </a:t>
            </a:r>
            <a:r>
              <a:rPr lang="tr-TR" dirty="0" err="1" smtClean="0"/>
              <a:t>metabolitlerine</a:t>
            </a:r>
            <a:r>
              <a:rPr lang="tr-TR" dirty="0" smtClean="0"/>
              <a:t> ve hormonlara yanıt veren bir merkezdir.</a:t>
            </a:r>
          </a:p>
          <a:p>
            <a:endParaRPr lang="tr-TR" dirty="0" smtClean="0"/>
          </a:p>
          <a:p>
            <a:r>
              <a:rPr lang="tr-TR" u="sng" dirty="0" smtClean="0"/>
              <a:t>Beyin kimyasalları- </a:t>
            </a:r>
            <a:r>
              <a:rPr lang="tr-TR" dirty="0" smtClean="0"/>
              <a:t> </a:t>
            </a:r>
            <a:r>
              <a:rPr lang="tr-TR" dirty="0" err="1" smtClean="0"/>
              <a:t>Seratonin</a:t>
            </a:r>
            <a:r>
              <a:rPr lang="tr-TR" dirty="0" smtClean="0"/>
              <a:t> beyin tarafından salgılanan bir kimyasal ürün olup sakinleştirici etkisi vardır. Ayrıca iştah üzerine de etkili olduğu bilinmektedir.</a:t>
            </a:r>
            <a:endParaRPr lang="tr-TR" u="sng"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79512" y="0"/>
            <a:ext cx="6624736" cy="3631763"/>
          </a:xfrm>
          <a:prstGeom prst="rect">
            <a:avLst/>
          </a:prstGeom>
          <a:noFill/>
        </p:spPr>
        <p:txBody>
          <a:bodyPr wrap="square" rtlCol="0">
            <a:spAutoFit/>
          </a:bodyPr>
          <a:lstStyle/>
          <a:p>
            <a:r>
              <a:rPr lang="tr-TR" b="1" dirty="0" smtClean="0"/>
              <a:t>Çevresel Etkiler</a:t>
            </a:r>
          </a:p>
          <a:p>
            <a:endParaRPr lang="tr-TR" sz="1600" dirty="0" smtClean="0"/>
          </a:p>
          <a:p>
            <a:r>
              <a:rPr lang="tr-TR" sz="1600" u="sng" dirty="0" smtClean="0"/>
              <a:t>Hormonlar-</a:t>
            </a:r>
            <a:r>
              <a:rPr lang="tr-TR" sz="1600" dirty="0" smtClean="0"/>
              <a:t> </a:t>
            </a:r>
            <a:r>
              <a:rPr lang="tr-TR" sz="1600" dirty="0" err="1" smtClean="0"/>
              <a:t>İnsülin</a:t>
            </a:r>
            <a:r>
              <a:rPr lang="tr-TR" sz="1600" dirty="0" smtClean="0"/>
              <a:t>, cinsiyet hormonları ve diğerleri iştahı etkileyen diğer faktörlerdendir. Örneğin, </a:t>
            </a:r>
            <a:r>
              <a:rPr lang="tr-TR" sz="1600" dirty="0" err="1" smtClean="0"/>
              <a:t>insülin</a:t>
            </a:r>
            <a:r>
              <a:rPr lang="tr-TR" sz="1600" dirty="0" smtClean="0"/>
              <a:t> iştah arttıran sinyalleri beyine gönderir.</a:t>
            </a:r>
          </a:p>
          <a:p>
            <a:endParaRPr lang="tr-TR" sz="1600" u="sng" dirty="0" smtClean="0"/>
          </a:p>
          <a:p>
            <a:r>
              <a:rPr lang="tr-TR" u="sng" dirty="0" smtClean="0"/>
              <a:t>Yağ kütlesi ve yağ hücresi büyüklüğü- </a:t>
            </a:r>
            <a:r>
              <a:rPr lang="tr-TR" dirty="0" smtClean="0"/>
              <a:t> </a:t>
            </a:r>
            <a:r>
              <a:rPr lang="tr-TR" sz="1600" dirty="0" smtClean="0"/>
              <a:t>Yağ hücreleri tarafından salınan bir hormon olan </a:t>
            </a:r>
            <a:r>
              <a:rPr lang="tr-TR" sz="1600" dirty="0" err="1" smtClean="0"/>
              <a:t>leptin</a:t>
            </a:r>
            <a:r>
              <a:rPr lang="tr-TR" sz="1600" dirty="0" smtClean="0"/>
              <a:t>, beyne  yağ depolarının yeterli olduğu sinyalini gönderir. Sonuç olarak açlık hissi bastırılır ve metabolizma harekete geçirilir. Kilo kaybı nedeniyle </a:t>
            </a:r>
            <a:r>
              <a:rPr lang="tr-TR" sz="1600" dirty="0" err="1" smtClean="0"/>
              <a:t>adipoz</a:t>
            </a:r>
            <a:r>
              <a:rPr lang="tr-TR" sz="1600" dirty="0" smtClean="0"/>
              <a:t> hücreler </a:t>
            </a:r>
            <a:r>
              <a:rPr lang="tr-TR" sz="1600" dirty="0" err="1" smtClean="0"/>
              <a:t>hacmen</a:t>
            </a:r>
            <a:r>
              <a:rPr lang="tr-TR" sz="1600" dirty="0" smtClean="0"/>
              <a:t> küçüldükleri için </a:t>
            </a:r>
            <a:r>
              <a:rPr lang="tr-TR" sz="1600" dirty="0" err="1" smtClean="0"/>
              <a:t>leptin</a:t>
            </a:r>
            <a:r>
              <a:rPr lang="tr-TR" sz="1600" dirty="0" smtClean="0"/>
              <a:t> seviyeleri düşer. Vücut boşalan yağ depolarını doldurmak için gıda alımını arttırma isteği duyar.</a:t>
            </a:r>
          </a:p>
          <a:p>
            <a:endParaRPr lang="tr-TR" sz="1600" u="sng" dirty="0" smtClean="0"/>
          </a:p>
          <a:p>
            <a:r>
              <a:rPr lang="tr-TR" u="sng" dirty="0" smtClean="0"/>
              <a:t>Mide sinyalleri-</a:t>
            </a:r>
            <a:r>
              <a:rPr lang="tr-TR" dirty="0" smtClean="0"/>
              <a:t> </a:t>
            </a:r>
            <a:r>
              <a:rPr lang="tr-TR" sz="1600" dirty="0" smtClean="0"/>
              <a:t>Mide sinyal olarak </a:t>
            </a:r>
            <a:r>
              <a:rPr lang="tr-TR" sz="1600" dirty="0" err="1" smtClean="0"/>
              <a:t>grelin</a:t>
            </a:r>
            <a:r>
              <a:rPr lang="tr-TR" sz="1600" dirty="0" smtClean="0"/>
              <a:t> adı verilen küçük protein hormonlarını beyne gönderir. Bu hormonun iştahı arttırdığı bilinmektedir. </a:t>
            </a:r>
            <a:r>
              <a:rPr lang="tr-TR" sz="1600" dirty="0" err="1" smtClean="0"/>
              <a:t>Grelin</a:t>
            </a:r>
            <a:r>
              <a:rPr lang="tr-TR" sz="1600" dirty="0" smtClean="0"/>
              <a:t> seviyesi yemek öncesinde artmaktadır. </a:t>
            </a:r>
          </a:p>
        </p:txBody>
      </p:sp>
      <p:pic>
        <p:nvPicPr>
          <p:cNvPr id="7" name="6 Resim" descr="s2.png"/>
          <p:cNvPicPr>
            <a:picLocks noChangeAspect="1"/>
          </p:cNvPicPr>
          <p:nvPr/>
        </p:nvPicPr>
        <p:blipFill>
          <a:blip r:embed="rId2" cstate="print"/>
          <a:stretch>
            <a:fillRect/>
          </a:stretch>
        </p:blipFill>
        <p:spPr>
          <a:xfrm>
            <a:off x="3923928" y="3645024"/>
            <a:ext cx="4966081" cy="2996952"/>
          </a:xfrm>
          <a:prstGeom prst="rect">
            <a:avLst/>
          </a:prstGeom>
        </p:spPr>
      </p:pic>
      <p:sp>
        <p:nvSpPr>
          <p:cNvPr id="8" name="7 Oval"/>
          <p:cNvSpPr/>
          <p:nvPr/>
        </p:nvSpPr>
        <p:spPr>
          <a:xfrm>
            <a:off x="5796136" y="4509120"/>
            <a:ext cx="72008"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Oval"/>
          <p:cNvSpPr/>
          <p:nvPr/>
        </p:nvSpPr>
        <p:spPr>
          <a:xfrm>
            <a:off x="5796136" y="4509120"/>
            <a:ext cx="72008"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Oval"/>
          <p:cNvSpPr/>
          <p:nvPr/>
        </p:nvSpPr>
        <p:spPr>
          <a:xfrm>
            <a:off x="5796136" y="4509120"/>
            <a:ext cx="72008"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C -0.01371 0.00393 -0.04358 0.00601 -0.06042 0.0148 C -0.07726 0.02358 -0.0941 0.04139 -0.10156 0.05295 C -0.10903 0.06451 -0.10434 0.06798 -0.10486 0.08462 C -0.10538 0.10127 -0.11285 0.13549 -0.10486 0.15237 C -0.09687 0.16925 -0.07969 0.17803 -0.05712 0.18613 C -0.03455 0.19422 -0.00104 0.19838 0.03021 0.20092 C 0.06146 0.20347 0.09826 0.2037 0.13021 0.20092 C 0.16215 0.19815 0.20261 0.19329 0.22222 0.18404 C 0.24184 0.1748 0.24184 0.16 0.24757 0.14589 C 0.2533 0.13179 0.25712 0.11445 0.25712 0.09942 C 0.25712 0.08439 0.25417 0.06705 0.24757 0.05503 C 0.24097 0.043 0.23142 0.03561 0.21736 0.02751 C 0.2033 0.01942 0.17882 0.0104 0.16354 0.00647 C 0.14826 0.00254 0.13941 0.00115 0.12535 0.00439 C 0.11129 0.00763 0.07882 0.02821 0.07934 0.02543 C 0.07986 0.02266 0.12153 -0.00116 0.12847 -0.01249 C 0.13542 -0.02382 0.13038 -0.04555 0.12066 -0.04208 C 0.11094 -0.03861 0.08229 0.00162 0.06979 0.00855 C 0.05729 0.01549 0.03958 0.01017 0.04601 0 C 0.05243 -0.01017 0.10434 -0.04578 0.10799 -0.05272 C 0.11163 -0.05965 0.07795 -0.04832 0.06823 -0.04208 C 0.05851 -0.03584 0.05208 -0.01364 0.04913 -0.0148 C 0.04618 -0.01596 0.04427 -0.03977 0.0507 -0.04856 C 0.05712 -0.05734 0.08802 -0.06497 0.08733 -0.06752 C 0.08663 -0.07006 0.05573 -0.06867 0.04601 -0.06335 C 0.03629 -0.05804 0.03247 -0.04509 0.02847 -0.03584 C 0.02448 -0.02659 0.02691 -0.01434 0.02222 -0.00832 C 0.01754 -0.00231 0.01372 -0.00393 0 0 Z " pathEditMode="relative" ptsTypes="aaaaaaaaaaaaaaaaaaaaaaaaaaaaa">
                                      <p:cBhvr>
                                        <p:cTn id="6" dur="5000" fill="hold"/>
                                        <p:tgtEl>
                                          <p:spTgt spid="8"/>
                                        </p:tgtEl>
                                        <p:attrNameLst>
                                          <p:attrName>ppt_x</p:attrName>
                                          <p:attrName>ppt_y</p:attrName>
                                        </p:attrNameLst>
                                      </p:cBhvr>
                                    </p:animMotion>
                                  </p:childTnLst>
                                </p:cTn>
                              </p:par>
                            </p:childTnLst>
                          </p:cTn>
                        </p:par>
                        <p:par>
                          <p:cTn id="7" fill="hold">
                            <p:stCondLst>
                              <p:cond delay="5000"/>
                            </p:stCondLst>
                            <p:childTnLst>
                              <p:par>
                                <p:cTn id="8" presetID="0" presetClass="path" presetSubtype="0" accel="50000" decel="50000" fill="hold" grpId="0" nodeType="afterEffect">
                                  <p:stCondLst>
                                    <p:cond delay="0"/>
                                  </p:stCondLst>
                                  <p:childTnLst>
                                    <p:animMotion origin="layout" path="M 0 0 C -0.01371 0.00393 -0.04358 0.00601 -0.06042 0.0148 C -0.07726 0.02358 -0.0941 0.04139 -0.10156 0.05295 C -0.10903 0.06451 -0.10434 0.06798 -0.10486 0.08462 C -0.10538 0.10127 -0.11285 0.13549 -0.10486 0.15237 C -0.09687 0.16925 -0.07969 0.17803 -0.05712 0.18613 C -0.03455 0.19422 -0.00104 0.19838 0.03021 0.20092 C 0.06146 0.20347 0.09826 0.2037 0.13021 0.20092 C 0.16215 0.19815 0.20261 0.19329 0.22222 0.18404 C 0.24184 0.1748 0.24184 0.16 0.24757 0.14589 C 0.2533 0.13179 0.25712 0.11445 0.25712 0.09942 C 0.25712 0.08439 0.25417 0.06705 0.24757 0.05503 C 0.24097 0.043 0.23142 0.03561 0.21736 0.02751 C 0.2033 0.01942 0.17882 0.0104 0.16354 0.00647 C 0.14826 0.00254 0.13941 0.00115 0.12535 0.00439 C 0.11129 0.00763 0.07882 0.02821 0.07934 0.02543 C 0.07986 0.02266 0.12153 -0.00116 0.12847 -0.01249 C 0.13542 -0.02382 0.13038 -0.04555 0.12066 -0.04208 C 0.11094 -0.03861 0.08229 0.00162 0.06979 0.00855 C 0.05729 0.01549 0.03958 0.01017 0.04601 0 C 0.05243 -0.01017 0.10434 -0.04578 0.10799 -0.05272 C 0.11163 -0.05965 0.07795 -0.04832 0.06823 -0.04208 C 0.05851 -0.03584 0.05208 -0.01364 0.04913 -0.0148 C 0.04618 -0.01596 0.04427 -0.03977 0.0507 -0.04856 C 0.05712 -0.05734 0.08802 -0.06497 0.08733 -0.06752 C 0.08663 -0.07006 0.05573 -0.06867 0.04601 -0.06335 C 0.03629 -0.05804 0.03247 -0.04509 0.02847 -0.03584 C 0.02448 -0.02659 0.02691 -0.01434 0.02222 -0.00832 C 0.01754 -0.00231 0.01372 -0.00393 0 0 Z " pathEditMode="relative" ptsTypes="aaaaaaaaaaaaaaaaaaaaaaaaaaaaa">
                                      <p:cBhvr>
                                        <p:cTn id="9" dur="5000" fill="hold"/>
                                        <p:tgtEl>
                                          <p:spTgt spid="11"/>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1" nodeType="clickEffect">
                                  <p:stCondLst>
                                    <p:cond delay="0"/>
                                  </p:stCondLst>
                                  <p:childTnLst>
                                    <p:animMotion origin="layout" path="M 0 0 C -0.01424 0.00878 -0.03351 0.01202 -0.04774 0.01896 C -0.06198 0.02589 -0.07656 0.03283 -0.08577 0.04231 C -0.09497 0.05179 -0.10139 0.0578 -0.1033 0.07607 C -0.10521 0.09433 -0.10833 0.13133 -0.09688 0.15213 C -0.08542 0.17294 -0.06268 0.19098 -0.0349 0.20092 C -0.00712 0.21086 0.03889 0.20994 0.06979 0.21133 C 0.10069 0.21271 0.12552 0.21248 0.15069 0.20924 C 0.17587 0.20601 0.20399 0.20046 0.22066 0.19237 C 0.23732 0.18427 0.24444 0.17572 0.25069 0.16069 C 0.25694 0.14566 0.25903 0.11884 0.25868 0.1015 C 0.25833 0.08416 0.25538 0.06867 0.24913 0.05711 C 0.24288 0.04555 0.23489 0.03907 0.22066 0.03167 C 0.20642 0.02427 0.17951 0.01549 0.16337 0.01271 C 0.14722 0.00994 0.13611 0.01156 0.12378 0.01479 C 0.11146 0.01803 0.09792 0.03098 0.08889 0.03167 C 0.07986 0.03237 0.06319 0.02635 0.06979 0.01896 C 0.07639 0.01156 0.12031 -0.0037 0.12847 -0.01272 C 0.13663 -0.02174 0.13107 -0.03931 0.11892 -0.03584 C 0.10677 -0.03237 0.06857 0.00254 0.05555 0.00855 C 0.04253 0.01456 0.03455 0.00855 0.04114 0 C 0.04774 -0.00856 0.0901 -0.03214 0.09514 -0.04232 C 0.10017 -0.05249 0.0809 -0.06266 0.07135 -0.06128 C 0.0618 -0.05989 0.05017 -0.04393 0.03802 -0.03376 C 0.02587 -0.02359 0.01423 -0.00879 0 0 Z " pathEditMode="relative" ptsTypes="aaaaaaaaaaaaaaaaaaaaaaaaa">
                                      <p:cBhvr>
                                        <p:cTn id="13" dur="5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251520" y="476672"/>
            <a:ext cx="8496944" cy="5355312"/>
          </a:xfrm>
          <a:prstGeom prst="rect">
            <a:avLst/>
          </a:prstGeom>
          <a:solidFill>
            <a:srgbClr val="003399">
              <a:alpha val="9000"/>
            </a:srgbClr>
          </a:solidFill>
          <a:ln>
            <a:solidFill>
              <a:srgbClr val="0033CC">
                <a:alpha val="12000"/>
              </a:srgbClr>
            </a:solidFill>
          </a:ln>
        </p:spPr>
        <p:txBody>
          <a:bodyPr wrap="square" rtlCol="0">
            <a:spAutoFit/>
          </a:bodyPr>
          <a:lstStyle/>
          <a:p>
            <a:r>
              <a:rPr lang="tr-TR" b="1" dirty="0" smtClean="0"/>
              <a:t>Beslenmeyi Etkileyen Koşullar ve Hastalıklar</a:t>
            </a:r>
          </a:p>
          <a:p>
            <a:endParaRPr lang="tr-TR" dirty="0" smtClean="0"/>
          </a:p>
          <a:p>
            <a:pPr algn="just"/>
            <a:r>
              <a:rPr lang="tr-TR" b="1" u="sng" dirty="0" smtClean="0"/>
              <a:t>Gebelik ve </a:t>
            </a:r>
            <a:r>
              <a:rPr lang="tr-TR" b="1" u="sng" dirty="0" err="1" smtClean="0"/>
              <a:t>laktasyon</a:t>
            </a:r>
            <a:r>
              <a:rPr lang="tr-TR" b="1" u="sng" dirty="0" smtClean="0"/>
              <a:t>: </a:t>
            </a:r>
            <a:r>
              <a:rPr lang="tr-TR" b="1" dirty="0" smtClean="0"/>
              <a:t> </a:t>
            </a:r>
            <a:r>
              <a:rPr lang="tr-TR" dirty="0" smtClean="0"/>
              <a:t>Yemek yeme alışkanlığı hamilelikle birlikte değişir. Bu dönemde </a:t>
            </a:r>
            <a:r>
              <a:rPr lang="tr-TR" dirty="0" err="1" smtClean="0"/>
              <a:t>hormonal</a:t>
            </a:r>
            <a:r>
              <a:rPr lang="tr-TR" dirty="0" smtClean="0"/>
              <a:t> değişiklikler nedeniyle iştah artmaktadır. Sonuçta vücut yağ miktarında ve kiloda artışla gözlenir. </a:t>
            </a:r>
            <a:r>
              <a:rPr lang="tr-TR" dirty="0" err="1" smtClean="0"/>
              <a:t>Laktasyonun</a:t>
            </a:r>
            <a:r>
              <a:rPr lang="tr-TR" dirty="0" smtClean="0"/>
              <a:t> devamı için üretilen hormonlar beraberinde yemek yeme ihtiyacının da harekete geçirir ve enerji alımı önemli ölçüde artar.</a:t>
            </a:r>
          </a:p>
          <a:p>
            <a:endParaRPr lang="tr-TR" u="sng" dirty="0" smtClean="0"/>
          </a:p>
          <a:p>
            <a:pPr algn="just"/>
            <a:r>
              <a:rPr lang="tr-TR" b="1" u="sng" dirty="0" err="1" smtClean="0"/>
              <a:t>Obezite</a:t>
            </a:r>
            <a:r>
              <a:rPr lang="tr-TR" u="sng" dirty="0" smtClean="0"/>
              <a:t>: </a:t>
            </a:r>
            <a:r>
              <a:rPr lang="tr-TR" dirty="0" smtClean="0"/>
              <a:t> </a:t>
            </a:r>
            <a:r>
              <a:rPr lang="tr-TR" dirty="0" err="1" smtClean="0"/>
              <a:t>Obez</a:t>
            </a:r>
            <a:r>
              <a:rPr lang="tr-TR" dirty="0" smtClean="0"/>
              <a:t> olmak başlı başına iştah arttırıcı bir etkiye sahiptir. Değişmiş olan </a:t>
            </a:r>
            <a:r>
              <a:rPr lang="tr-TR" dirty="0" err="1" smtClean="0"/>
              <a:t>leptin</a:t>
            </a:r>
            <a:r>
              <a:rPr lang="tr-TR" dirty="0" smtClean="0"/>
              <a:t> seviyesi beyne giden diğer kan </a:t>
            </a:r>
            <a:r>
              <a:rPr lang="tr-TR" dirty="0" err="1" smtClean="0"/>
              <a:t>metabolitlerinin</a:t>
            </a:r>
            <a:r>
              <a:rPr lang="tr-TR" dirty="0" smtClean="0"/>
              <a:t> ve beynin bu sinyallere yanıtı gıda alım miktarını etkilemektedir.</a:t>
            </a:r>
            <a:endParaRPr lang="tr-TR" u="sng" dirty="0" smtClean="0"/>
          </a:p>
          <a:p>
            <a:endParaRPr lang="tr-TR" b="1" u="sng" dirty="0" smtClean="0"/>
          </a:p>
          <a:p>
            <a:r>
              <a:rPr lang="tr-TR" b="1" u="sng" dirty="0" smtClean="0"/>
              <a:t>Yeme bozuklukları: </a:t>
            </a:r>
            <a:r>
              <a:rPr lang="tr-TR" b="1" dirty="0" smtClean="0"/>
              <a:t> </a:t>
            </a:r>
            <a:r>
              <a:rPr lang="tr-TR" dirty="0" err="1" smtClean="0"/>
              <a:t>Anoraksya</a:t>
            </a:r>
            <a:r>
              <a:rPr lang="tr-TR" dirty="0" smtClean="0"/>
              <a:t> ve </a:t>
            </a:r>
            <a:r>
              <a:rPr lang="tr-TR" dirty="0" err="1" smtClean="0"/>
              <a:t>bulimia</a:t>
            </a:r>
            <a:r>
              <a:rPr lang="tr-TR" dirty="0" smtClean="0"/>
              <a:t> gibi hastalıklar yeme ve davranış bozukluklarına neden olabilmektedir. Bu hastalıklar kişinin  genetik yapısı ile ilgili olabilir.</a:t>
            </a:r>
          </a:p>
          <a:p>
            <a:endParaRPr lang="tr-TR" b="1" u="sng" dirty="0" smtClean="0"/>
          </a:p>
          <a:p>
            <a:r>
              <a:rPr lang="tr-TR" b="1" u="sng" dirty="0" smtClean="0"/>
              <a:t>Kanser: </a:t>
            </a:r>
            <a:r>
              <a:rPr lang="tr-TR" b="1" dirty="0" smtClean="0"/>
              <a:t> </a:t>
            </a:r>
            <a:r>
              <a:rPr lang="tr-TR" dirty="0" smtClean="0"/>
              <a:t>Mide veya bağırsak kanseri gibi bazı kanser türleri nedeniyle yemek yeme miktarı hastalık ilerledikçe azalır. Kanser tedavileri kişide iştah azalmasına sebep olmaktadır.</a:t>
            </a:r>
          </a:p>
          <a:p>
            <a:endParaRPr lang="tr-TR" u="sng" dirty="0" smtClean="0"/>
          </a:p>
          <a:p>
            <a:r>
              <a:rPr lang="tr-TR" b="1" u="sng" dirty="0" smtClean="0"/>
              <a:t>Psikolojik sorunlar:</a:t>
            </a:r>
            <a:r>
              <a:rPr lang="tr-TR" b="1" dirty="0" smtClean="0"/>
              <a:t> </a:t>
            </a:r>
            <a:r>
              <a:rPr lang="tr-TR" dirty="0" smtClean="0"/>
              <a:t>Depresyon başta olmak üzere bazı psikolojik sorunlar gıda alım miktarında değişimlere yol açmaktadır. </a:t>
            </a:r>
            <a:endParaRPr lang="tr-TR" u="sng"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611560" y="0"/>
            <a:ext cx="7920880" cy="3847207"/>
          </a:xfrm>
          <a:prstGeom prst="rect">
            <a:avLst/>
          </a:prstGeom>
          <a:noFill/>
          <a:ln>
            <a:solidFill>
              <a:schemeClr val="accent1">
                <a:alpha val="48000"/>
              </a:schemeClr>
            </a:solidFill>
          </a:ln>
        </p:spPr>
        <p:txBody>
          <a:bodyPr wrap="square" rtlCol="0">
            <a:spAutoFit/>
          </a:bodyPr>
          <a:lstStyle/>
          <a:p>
            <a:r>
              <a:rPr lang="tr-TR" b="1" dirty="0" smtClean="0"/>
              <a:t>Dış Etkenler</a:t>
            </a:r>
          </a:p>
          <a:p>
            <a:endParaRPr lang="tr-TR" dirty="0" smtClean="0"/>
          </a:p>
          <a:p>
            <a:r>
              <a:rPr lang="tr-TR" sz="1600" dirty="0" smtClean="0"/>
              <a:t>Çevremizde olan biten bazı dış faktörler acıkma ve doyma hislerimizi etkiler. Yeme alışkanlıklarımız çocukluk yaşlarında gelişir. Örneğin bazı kişilerin yemek seçme alışkanlıkları bu dönemde gelişmektedir.</a:t>
            </a:r>
          </a:p>
          <a:p>
            <a:r>
              <a:rPr lang="tr-TR" sz="1600" b="1" u="sng" dirty="0" smtClean="0"/>
              <a:t>Yemek saatleri: </a:t>
            </a:r>
            <a:r>
              <a:rPr lang="tr-TR" sz="1600" dirty="0" smtClean="0"/>
              <a:t>Özellikle günün belirli saatlerinde örneğin aç olup olunmadığına bakılmaksızın kuralmış gibi  yemek yeme saatinde yemek yeriz.</a:t>
            </a:r>
            <a:endParaRPr lang="tr-TR" sz="1600" u="sng" dirty="0" smtClean="0"/>
          </a:p>
          <a:p>
            <a:r>
              <a:rPr lang="tr-TR" sz="1600" b="1" u="sng" dirty="0" smtClean="0"/>
              <a:t>Sıcaklık</a:t>
            </a:r>
            <a:r>
              <a:rPr lang="tr-TR" sz="1600" u="sng" dirty="0" smtClean="0"/>
              <a:t>: </a:t>
            </a:r>
            <a:r>
              <a:rPr lang="tr-TR" sz="1600" dirty="0" smtClean="0"/>
              <a:t>Soğuk havalar açlık hissini kolaylıkla harekete geçirir. Bunun sebebi olarak binlerce yıl önce atalarımızın uzun ve soğuk kış dönemlerinde hayatta kalabilmek için daha fazla yemek yeme ve yağ biriktirme iç güdüsü oluşturmuş olmasıdır. Buna karşı sıcak günlerde daha az yemek yeriz.</a:t>
            </a:r>
            <a:endParaRPr lang="tr-TR" sz="1600" u="sng" dirty="0" smtClean="0"/>
          </a:p>
          <a:p>
            <a:r>
              <a:rPr lang="tr-TR" sz="1600" b="1" u="sng" dirty="0" smtClean="0"/>
              <a:t>Reklamlar ve görüntüler</a:t>
            </a:r>
            <a:r>
              <a:rPr lang="tr-TR" sz="1600" u="sng" dirty="0" smtClean="0"/>
              <a:t>: </a:t>
            </a:r>
            <a:r>
              <a:rPr lang="tr-TR" sz="1600" dirty="0" smtClean="0"/>
              <a:t>Büfeler, alışveriş merkezlerindeki yemek yeme bölümleri, lokantalar vb işletmelerde mevcut olan yemekle ilgili görsellere tepki veririz. Bazı araştırmalar insanlara açık büfe tercihinde olduğu gibi yiyecek seçmeleri için alternatifler sunulduğunda daha fazla yemek yediklerini göstermektedir.</a:t>
            </a:r>
            <a:endParaRPr lang="tr-TR" sz="1600" dirty="0"/>
          </a:p>
        </p:txBody>
      </p:sp>
      <p:pic>
        <p:nvPicPr>
          <p:cNvPr id="4" name="3 Resim" descr="s1.png"/>
          <p:cNvPicPr>
            <a:picLocks noChangeAspect="1"/>
          </p:cNvPicPr>
          <p:nvPr/>
        </p:nvPicPr>
        <p:blipFill>
          <a:blip r:embed="rId2" cstate="print"/>
          <a:stretch>
            <a:fillRect/>
          </a:stretch>
        </p:blipFill>
        <p:spPr>
          <a:xfrm>
            <a:off x="611560" y="3861048"/>
            <a:ext cx="7920880" cy="2808312"/>
          </a:xfrm>
          <a:prstGeom prst="rect">
            <a:avLst/>
          </a:prstGeom>
          <a:solidFill>
            <a:schemeClr val="accent1"/>
          </a:solidFill>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9512" y="260648"/>
            <a:ext cx="3672408" cy="86409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accent1"/>
            </a:solidFill>
          </a:ln>
        </p:spPr>
        <p:txBody>
          <a:bodyPr>
            <a:normAutofit/>
          </a:bodyPr>
          <a:lstStyle/>
          <a:p>
            <a:r>
              <a:rPr lang="tr-TR" sz="2400" b="1" dirty="0" smtClean="0"/>
              <a:t>İDEAL VE SAĞLIKLI KİLO NEDİR</a:t>
            </a:r>
            <a:endParaRPr lang="tr-TR" sz="2400" b="1" dirty="0"/>
          </a:p>
        </p:txBody>
      </p:sp>
      <p:sp>
        <p:nvSpPr>
          <p:cNvPr id="3" name="2 Metin kutusu"/>
          <p:cNvSpPr txBox="1"/>
          <p:nvPr/>
        </p:nvSpPr>
        <p:spPr>
          <a:xfrm>
            <a:off x="4716016" y="332656"/>
            <a:ext cx="3960440" cy="707886"/>
          </a:xfrm>
          <a:prstGeom prst="rect">
            <a:avLst/>
          </a:prstGeom>
          <a:gradFill>
            <a:gsLst>
              <a:gs pos="100000">
                <a:srgbClr val="8488C4">
                  <a:alpha val="0"/>
                </a:srgbClr>
              </a:gs>
              <a:gs pos="53000">
                <a:srgbClr val="D4DEFF"/>
              </a:gs>
              <a:gs pos="83000">
                <a:srgbClr val="D4DEFF"/>
              </a:gs>
              <a:gs pos="100000">
                <a:srgbClr val="96AB94"/>
              </a:gs>
            </a:gsLst>
            <a:lin ang="5400000" scaled="0"/>
          </a:gradFill>
          <a:ln>
            <a:solidFill>
              <a:schemeClr val="accent4">
                <a:lumMod val="20000"/>
                <a:lumOff val="80000"/>
              </a:schemeClr>
            </a:solidFill>
          </a:ln>
          <a:effectLst/>
        </p:spPr>
        <p:txBody>
          <a:bodyPr wrap="square" rtlCol="0">
            <a:spAutoFit/>
          </a:bodyPr>
          <a:lstStyle/>
          <a:p>
            <a:pPr>
              <a:tabLst>
                <a:tab pos="623888" algn="l"/>
              </a:tabLst>
            </a:pPr>
            <a:r>
              <a:rPr lang="tr-TR" sz="2000" dirty="0" smtClean="0"/>
              <a:t>En basit şekilde alınan ve harcanan enerji miktarları arasındaki dengedir.</a:t>
            </a:r>
            <a:endParaRPr lang="tr-TR" sz="2000" dirty="0"/>
          </a:p>
        </p:txBody>
      </p:sp>
      <p:sp>
        <p:nvSpPr>
          <p:cNvPr id="4" name="3 Sağ Ok"/>
          <p:cNvSpPr/>
          <p:nvPr/>
        </p:nvSpPr>
        <p:spPr>
          <a:xfrm>
            <a:off x="3923928" y="548680"/>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6 Metin kutusu"/>
          <p:cNvSpPr txBox="1"/>
          <p:nvPr/>
        </p:nvSpPr>
        <p:spPr>
          <a:xfrm>
            <a:off x="251520" y="4869160"/>
            <a:ext cx="8640960" cy="1754326"/>
          </a:xfrm>
          <a:prstGeom prst="rect">
            <a:avLst/>
          </a:prstGeom>
          <a:solidFill>
            <a:schemeClr val="accent1">
              <a:alpha val="8000"/>
            </a:schemeClr>
          </a:solidFill>
          <a:ln>
            <a:solidFill>
              <a:schemeClr val="accent1"/>
            </a:solidFill>
          </a:ln>
          <a:scene3d>
            <a:camera prst="orthographicFront"/>
            <a:lightRig rig="threePt" dir="t"/>
          </a:scene3d>
          <a:sp3d>
            <a:bevelT/>
          </a:sp3d>
        </p:spPr>
        <p:txBody>
          <a:bodyPr wrap="square" rtlCol="0">
            <a:noAutofit/>
          </a:bodyPr>
          <a:lstStyle/>
          <a:p>
            <a:r>
              <a:rPr lang="tr-TR" dirty="0" smtClean="0"/>
              <a:t>Vücudun yağ stokları kişinin enerji dengesini gösterir. Bu durum banka hesaplarında bulunan tasarruf mevduatı gibi düşünülebilir. Alınan enerji miktarı harcanan enerji miktarına eşit ise, vücudun yağ stokları sabit kalır. Zaman içinde yağ stoklarında bir artış olursa bu kısaca enerji dengesinin bozulduğunun göstergesidir.</a:t>
            </a:r>
          </a:p>
          <a:p>
            <a:r>
              <a:rPr lang="tr-TR" dirty="0" smtClean="0"/>
              <a:t>Sonuç olarak, fazladan alınan ve yakılmayan her bir kalori vücutta yağ olarak depolanacaktır. </a:t>
            </a:r>
            <a:endParaRPr lang="tr-TR" dirty="0"/>
          </a:p>
        </p:txBody>
      </p:sp>
      <p:pic>
        <p:nvPicPr>
          <p:cNvPr id="8" name="7 Resim" descr="Kalori_dengesi.gif"/>
          <p:cNvPicPr>
            <a:picLocks noChangeAspect="1"/>
          </p:cNvPicPr>
          <p:nvPr/>
        </p:nvPicPr>
        <p:blipFill>
          <a:blip r:embed="rId2" cstate="print"/>
          <a:stretch>
            <a:fillRect/>
          </a:stretch>
        </p:blipFill>
        <p:spPr>
          <a:xfrm>
            <a:off x="1187624" y="1268760"/>
            <a:ext cx="6552728" cy="3456384"/>
          </a:xfrm>
          <a:prstGeom prst="rect">
            <a:avLst/>
          </a:prstGeom>
        </p:spPr>
      </p:pic>
      <p:sp>
        <p:nvSpPr>
          <p:cNvPr id="17" name="16 Oval"/>
          <p:cNvSpPr/>
          <p:nvPr/>
        </p:nvSpPr>
        <p:spPr>
          <a:xfrm>
            <a:off x="5364088"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17 Oval"/>
          <p:cNvSpPr/>
          <p:nvPr/>
        </p:nvSpPr>
        <p:spPr>
          <a:xfrm>
            <a:off x="5580112"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Oval"/>
          <p:cNvSpPr/>
          <p:nvPr/>
        </p:nvSpPr>
        <p:spPr>
          <a:xfrm>
            <a:off x="2987824"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19 Oval"/>
          <p:cNvSpPr/>
          <p:nvPr/>
        </p:nvSpPr>
        <p:spPr>
          <a:xfrm>
            <a:off x="3203848"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Oval"/>
          <p:cNvSpPr/>
          <p:nvPr/>
        </p:nvSpPr>
        <p:spPr>
          <a:xfrm>
            <a:off x="3419872"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21 Oval"/>
          <p:cNvSpPr/>
          <p:nvPr/>
        </p:nvSpPr>
        <p:spPr>
          <a:xfrm>
            <a:off x="3635896"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22 Oval"/>
          <p:cNvSpPr/>
          <p:nvPr/>
        </p:nvSpPr>
        <p:spPr>
          <a:xfrm>
            <a:off x="5148064"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23 Oval"/>
          <p:cNvSpPr/>
          <p:nvPr/>
        </p:nvSpPr>
        <p:spPr>
          <a:xfrm>
            <a:off x="4932040" y="1196752"/>
            <a:ext cx="144016" cy="14401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1075"/>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75"/>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par>
                          <p:cTn id="25" fill="hold">
                            <p:stCondLst>
                              <p:cond delay="4175"/>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par>
                          <p:cTn id="32" fill="hold">
                            <p:stCondLst>
                              <p:cond delay="5175"/>
                            </p:stCondLst>
                            <p:childTnLst>
                              <p:par>
                                <p:cTn id="33" presetID="3" presetClass="entr" presetSubtype="1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grpId="0" nodeType="clickEffect">
                                  <p:stCondLst>
                                    <p:cond delay="0"/>
                                  </p:stCondLst>
                                  <p:childTnLst>
                                    <p:animMotion origin="layout" path="M -2.22222E-6 -5.78035E-8 C -0.05243 0.00347 -0.10486 0.00717 -0.13021 0.04439 C -0.15555 0.08162 -0.15955 0.1674 -0.15243 0.22405 C -0.14531 0.28069 -0.09809 0.35792 -0.08733 0.38474 " pathEditMode="relative" ptsTypes="aaaA">
                                      <p:cBhvr>
                                        <p:cTn id="39" dur="3000" fill="hold"/>
                                        <p:tgtEl>
                                          <p:spTgt spid="19"/>
                                        </p:tgtEl>
                                        <p:attrNameLst>
                                          <p:attrName>ppt_x</p:attrName>
                                          <p:attrName>ppt_y</p:attrName>
                                        </p:attrNameLst>
                                      </p:cBhvr>
                                    </p:animMotion>
                                  </p:childTnLst>
                                </p:cTn>
                              </p:par>
                              <p:par>
                                <p:cTn id="40" presetID="0" presetClass="path" presetSubtype="0" accel="50000" decel="50000" fill="hold" grpId="0" nodeType="withEffect">
                                  <p:stCondLst>
                                    <p:cond delay="1000"/>
                                  </p:stCondLst>
                                  <p:childTnLst>
                                    <p:animMotion origin="layout" path="M -8.33333E-7 1.79191E-6 C -0.07483 0.0289 -0.14948 0.05803 -0.17778 0.09503 C -0.20608 0.13202 -0.18559 0.17364 -0.16996 0.22196 C -0.15434 0.27029 -0.11927 0.3274 -0.0842 0.38474 " pathEditMode="relative" ptsTypes="aaaA">
                                      <p:cBhvr>
                                        <p:cTn id="41" dur="2000" fill="hold"/>
                                        <p:tgtEl>
                                          <p:spTgt spid="20"/>
                                        </p:tgtEl>
                                        <p:attrNameLst>
                                          <p:attrName>ppt_x</p:attrName>
                                          <p:attrName>ppt_y</p:attrName>
                                        </p:attrNameLst>
                                      </p:cBhvr>
                                    </p:animMotion>
                                  </p:childTnLst>
                                </p:cTn>
                              </p:par>
                              <p:par>
                                <p:cTn id="42" presetID="0" presetClass="path" presetSubtype="0" accel="50000" decel="50000" fill="hold" grpId="0" nodeType="withEffect">
                                  <p:stCondLst>
                                    <p:cond delay="2000"/>
                                  </p:stCondLst>
                                  <p:childTnLst>
                                    <p:animMotion origin="layout" path="M -0.01198 -0.00301 C -0.10208 0.00532 -0.19219 0.01364 -0.22309 0.05202 C -0.25399 0.0904 -0.22083 0.17156 -0.19757 0.22751 C -0.1743 0.28347 -0.10104 0.36116 -0.08333 0.38821 " pathEditMode="relative" ptsTypes="aaaA">
                                      <p:cBhvr>
                                        <p:cTn id="43" dur="3000" fill="hold"/>
                                        <p:tgtEl>
                                          <p:spTgt spid="21"/>
                                        </p:tgtEl>
                                        <p:attrNameLst>
                                          <p:attrName>ppt_x</p:attrName>
                                          <p:attrName>ppt_y</p:attrName>
                                        </p:attrNameLst>
                                      </p:cBhvr>
                                    </p:animMotion>
                                  </p:childTnLst>
                                </p:cTn>
                              </p:par>
                              <p:par>
                                <p:cTn id="44" presetID="0" presetClass="path" presetSubtype="0" accel="50000" decel="50000" fill="hold" grpId="0" nodeType="withEffect">
                                  <p:stCondLst>
                                    <p:cond delay="3000"/>
                                  </p:stCondLst>
                                  <p:childTnLst>
                                    <p:animMotion origin="layout" path="M 4.44444E-6 1.79191E-6 C -0.11198 0.01202 -0.22379 0.02428 -0.25868 0.06127 C -0.29358 0.09826 -0.23941 0.16878 -0.20955 0.22196 C -0.17969 0.27514 -0.12952 0.32763 -0.07934 0.38034 " pathEditMode="relative" ptsTypes="aaaA">
                                      <p:cBhvr>
                                        <p:cTn id="45" dur="3000" fill="hold"/>
                                        <p:tgtEl>
                                          <p:spTgt spid="22"/>
                                        </p:tgtEl>
                                        <p:attrNameLst>
                                          <p:attrName>ppt_x</p:attrName>
                                          <p:attrName>ppt_y</p:attrName>
                                        </p:attrNameLst>
                                      </p:cBhvr>
                                    </p:animMotion>
                                  </p:childTnLst>
                                </p:cTn>
                              </p:par>
                            </p:childTnLst>
                          </p:cTn>
                        </p:par>
                        <p:par>
                          <p:cTn id="46" fill="hold">
                            <p:stCondLst>
                              <p:cond delay="6000"/>
                            </p:stCondLst>
                            <p:childTnLst>
                              <p:par>
                                <p:cTn id="47" presetID="0" presetClass="path" presetSubtype="0" accel="50000" decel="50000" fill="hold" grpId="0" nodeType="afterEffect">
                                  <p:stCondLst>
                                    <p:cond delay="0"/>
                                  </p:stCondLst>
                                  <p:childTnLst>
                                    <p:animMotion origin="layout" path="M 0 0 C 0.07778 0.00555 0.15556 0.01133 0.19358 0.06127 C 0.2316 0.11121 0.26164 0.24624 0.22865 0.30011 C 0.19566 0.35399 0.09549 0.36925 -0.00468 0.38474 " pathEditMode="relative" ptsTypes="aaaA">
                                      <p:cBhvr>
                                        <p:cTn id="48" dur="3000" fill="hold"/>
                                        <p:tgtEl>
                                          <p:spTgt spid="18"/>
                                        </p:tgtEl>
                                        <p:attrNameLst>
                                          <p:attrName>ppt_x</p:attrName>
                                          <p:attrName>ppt_y</p:attrName>
                                        </p:attrNameLst>
                                      </p:cBhvr>
                                    </p:animMotion>
                                  </p:childTnLst>
                                </p:cTn>
                              </p:par>
                              <p:par>
                                <p:cTn id="49" presetID="0" presetClass="path" presetSubtype="0" accel="50000" decel="50000" fill="hold" grpId="0" nodeType="withEffect">
                                  <p:stCondLst>
                                    <p:cond delay="1000"/>
                                  </p:stCondLst>
                                  <p:childTnLst>
                                    <p:animMotion origin="layout" path="M 1.94444E-6 -5.78035E-8 C 0.09913 -0.02289 0.19844 -0.04578 0.24601 0.00416 C 0.29358 0.0541 0.31823 0.23514 0.28577 0.30012 C 0.2533 0.36486 0.15209 0.37896 0.05087 0.39329 " pathEditMode="relative" ptsTypes="aaaA">
                                      <p:cBhvr>
                                        <p:cTn id="50" dur="3000" fill="hold"/>
                                        <p:tgtEl>
                                          <p:spTgt spid="17"/>
                                        </p:tgtEl>
                                        <p:attrNameLst>
                                          <p:attrName>ppt_x</p:attrName>
                                          <p:attrName>ppt_y</p:attrName>
                                        </p:attrNameLst>
                                      </p:cBhvr>
                                    </p:animMotion>
                                  </p:childTnLst>
                                </p:cTn>
                              </p:par>
                              <p:par>
                                <p:cTn id="51" presetID="0" presetClass="path" presetSubtype="0" accel="50000" decel="50000" fill="hold" grpId="0" nodeType="withEffect">
                                  <p:stCondLst>
                                    <p:cond delay="2000"/>
                                  </p:stCondLst>
                                  <p:childTnLst>
                                    <p:animMotion origin="layout" path="M 0.03716 -0.00717 C 0.12518 -0.02289 0.21337 -0.03861 0.25782 0.01179 C 0.30226 0.0622 0.32743 0.23052 0.30382 0.29503 C 0.28021 0.35954 0.19827 0.37896 0.1165 0.39861 " pathEditMode="relative" ptsTypes="aaaA">
                                      <p:cBhvr>
                                        <p:cTn id="52" dur="3000" fill="hold"/>
                                        <p:tgtEl>
                                          <p:spTgt spid="23"/>
                                        </p:tgtEl>
                                        <p:attrNameLst>
                                          <p:attrName>ppt_x</p:attrName>
                                          <p:attrName>ppt_y</p:attrName>
                                        </p:attrNameLst>
                                      </p:cBhvr>
                                    </p:animMotion>
                                  </p:childTnLst>
                                </p:cTn>
                              </p:par>
                              <p:par>
                                <p:cTn id="53" presetID="0" presetClass="path" presetSubtype="0" accel="50000" decel="50000" fill="hold" grpId="0" nodeType="withEffect">
                                  <p:stCondLst>
                                    <p:cond delay="3000"/>
                                  </p:stCondLst>
                                  <p:childTnLst>
                                    <p:animMotion origin="layout" path="M 0.0592 -0.00092 C 0.14705 -0.01434 0.23507 -0.02751 0.27813 0.02243 C 0.32118 0.07237 0.33316 0.23676 0.31788 0.29942 C 0.30261 0.36208 0.24427 0.38035 0.18611 0.39861 " pathEditMode="relative" ptsTypes="aaaA">
                                      <p:cBhvr>
                                        <p:cTn id="54" dur="3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539552" y="404664"/>
            <a:ext cx="8064896" cy="6048672"/>
          </a:xfrm>
          <a:prstGeom prst="rect">
            <a:avLst/>
          </a:prstGeom>
          <a:solidFill>
            <a:schemeClr val="accent1">
              <a:alpha val="0"/>
            </a:schemeClr>
          </a:solidFill>
          <a:ln>
            <a:noFill/>
          </a:ln>
        </p:spPr>
        <p:txBody>
          <a:bodyPr wrap="square" rtlCol="0">
            <a:spAutoFit/>
          </a:bodyPr>
          <a:lstStyle/>
          <a:p>
            <a:r>
              <a:rPr lang="tr-TR" b="1" dirty="0" smtClean="0"/>
              <a:t>OBEZİTE NEDENLERİ- ENERJİ DENGESİNİN BOZULMASI</a:t>
            </a:r>
          </a:p>
          <a:p>
            <a:endParaRPr lang="tr-TR" dirty="0" smtClean="0"/>
          </a:p>
          <a:p>
            <a:pPr algn="just"/>
            <a:r>
              <a:rPr lang="tr-TR" sz="1600" dirty="0" smtClean="0"/>
              <a:t>Gıda alımını etkileyen faktörleri ve metabolizmanın kilo kaybına karşı direncini sağlayan temel prensibi öğrendik. Şimdi </a:t>
            </a:r>
            <a:r>
              <a:rPr lang="tr-TR" sz="1600" dirty="0" err="1" smtClean="0"/>
              <a:t>obezitenin</a:t>
            </a:r>
            <a:r>
              <a:rPr lang="tr-TR" sz="1600" dirty="0" smtClean="0"/>
              <a:t> nedenlerini inceleyelim. Büyük ihtimalle bu bölüme girmeden önce </a:t>
            </a:r>
            <a:r>
              <a:rPr lang="tr-TR" sz="1600" dirty="0" err="1" smtClean="0"/>
              <a:t>obezitenin</a:t>
            </a:r>
            <a:r>
              <a:rPr lang="tr-TR" sz="1600" dirty="0" smtClean="0"/>
              <a:t> başlıca sebebinin  çok fazla yemek yemek ve tembellik  olduğunu düşünüyordunuz. İlk olarak insan vücudunun kıtlık zamanlarını düşünerek kötü günlerde enerji ihtiyacını karşılamak için genetiksel olarak yağı depolamak istediğini öğrendiniz.</a:t>
            </a:r>
          </a:p>
          <a:p>
            <a:pPr algn="just"/>
            <a:r>
              <a:rPr lang="tr-TR" sz="1600" dirty="0" smtClean="0"/>
              <a:t>Enerji dengesi vücutta yağ birikimine yol açacak şekilde bozulduğu zaman </a:t>
            </a:r>
            <a:r>
              <a:rPr lang="tr-TR" sz="1600" dirty="0" err="1" smtClean="0"/>
              <a:t>obezite</a:t>
            </a:r>
            <a:r>
              <a:rPr lang="tr-TR" sz="1600" dirty="0" smtClean="0"/>
              <a:t> başlamış olur. </a:t>
            </a:r>
            <a:r>
              <a:rPr lang="tr-TR" sz="1600" dirty="0" err="1" smtClean="0"/>
              <a:t>Obezite</a:t>
            </a:r>
            <a:r>
              <a:rPr lang="tr-TR" sz="1600" dirty="0" smtClean="0"/>
              <a:t> gelişimine neden olan sebepler aşağıda bildirilmektedir.</a:t>
            </a:r>
          </a:p>
          <a:p>
            <a:endParaRPr lang="tr-TR" sz="1600" dirty="0" smtClean="0"/>
          </a:p>
          <a:p>
            <a:pPr algn="just"/>
            <a:r>
              <a:rPr lang="tr-TR" sz="1600" b="1" dirty="0" smtClean="0"/>
              <a:t>1-) Enerji Dengesizliği: </a:t>
            </a:r>
            <a:r>
              <a:rPr lang="tr-TR" sz="1600" dirty="0" smtClean="0"/>
              <a:t>Diyet ile alınan fazla enerji vücut tarafından kullanılmadığı taktirde yağ şeklinde depo edilmektedir. Bu hassas dengeyi basit bir örnekle anlatabiliriz: Günde 50 ila 100 kalori miktarında alınan fazla enerji yılda  0.5 – 1 kg yağ birikimine neden olmaktadır. Bu şekilde 20 yıl  süresince fazla kalori  ile beslenildiğinde 10- 20 kg arasında kilo alınacak ve </a:t>
            </a:r>
            <a:r>
              <a:rPr lang="tr-TR" sz="1600" dirty="0" err="1" smtClean="0"/>
              <a:t>obezite</a:t>
            </a:r>
            <a:r>
              <a:rPr lang="tr-TR" sz="1600" dirty="0" smtClean="0"/>
              <a:t> oluşumuna  imkan sağlanabilecektir.</a:t>
            </a:r>
          </a:p>
          <a:p>
            <a:endParaRPr lang="tr-TR" sz="1600" dirty="0" smtClean="0"/>
          </a:p>
          <a:p>
            <a:pPr algn="just"/>
            <a:r>
              <a:rPr lang="tr-TR" sz="1600" b="1" dirty="0" smtClean="0"/>
              <a:t>2-) Hareketsizlik: </a:t>
            </a:r>
            <a:r>
              <a:rPr lang="tr-TR" sz="1600" dirty="0" smtClean="0"/>
              <a:t>Diyetle aldığınız enerji miktarının değişmemesine </a:t>
            </a:r>
            <a:r>
              <a:rPr lang="tr-TR" sz="1600" dirty="0" err="1" smtClean="0"/>
              <a:t>ragman</a:t>
            </a:r>
            <a:r>
              <a:rPr lang="tr-TR" sz="1600" dirty="0" smtClean="0"/>
              <a:t> fiziksel aktivitelerinizi azaltmanız durumunda yine alınan enerji kullanılmadığı için fazlası yağ olarak depo edilecektir. Hareketsizliğin devamında kilo artışı ve zamanla </a:t>
            </a:r>
            <a:r>
              <a:rPr lang="tr-TR" sz="1600" dirty="0" err="1" smtClean="0"/>
              <a:t>obezite</a:t>
            </a:r>
            <a:r>
              <a:rPr lang="tr-TR" sz="1600" dirty="0" smtClean="0"/>
              <a:t> gelişecektir. Teknolojik gelişmelerin yaşamımız girmesi nedeniyle  fiziksel aktivitelerde azalmalar görülmektedir. Örneğin merdivenler yerine asansörü kullanmamız, alışverişe arabayla gitmemiz, bahçe işlerinde makineler kullanmamız vb. Hayat tarzında belirli bir konfor sağlanırken farkında olmadan </a:t>
            </a:r>
            <a:r>
              <a:rPr lang="tr-TR" sz="1600" dirty="0" err="1" smtClean="0"/>
              <a:t>obeziitenin</a:t>
            </a:r>
            <a:r>
              <a:rPr lang="tr-TR" sz="1600" dirty="0" smtClean="0"/>
              <a:t> oluşumuna da ortam hazırlamaktadır.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95536" y="692696"/>
            <a:ext cx="8424936" cy="1754326"/>
          </a:xfrm>
          <a:prstGeom prst="rect">
            <a:avLst/>
          </a:prstGeom>
          <a:solidFill>
            <a:schemeClr val="accent1">
              <a:alpha val="17000"/>
            </a:schemeClr>
          </a:solidFill>
          <a:ln>
            <a:solidFill>
              <a:schemeClr val="accent1">
                <a:alpha val="34000"/>
              </a:schemeClr>
            </a:solidFill>
          </a:ln>
        </p:spPr>
        <p:txBody>
          <a:bodyPr wrap="square" rtlCol="0">
            <a:spAutoFit/>
          </a:bodyPr>
          <a:lstStyle/>
          <a:p>
            <a:pPr algn="just"/>
            <a:r>
              <a:rPr lang="tr-TR" b="1" dirty="0" smtClean="0"/>
              <a:t>3-) Genetik Etki : </a:t>
            </a:r>
            <a:r>
              <a:rPr lang="tr-TR" dirty="0" err="1" smtClean="0"/>
              <a:t>Obezitenin</a:t>
            </a:r>
            <a:r>
              <a:rPr lang="tr-TR" dirty="0" smtClean="0"/>
              <a:t> oluşumunda genetik faktörlerde önemlidir.  Daha önceki konularda anlatıldığı gibi genetik faktörler örnek olarak </a:t>
            </a:r>
            <a:r>
              <a:rPr lang="tr-TR" dirty="0" err="1" smtClean="0"/>
              <a:t>leptini</a:t>
            </a:r>
            <a:r>
              <a:rPr lang="tr-TR" dirty="0" smtClean="0"/>
              <a:t> verebiliriz. </a:t>
            </a:r>
            <a:r>
              <a:rPr lang="tr-TR" dirty="0" err="1" smtClean="0"/>
              <a:t>Adiposit</a:t>
            </a:r>
            <a:r>
              <a:rPr lang="tr-TR" dirty="0" smtClean="0"/>
              <a:t> kaynaklı bir hormon olan </a:t>
            </a:r>
            <a:r>
              <a:rPr lang="tr-TR" dirty="0" err="1" smtClean="0"/>
              <a:t>leptin</a:t>
            </a:r>
            <a:r>
              <a:rPr lang="tr-TR" dirty="0" smtClean="0"/>
              <a:t>, beslenme ve enerji metabolizmasında önemlidir. </a:t>
            </a:r>
            <a:r>
              <a:rPr lang="tr-TR" dirty="0" err="1" smtClean="0"/>
              <a:t>Leptin</a:t>
            </a:r>
            <a:r>
              <a:rPr lang="tr-TR" dirty="0" smtClean="0"/>
              <a:t> eksikliği durumlarında insanlarda iştah artarak </a:t>
            </a:r>
            <a:r>
              <a:rPr lang="tr-TR" dirty="0" err="1" smtClean="0"/>
              <a:t>obezite</a:t>
            </a:r>
            <a:r>
              <a:rPr lang="tr-TR" dirty="0" smtClean="0"/>
              <a:t> oluşmaktadır. Genetik bozukluk nedeniyle </a:t>
            </a:r>
            <a:r>
              <a:rPr lang="tr-TR" dirty="0" err="1" smtClean="0"/>
              <a:t>Leptin</a:t>
            </a:r>
            <a:r>
              <a:rPr lang="tr-TR" dirty="0" smtClean="0"/>
              <a:t> ve beyin fonksiyonları arasındaki bağlantı zayıf olmaktadır. Aşağıdaki şekillerde gösterilmektedir.</a:t>
            </a:r>
            <a:endParaRPr lang="tr-TR" dirty="0"/>
          </a:p>
        </p:txBody>
      </p:sp>
      <p:pic>
        <p:nvPicPr>
          <p:cNvPr id="4" name="3 Resim" descr="s3.png"/>
          <p:cNvPicPr>
            <a:picLocks noChangeAspect="1"/>
          </p:cNvPicPr>
          <p:nvPr/>
        </p:nvPicPr>
        <p:blipFill>
          <a:blip r:embed="rId2" cstate="print"/>
          <a:stretch>
            <a:fillRect/>
          </a:stretch>
        </p:blipFill>
        <p:spPr>
          <a:xfrm>
            <a:off x="323528" y="2852936"/>
            <a:ext cx="4192621" cy="3736545"/>
          </a:xfrm>
          <a:prstGeom prst="rect">
            <a:avLst/>
          </a:prstGeom>
        </p:spPr>
      </p:pic>
      <p:pic>
        <p:nvPicPr>
          <p:cNvPr id="5" name="4 Resim" descr="s4.png"/>
          <p:cNvPicPr>
            <a:picLocks noChangeAspect="1"/>
          </p:cNvPicPr>
          <p:nvPr/>
        </p:nvPicPr>
        <p:blipFill>
          <a:blip r:embed="rId3" cstate="print"/>
          <a:stretch>
            <a:fillRect/>
          </a:stretch>
        </p:blipFill>
        <p:spPr>
          <a:xfrm>
            <a:off x="4644008" y="2852936"/>
            <a:ext cx="4176464" cy="3717032"/>
          </a:xfrm>
          <a:prstGeom prst="rect">
            <a:avLst/>
          </a:prstGeom>
        </p:spPr>
      </p:pic>
      <p:sp>
        <p:nvSpPr>
          <p:cNvPr id="10" name="9 5-Nokta Yıldız"/>
          <p:cNvSpPr/>
          <p:nvPr/>
        </p:nvSpPr>
        <p:spPr>
          <a:xfrm>
            <a:off x="1115616" y="3861048"/>
            <a:ext cx="50304" cy="72008"/>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5-Nokta Yıldız"/>
          <p:cNvSpPr/>
          <p:nvPr/>
        </p:nvSpPr>
        <p:spPr>
          <a:xfrm>
            <a:off x="1115616" y="3861048"/>
            <a:ext cx="50304" cy="72008"/>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5-Nokta Yıldız"/>
          <p:cNvSpPr/>
          <p:nvPr/>
        </p:nvSpPr>
        <p:spPr>
          <a:xfrm>
            <a:off x="1115616" y="3789040"/>
            <a:ext cx="50304" cy="72008"/>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5-Nokta Yıldız"/>
          <p:cNvSpPr/>
          <p:nvPr/>
        </p:nvSpPr>
        <p:spPr>
          <a:xfrm>
            <a:off x="1043608" y="3861048"/>
            <a:ext cx="50304" cy="72008"/>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5-Nokta Yıldız"/>
          <p:cNvSpPr/>
          <p:nvPr/>
        </p:nvSpPr>
        <p:spPr>
          <a:xfrm>
            <a:off x="5868144" y="4149080"/>
            <a:ext cx="216024" cy="14401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712 -0.00324 C 0.01684 -0.00324 0.02674 -0.00324 0.03733 0.00092 C 0.04792 0.00509 0.06042 0.01873 0.07066 0.0222 C 0.08091 0.02566 0.09063 0.02358 0.09913 0.0222 C 0.10764 0.02081 0.11372 0.01619 0.12136 0.01364 C 0.129 0.0111 0.13768 0.01133 0.14514 0.0074 C 0.15261 0.00347 0.15834 -0.00532 0.1658 -0.00948 C 0.17327 -0.01364 0.18195 -0.01526 0.18959 -0.01803 C 0.19723 -0.02081 0.20573 -0.02613 0.21181 -0.02636 C 0.21771 -0.02659 0.22136 -0.02289 0.22622 -0.02012 C 0.23091 -0.01734 0.23559 -0.01341 0.24045 -0.00948 " pathEditMode="relative" ptsTypes="aaaaaaaaaaA">
                                      <p:cBhvr>
                                        <p:cTn id="6" dur="5000" fill="hold"/>
                                        <p:tgtEl>
                                          <p:spTgt spid="10"/>
                                        </p:tgtEl>
                                        <p:attrNameLst>
                                          <p:attrName>ppt_x</p:attrName>
                                          <p:attrName>ppt_y</p:attrName>
                                        </p:attrNameLst>
                                      </p:cBhvr>
                                    </p:animMotion>
                                  </p:childTnLst>
                                  <p:subTnLst>
                                    <p:animClr clrSpc="rgb" dir="cw">
                                      <p:cBhvr override="childStyle">
                                        <p:cTn dur="1" fill="hold" display="0" masterRel="nextClick" afterEffect="1"/>
                                        <p:tgtEl>
                                          <p:spTgt spid="10"/>
                                        </p:tgtEl>
                                        <p:attrNameLst>
                                          <p:attrName>ppt_c</p:attrName>
                                        </p:attrNameLst>
                                      </p:cBhvr>
                                      <p:to>
                                        <a:schemeClr val="bg1"/>
                                      </p:to>
                                    </p:animClr>
                                  </p:subTnLst>
                                </p:cTn>
                              </p:par>
                            </p:childTnLst>
                          </p:cTn>
                        </p:par>
                        <p:par>
                          <p:cTn id="7" fill="hold">
                            <p:stCondLst>
                              <p:cond delay="5000"/>
                            </p:stCondLst>
                            <p:childTnLst>
                              <p:par>
                                <p:cTn id="8" presetID="0" presetClass="path" presetSubtype="0" accel="50000" decel="50000" fill="hold" grpId="0" nodeType="afterEffect">
                                  <p:stCondLst>
                                    <p:cond delay="0"/>
                                  </p:stCondLst>
                                  <p:childTnLst>
                                    <p:animMotion origin="layout" path="M 0.01181 0.00324 C 0.01962 -0.00185 0.02743 -0.00694 0.03559 -0.00532 C 0.04375 -0.0037 0.05243 0.00948 0.06094 0.01364 C 0.06944 0.0178 0.07882 0.01827 0.08629 0.02012 C 0.09375 0.02197 0.0967 0.02543 0.10538 0.02428 C 0.11406 0.02312 0.13056 0.01711 0.13872 0.01364 C 0.14688 0.01017 0.14913 0.00647 0.15451 0.00324 C 0.1599 -5.78035E-8 0.16354 -0.00185 0.17049 -0.00532 C 0.17743 -0.00879 0.18837 -0.0141 0.19583 -0.01803 C 0.2033 -0.02197 0.20799 -0.02844 0.21493 -0.02867 C 0.22188 -0.0289 0.2309 -0.02335 0.23715 -0.02012 C 0.2434 -0.01688 0.24896 -0.01087 0.25295 -0.00948 " pathEditMode="relative" ptsTypes="aaaaaaaaaaaA">
                                      <p:cBhvr>
                                        <p:cTn id="9" dur="5000" fill="hold"/>
                                        <p:tgtEl>
                                          <p:spTgt spid="13"/>
                                        </p:tgtEl>
                                        <p:attrNameLst>
                                          <p:attrName>ppt_x</p:attrName>
                                          <p:attrName>ppt_y</p:attrName>
                                        </p:attrNameLst>
                                      </p:cBhvr>
                                    </p:animMotion>
                                  </p:childTnLst>
                                  <p:subTnLst>
                                    <p:animClr clrSpc="rgb" dir="cw">
                                      <p:cBhvr override="childStyle">
                                        <p:cTn dur="1" fill="hold" display="0" masterRel="nextClick" afterEffect="1"/>
                                        <p:tgtEl>
                                          <p:spTgt spid="13"/>
                                        </p:tgtEl>
                                        <p:attrNameLst>
                                          <p:attrName>ppt_c</p:attrName>
                                        </p:attrNameLst>
                                      </p:cBhvr>
                                      <p:to>
                                        <a:schemeClr val="bg1"/>
                                      </p:to>
                                    </p:animClr>
                                  </p:subTnLst>
                                </p:cTn>
                              </p:par>
                            </p:childTnLst>
                          </p:cTn>
                        </p:par>
                        <p:par>
                          <p:cTn id="10" fill="hold">
                            <p:stCondLst>
                              <p:cond delay="10000"/>
                            </p:stCondLst>
                            <p:childTnLst>
                              <p:par>
                                <p:cTn id="11" presetID="0" presetClass="path" presetSubtype="0" accel="50000" decel="50000" fill="hold" grpId="0" nodeType="afterEffect">
                                  <p:stCondLst>
                                    <p:cond delay="0"/>
                                  </p:stCondLst>
                                  <p:childTnLst>
                                    <p:animMotion origin="layout" path="M 0.02778 0.01156 C 0.04236 0.01827 0.05712 0.02521 0.06736 0.02867 C 0.07761 0.03214 0.08108 0.03261 0.08959 0.03284 C 0.09809 0.03307 0.11059 0.03261 0.11823 0.03076 C 0.12587 0.02891 0.13004 0.02567 0.13559 0.0222 C 0.14115 0.01873 0.14462 0.01434 0.15157 0.00948 C 0.15851 0.00463 0.16945 -0.00277 0.17691 -0.00739 C 0.18438 -0.01202 0.19028 -0.01595 0.19601 -0.01803 C 0.20174 -0.02011 0.20573 -0.02127 0.21181 -0.02011 C 0.21788 -0.01896 0.22587 -0.01479 0.23247 -0.01156 C 0.23907 -0.00832 0.24532 -0.00462 0.25157 -0.00092 " pathEditMode="relative" ptsTypes="aaaaaaaaaaA">
                                      <p:cBhvr>
                                        <p:cTn id="12" dur="5000" fill="hold"/>
                                        <p:tgtEl>
                                          <p:spTgt spid="12"/>
                                        </p:tgtEl>
                                        <p:attrNameLst>
                                          <p:attrName>ppt_x</p:attrName>
                                          <p:attrName>ppt_y</p:attrName>
                                        </p:attrNameLst>
                                      </p:cBhvr>
                                    </p:animMotion>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01511 -0.00324 C 0.02292 -0.00555 0.03091 -0.00786 0.03889 -0.00324 C 0.04688 0.00139 0.05191 0.02012 0.06268 0.02428 C 0.07344 0.02844 0.09306 0.02358 0.104 0.0222 C 0.11493 0.02081 0.12014 0.01919 0.12778 0.01572 C 0.13542 0.01225 0.14288 0.00486 0.15 0.00092 C 0.15712 -0.00301 0.16407 -0.00462 0.17066 -0.0074 C 0.17726 -0.01017 0.18438 -0.01272 0.18959 -0.01595 C 0.19479 -0.01919 0.19792 -0.02358 0.20226 -0.02636 C 0.2066 -0.02913 0.2099 -0.03376 0.21511 -0.03283 C 0.22032 -0.03191 0.22848 -0.02474 0.23403 -0.02012 C 0.23959 -0.01549 0.24393 -0.0104 0.24844 -0.00532 " pathEditMode="relative" ptsTypes="aaaaaaaaaaaA">
                                      <p:cBhvr>
                                        <p:cTn id="16" dur="5000" fill="hold"/>
                                        <p:tgtEl>
                                          <p:spTgt spid="11"/>
                                        </p:tgtEl>
                                        <p:attrNameLst>
                                          <p:attrName>ppt_x</p:attrName>
                                          <p:attrName>ppt_y</p:attrName>
                                        </p:attrNameLst>
                                      </p:cBhvr>
                                    </p:animMotion>
                                  </p:childTnLst>
                                  <p:subTnLst>
                                    <p:animClr clrSpc="rgb" dir="cw">
                                      <p:cBhvr override="childStyle">
                                        <p:cTn dur="1" fill="hold" display="0" masterRel="nextClick" afterEffect="1"/>
                                        <p:tgtEl>
                                          <p:spTgt spid="11"/>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3.05556E-6 -2.42775E-6 C 0.01215 -0.04994 0.0243 -0.09988 0.05555 -0.1059 C 0.0868 -0.11191 0.13698 -0.07399 0.18715 -0.03607 " pathEditMode="relative" ptsTypes="aaA">
                                      <p:cBhvr>
                                        <p:cTn id="20" dur="5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Resim" descr="depositphotos_13346443-stock-photo-furosemide-molecular-structure.jpg"/>
          <p:cNvPicPr>
            <a:picLocks noChangeAspect="1"/>
          </p:cNvPicPr>
          <p:nvPr/>
        </p:nvPicPr>
        <p:blipFill>
          <a:blip r:embed="rId2" cstate="print">
            <a:lum bright="62000" contrast="-88000"/>
          </a:blip>
          <a:stretch>
            <a:fillRect/>
          </a:stretch>
        </p:blipFill>
        <p:spPr>
          <a:xfrm>
            <a:off x="0" y="0"/>
            <a:ext cx="9144000" cy="6858000"/>
          </a:xfrm>
          <a:prstGeom prst="rect">
            <a:avLst/>
          </a:prstGeom>
          <a:noFill/>
        </p:spPr>
      </p:pic>
      <p:sp>
        <p:nvSpPr>
          <p:cNvPr id="2" name="1 Metin kutusu"/>
          <p:cNvSpPr txBox="1"/>
          <p:nvPr/>
        </p:nvSpPr>
        <p:spPr>
          <a:xfrm>
            <a:off x="611560" y="260648"/>
            <a:ext cx="7848872" cy="6463308"/>
          </a:xfrm>
          <a:prstGeom prst="rect">
            <a:avLst/>
          </a:prstGeom>
          <a:noFill/>
        </p:spPr>
        <p:txBody>
          <a:bodyPr wrap="square" rtlCol="0">
            <a:spAutoFit/>
          </a:bodyPr>
          <a:lstStyle/>
          <a:p>
            <a:pPr algn="just"/>
            <a:r>
              <a:rPr lang="tr-TR" b="1" dirty="0" smtClean="0"/>
              <a:t>4-) KİLİT NOKTA:  </a:t>
            </a:r>
            <a:r>
              <a:rPr lang="tr-TR" b="1" dirty="0" err="1" smtClean="0"/>
              <a:t>Obezite</a:t>
            </a:r>
            <a:r>
              <a:rPr lang="tr-TR" b="1" dirty="0" smtClean="0"/>
              <a:t> oluşumu ile ilgili en önemli teori yağ hücrelerinin sayısıyla ilgilidir. Normalde 25 milyar olan yağ hücreleri sayısı çocukluk veya gençlik döneminde alınan fazla kiloya </a:t>
            </a:r>
            <a:r>
              <a:rPr lang="tr-TR" b="1" dirty="0" err="1" smtClean="0"/>
              <a:t>bağlımilyar</a:t>
            </a:r>
            <a:r>
              <a:rPr lang="tr-TR" b="1" dirty="0" smtClean="0"/>
              <a:t>  olarak bir defa arttığı taktirde tekrar azalması mümkün değildir. Yağ hücreleri sayısı 40 civarında  olan kişiler sürekli </a:t>
            </a:r>
            <a:r>
              <a:rPr lang="tr-TR" b="1" dirty="0" err="1" smtClean="0"/>
              <a:t>obez</a:t>
            </a:r>
            <a:r>
              <a:rPr lang="tr-TR" b="1" dirty="0" smtClean="0"/>
              <a:t> olma riski taşımaktadır. Daha önceki derslerde bildirildiği gibi diyetteki kalori miktarı arttıkça öncelikle yağ hücreleri büyüyecektir. Kalori tüketimi daha da artınca oluşan yağlar hücrelere sığamadıkları için yağ hücreleri bölünmekte bu şekilde sayıları artmaktadır. </a:t>
            </a:r>
          </a:p>
          <a:p>
            <a:pPr algn="just"/>
            <a:endParaRPr lang="tr-TR" b="1" dirty="0" smtClean="0"/>
          </a:p>
          <a:p>
            <a:endParaRPr lang="tr-TR" dirty="0" smtClean="0"/>
          </a:p>
          <a:p>
            <a:pPr algn="just"/>
            <a:r>
              <a:rPr lang="tr-TR" b="1" dirty="0" smtClean="0"/>
              <a:t>6-) DİYET İÇERİĞİ : yani diyeti oluşturan besin maddeleri </a:t>
            </a:r>
            <a:r>
              <a:rPr lang="tr-TR" b="1" dirty="0" err="1" smtClean="0"/>
              <a:t>obezitenin</a:t>
            </a:r>
            <a:r>
              <a:rPr lang="tr-TR" b="1" dirty="0" smtClean="0"/>
              <a:t> oluşumunda etkilidir. Depo yağ oluşumu konusunda yapılan bir araştırmada enerji değerleri aynı olan yağ ağırlıklı bir diyetle, karbonhidrat ve protein ağırlıklı diğer bir diyet karşılaştırılmıştır. Sonuç olarak yağ ağırlıklı beslenmeyi tercih eden kişilerin daha fazla kilo aldığı belirlenmiştir.</a:t>
            </a:r>
          </a:p>
          <a:p>
            <a:endParaRPr lang="tr-TR" dirty="0" smtClean="0"/>
          </a:p>
          <a:p>
            <a:pPr algn="just"/>
            <a:r>
              <a:rPr lang="tr-TR" b="1" dirty="0" smtClean="0"/>
              <a:t>7-) YEME ALIŞKANLIKLARI:  Bazı araştırmalar yemek yeme alışkanlıklarının özellikle öğün atlamanın </a:t>
            </a:r>
            <a:r>
              <a:rPr lang="tr-TR" b="1" dirty="0" err="1" smtClean="0"/>
              <a:t>obezite</a:t>
            </a:r>
            <a:r>
              <a:rPr lang="tr-TR" b="1" dirty="0" smtClean="0"/>
              <a:t> oluşumunda etkili olduğunu göstermiştir. Öğün atlamak bir sonraki öğünde daha fazla yemek yemeye neden olmaktadır. Buda fazla kalorinin yağa dönüşümünü sağlamaktadır.  Günümüzde kilo vermek için öğünler geçiştirilmekte olup  bu şekilde daha fazla kil verileceğine inanılmaktadır.  Halbuki öğün atlamanın getireceği risk daha fazladır. Çünkü insanlar bir sonraki öğünlerinde daha fazla kalori almaktadır. </a:t>
            </a:r>
            <a:endParaRPr lang="tr-TR"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79512" y="1340768"/>
            <a:ext cx="8640960" cy="5355312"/>
          </a:xfrm>
          <a:prstGeom prst="rect">
            <a:avLst/>
          </a:prstGeom>
          <a:solidFill>
            <a:schemeClr val="accent1">
              <a:alpha val="5000"/>
            </a:schemeClr>
          </a:solidFill>
          <a:ln>
            <a:solidFill>
              <a:schemeClr val="accent1">
                <a:alpha val="29000"/>
              </a:schemeClr>
            </a:solidFill>
          </a:ln>
        </p:spPr>
        <p:txBody>
          <a:bodyPr wrap="square" rtlCol="0">
            <a:spAutoFit/>
          </a:bodyPr>
          <a:lstStyle/>
          <a:p>
            <a:r>
              <a:rPr lang="tr-TR" b="1" dirty="0" smtClean="0"/>
              <a:t>  KİLO VERME YÖNTEMLERİ</a:t>
            </a:r>
          </a:p>
          <a:p>
            <a:endParaRPr lang="tr-TR" b="1" dirty="0" smtClean="0"/>
          </a:p>
          <a:p>
            <a:pPr algn="just"/>
            <a:r>
              <a:rPr lang="tr-TR" dirty="0" smtClean="0"/>
              <a:t>          </a:t>
            </a:r>
            <a:r>
              <a:rPr lang="tr-TR" dirty="0" err="1" smtClean="0"/>
              <a:t>Obezitenin</a:t>
            </a:r>
            <a:r>
              <a:rPr lang="tr-TR" dirty="0" smtClean="0"/>
              <a:t> karmaşık metabolizmasını artık daha iyi anlamaktayız.  Ancak </a:t>
            </a:r>
            <a:r>
              <a:rPr lang="tr-TR" dirty="0" err="1" smtClean="0"/>
              <a:t>obezite</a:t>
            </a:r>
            <a:r>
              <a:rPr lang="tr-TR" dirty="0" smtClean="0"/>
              <a:t> ile mücadele de aynı şekilde karmaşık ve zordur. Kişisel deneyimlerinizden kilo vermenin ya da ideal kiloda kalmanın zor olduğunu  hepimiz biliyoruz. Kilo vermek için çabalarken diğer yandan istatistikler aşırı kilolu ve </a:t>
            </a:r>
            <a:r>
              <a:rPr lang="tr-TR" dirty="0" err="1" smtClean="0"/>
              <a:t>obez</a:t>
            </a:r>
            <a:r>
              <a:rPr lang="tr-TR" dirty="0" smtClean="0"/>
              <a:t> nüfusun toplumda % 60’lara ulaştığını ve çabalarımızın pek bir işe yaramadığını göstermektedir. İstatistiklere göre yetişkin kadınların % 44’ü yetişkin erkeklerin % 29’unun kilo vermeye çalıştığını, geriye kalan kadın ve erkeklerin % 35’inin de mevcut kilolarını en azından koruma çabası içinde olduklarını göstermektedir. </a:t>
            </a:r>
          </a:p>
          <a:p>
            <a:endParaRPr lang="tr-TR" dirty="0" smtClean="0"/>
          </a:p>
          <a:p>
            <a:r>
              <a:rPr lang="tr-TR" u="sng" dirty="0" smtClean="0"/>
              <a:t>Başarılı bir </a:t>
            </a:r>
            <a:r>
              <a:rPr lang="tr-TR" u="sng" dirty="0" err="1" smtClean="0"/>
              <a:t>obezite</a:t>
            </a:r>
            <a:r>
              <a:rPr lang="tr-TR" u="sng" dirty="0" smtClean="0"/>
              <a:t> tedavi programında üç önemli nokta vardır. Bunlar;</a:t>
            </a:r>
          </a:p>
          <a:p>
            <a:endParaRPr lang="tr-TR" dirty="0" smtClean="0"/>
          </a:p>
          <a:p>
            <a:pPr marL="342900" indent="-342900">
              <a:buAutoNum type="arabicPeriod"/>
            </a:pPr>
            <a:r>
              <a:rPr lang="tr-TR" dirty="0" smtClean="0">
                <a:effectLst>
                  <a:outerShdw blurRad="38100" dist="38100" dir="2700000" algn="tl">
                    <a:srgbClr val="000000">
                      <a:alpha val="43137"/>
                    </a:srgbClr>
                  </a:outerShdw>
                </a:effectLst>
              </a:rPr>
              <a:t>Kalorisi azaltılmış diyetler</a:t>
            </a:r>
          </a:p>
          <a:p>
            <a:pPr marL="342900" indent="-342900">
              <a:buAutoNum type="arabicPeriod"/>
            </a:pPr>
            <a:r>
              <a:rPr lang="tr-TR" dirty="0" smtClean="0">
                <a:effectLst>
                  <a:outerShdw blurRad="38100" dist="38100" dir="2700000" algn="tl">
                    <a:srgbClr val="000000">
                      <a:alpha val="43137"/>
                    </a:srgbClr>
                  </a:outerShdw>
                </a:effectLst>
              </a:rPr>
              <a:t>Yaşam şeklini değiştirmek</a:t>
            </a:r>
          </a:p>
          <a:p>
            <a:pPr marL="342900" indent="-342900">
              <a:buAutoNum type="arabicPeriod"/>
            </a:pPr>
            <a:r>
              <a:rPr lang="tr-TR" dirty="0" smtClean="0">
                <a:effectLst>
                  <a:outerShdw blurRad="38100" dist="38100" dir="2700000" algn="tl">
                    <a:srgbClr val="000000">
                      <a:alpha val="43137"/>
                    </a:srgbClr>
                  </a:outerShdw>
                </a:effectLst>
              </a:rPr>
              <a:t>Egzersiz yapmak</a:t>
            </a:r>
          </a:p>
          <a:p>
            <a:pPr marL="342900" indent="-342900"/>
            <a:r>
              <a:rPr lang="tr-TR" dirty="0" smtClean="0"/>
              <a:t> </a:t>
            </a:r>
          </a:p>
          <a:p>
            <a:pPr marL="342900" indent="-342900"/>
            <a:r>
              <a:rPr lang="tr-TR" dirty="0" smtClean="0"/>
              <a:t>Kilo verdikten sonra ideal kiloyu korumak için düzenli egzersiz yapmak gereklidir. Özellikle kalori alımını kontrol etmek ve yaşam şeklini geliştirmek gereklidir.</a:t>
            </a:r>
            <a:endParaRPr lang="tr-TR" dirty="0"/>
          </a:p>
        </p:txBody>
      </p:sp>
      <p:sp>
        <p:nvSpPr>
          <p:cNvPr id="4" name="3 Aynı Yanın Köşesi Yuvarlatılmış Dikdörtgen"/>
          <p:cNvSpPr/>
          <p:nvPr/>
        </p:nvSpPr>
        <p:spPr>
          <a:xfrm>
            <a:off x="179512" y="404664"/>
            <a:ext cx="8640960" cy="936104"/>
          </a:xfrm>
          <a:prstGeom prst="round2SameRect">
            <a:avLst/>
          </a:prstGeom>
          <a:solidFill>
            <a:srgbClr val="92D050">
              <a:alpha val="56000"/>
            </a:srgbClr>
          </a:solidFill>
          <a:ln>
            <a:solidFill>
              <a:schemeClr val="accent1">
                <a:shade val="50000"/>
                <a:alpha val="3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dirty="0" smtClean="0"/>
              <a:t>  BUNU BİLİYOR MUSUNUZ?                                                                                                     Sumo güreşçileri kilo alabilmek için çok büyük porsiyonlarla sadece birkaç öğün yemek yerler. Bu nedenle bunlar </a:t>
            </a:r>
            <a:r>
              <a:rPr lang="tr-TR" dirty="0" err="1" smtClean="0"/>
              <a:t>obez</a:t>
            </a:r>
            <a:r>
              <a:rPr lang="tr-TR" dirty="0" smtClean="0"/>
              <a:t> olup, vücut kütle endeksleri 35’ten yüksektir.</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467544" y="148471"/>
            <a:ext cx="8280920" cy="6709529"/>
          </a:xfrm>
          <a:prstGeom prst="rect">
            <a:avLst/>
          </a:prstGeom>
          <a:noFill/>
        </p:spPr>
        <p:txBody>
          <a:bodyPr wrap="square" rtlCol="0">
            <a:spAutoFit/>
          </a:bodyPr>
          <a:lstStyle/>
          <a:p>
            <a:pPr marL="342900" indent="-342900">
              <a:buAutoNum type="arabicPeriod"/>
            </a:pPr>
            <a:endParaRPr lang="tr-TR" b="1" dirty="0" smtClean="0"/>
          </a:p>
          <a:p>
            <a:pPr marL="342900" indent="-342900">
              <a:buAutoNum type="arabicPeriod"/>
            </a:pPr>
            <a:r>
              <a:rPr lang="tr-TR" b="1" dirty="0" smtClean="0"/>
              <a:t>KALORİSİ AZALTILMIŞ DİYETLER</a:t>
            </a:r>
          </a:p>
          <a:p>
            <a:pPr marL="342900" indent="-342900"/>
            <a:endParaRPr lang="tr-TR" dirty="0" smtClean="0"/>
          </a:p>
          <a:p>
            <a:pPr marL="342900" indent="-342900" algn="just"/>
            <a:r>
              <a:rPr lang="tr-TR" dirty="0" smtClean="0"/>
              <a:t>       Kilo verebilmek için alınan enerjinin harcanan yani yakılan enerjiden daha az olması gereklidir. Bu şekildeki bir beslenme sonucunda oluşan enerji eksikliği enerji kaynağı olarak önceden depolanmış olan yağların kullanılmasını sağlayacaktır. Enerji açığını karşılamak için aşağıdaki yöntemler kullanılır:</a:t>
            </a:r>
          </a:p>
          <a:p>
            <a:pPr marL="342900" indent="-342900" algn="just"/>
            <a:endParaRPr lang="tr-TR" dirty="0" smtClean="0"/>
          </a:p>
          <a:p>
            <a:pPr marL="342900" indent="-342900" algn="just"/>
            <a:r>
              <a:rPr lang="tr-TR" dirty="0" smtClean="0"/>
              <a:t>     </a:t>
            </a:r>
            <a:r>
              <a:rPr lang="tr-TR" b="1" i="1" dirty="0" smtClean="0">
                <a:solidFill>
                  <a:srgbClr val="FF0000"/>
                </a:solidFill>
              </a:rPr>
              <a:t> - </a:t>
            </a:r>
            <a:r>
              <a:rPr lang="tr-TR" dirty="0" smtClean="0"/>
              <a:t>Enerji değil de temel besin ihtiyaçlarınızı karşılayan protein, lif, vitamin ve minerallerce zengin bir diyet uygulayın.</a:t>
            </a:r>
          </a:p>
          <a:p>
            <a:pPr marL="342900" indent="-342900" algn="just"/>
            <a:r>
              <a:rPr lang="tr-TR" dirty="0" smtClean="0"/>
              <a:t>      </a:t>
            </a:r>
            <a:r>
              <a:rPr lang="tr-TR" b="1" dirty="0" smtClean="0">
                <a:solidFill>
                  <a:srgbClr val="FF0000"/>
                </a:solidFill>
              </a:rPr>
              <a:t>-</a:t>
            </a:r>
            <a:r>
              <a:rPr lang="tr-TR" dirty="0" smtClean="0"/>
              <a:t> Zararlı alışkanlıklardan kurtulmak gereklidir.</a:t>
            </a:r>
          </a:p>
          <a:p>
            <a:pPr marL="342900" indent="-342900" algn="just"/>
            <a:r>
              <a:rPr lang="tr-TR" dirty="0" smtClean="0"/>
              <a:t>      </a:t>
            </a:r>
            <a:r>
              <a:rPr lang="tr-TR" dirty="0" smtClean="0">
                <a:solidFill>
                  <a:srgbClr val="FF0000"/>
                </a:solidFill>
              </a:rPr>
              <a:t>-</a:t>
            </a:r>
            <a:r>
              <a:rPr lang="tr-TR" dirty="0" smtClean="0"/>
              <a:t> Açlık ve Yorgunluğu azaltan bir diyet planı yapın.</a:t>
            </a:r>
          </a:p>
          <a:p>
            <a:pPr marL="342900" indent="-342900" algn="just"/>
            <a:endParaRPr lang="tr-TR" sz="1600" b="1" dirty="0" smtClean="0"/>
          </a:p>
          <a:p>
            <a:pPr marL="342900" indent="-342900" algn="just">
              <a:buAutoNum type="arabicPeriod" startAt="2"/>
            </a:pPr>
            <a:r>
              <a:rPr lang="tr-TR" b="1" dirty="0" smtClean="0"/>
              <a:t>YAŞAM ŞEKLİNİ DEĞİŞTİRMEK</a:t>
            </a:r>
          </a:p>
          <a:p>
            <a:pPr marL="342900" indent="-342900" algn="just"/>
            <a:endParaRPr lang="tr-TR" b="1" dirty="0" smtClean="0"/>
          </a:p>
          <a:p>
            <a:pPr marL="342900" indent="-342900" algn="just"/>
            <a:r>
              <a:rPr lang="tr-TR" b="1" dirty="0" smtClean="0"/>
              <a:t>       </a:t>
            </a:r>
            <a:r>
              <a:rPr lang="tr-TR" dirty="0" smtClean="0"/>
              <a:t>Yemek yeme alışkanlıklarımızı değiştirmek, düşük kalorili diyet uygulamak ve yeni bir yaşam biçimi kişinin kilo kaybını ve kontrolünü sağlar. Bunu sağlamak için yapılması gerekenler;</a:t>
            </a:r>
          </a:p>
          <a:p>
            <a:pPr marL="342900" indent="-342900" algn="just"/>
            <a:endParaRPr lang="tr-TR" b="1" dirty="0" smtClean="0"/>
          </a:p>
          <a:p>
            <a:pPr marL="342900" indent="-342900" algn="just"/>
            <a:r>
              <a:rPr lang="tr-TR" b="1" dirty="0" smtClean="0"/>
              <a:t>      </a:t>
            </a:r>
            <a:r>
              <a:rPr lang="tr-TR" b="1" dirty="0" smtClean="0">
                <a:solidFill>
                  <a:srgbClr val="FF0000"/>
                </a:solidFill>
              </a:rPr>
              <a:t>-</a:t>
            </a:r>
            <a:r>
              <a:rPr lang="tr-TR" b="1" dirty="0" smtClean="0"/>
              <a:t> </a:t>
            </a:r>
            <a:r>
              <a:rPr lang="tr-TR" dirty="0" smtClean="0"/>
              <a:t>Yemek yeme alışkanlıklarını değiştirmek.</a:t>
            </a:r>
          </a:p>
          <a:p>
            <a:pPr marL="342900" indent="-342900" algn="just"/>
            <a:r>
              <a:rPr lang="tr-TR" b="1" dirty="0" smtClean="0"/>
              <a:t>      </a:t>
            </a:r>
            <a:r>
              <a:rPr lang="tr-TR" b="1" dirty="0" smtClean="0">
                <a:solidFill>
                  <a:srgbClr val="FF0000"/>
                </a:solidFill>
              </a:rPr>
              <a:t>-</a:t>
            </a:r>
            <a:r>
              <a:rPr lang="tr-TR" b="1" dirty="0" smtClean="0"/>
              <a:t> </a:t>
            </a:r>
            <a:r>
              <a:rPr lang="tr-TR" dirty="0" smtClean="0"/>
              <a:t>Ortam ve çevresel faktörler .</a:t>
            </a:r>
          </a:p>
          <a:p>
            <a:pPr marL="342900" indent="-342900" algn="just"/>
            <a:r>
              <a:rPr lang="tr-TR" b="1" dirty="0" smtClean="0"/>
              <a:t>      </a:t>
            </a:r>
            <a:r>
              <a:rPr lang="tr-TR" b="1" dirty="0" smtClean="0">
                <a:solidFill>
                  <a:srgbClr val="FF0000"/>
                </a:solidFill>
              </a:rPr>
              <a:t>-</a:t>
            </a:r>
            <a:r>
              <a:rPr lang="tr-TR" b="1" dirty="0" smtClean="0"/>
              <a:t> </a:t>
            </a:r>
            <a:r>
              <a:rPr lang="tr-TR" dirty="0" smtClean="0"/>
              <a:t>Algılamanızı yeniden yapılandırın.</a:t>
            </a:r>
            <a:endParaRPr lang="tr-TR" b="1" dirty="0" smtClean="0"/>
          </a:p>
          <a:p>
            <a:pPr marL="342900" indent="-342900" algn="just"/>
            <a:endParaRPr lang="tr-TR" dirty="0" smtClean="0"/>
          </a:p>
          <a:p>
            <a:pPr marL="342900" indent="-342900"/>
            <a:endParaRPr lang="tr-T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539552" y="404664"/>
            <a:ext cx="7992888" cy="3693319"/>
          </a:xfrm>
          <a:prstGeom prst="rect">
            <a:avLst/>
          </a:prstGeom>
          <a:noFill/>
        </p:spPr>
        <p:txBody>
          <a:bodyPr wrap="square" rtlCol="0">
            <a:spAutoFit/>
          </a:bodyPr>
          <a:lstStyle/>
          <a:p>
            <a:r>
              <a:rPr lang="tr-TR" b="1" dirty="0" smtClean="0"/>
              <a:t>3. EGERSİZ</a:t>
            </a:r>
          </a:p>
          <a:p>
            <a:endParaRPr lang="tr-TR" dirty="0" smtClean="0"/>
          </a:p>
          <a:p>
            <a:r>
              <a:rPr lang="tr-TR" dirty="0" smtClean="0"/>
              <a:t>Düşük enerjili diyet uygulama ve kötü alışkanlıklarınızı düzeltme sonucunda gıdalarda gelecek enerji alımı azalacak ve kilo verme gündeme gelecektir. Ancak bu dengeli beslenme yanında bunun da egzersizlerle desteklenmesi  gereklidir. Bunlar dışında aşağıdaki uygulamalar yapılmalıdır;</a:t>
            </a:r>
          </a:p>
          <a:p>
            <a:endParaRPr lang="tr-TR" dirty="0" smtClean="0"/>
          </a:p>
          <a:p>
            <a:r>
              <a:rPr lang="tr-TR" dirty="0" smtClean="0"/>
              <a:t>       </a:t>
            </a:r>
            <a:r>
              <a:rPr lang="tr-TR" b="1" dirty="0" smtClean="0"/>
              <a:t>-</a:t>
            </a:r>
            <a:r>
              <a:rPr lang="tr-TR" dirty="0" smtClean="0"/>
              <a:t> Beslenme kontrolü </a:t>
            </a:r>
          </a:p>
          <a:p>
            <a:r>
              <a:rPr lang="tr-TR" dirty="0" smtClean="0"/>
              <a:t>       </a:t>
            </a:r>
            <a:r>
              <a:rPr lang="tr-TR" b="1" dirty="0" smtClean="0"/>
              <a:t>- </a:t>
            </a:r>
            <a:r>
              <a:rPr lang="tr-TR" dirty="0" smtClean="0"/>
              <a:t>Vücut ağırlığını, yağ kabını ve kas yapısını korumak</a:t>
            </a:r>
          </a:p>
          <a:p>
            <a:r>
              <a:rPr lang="tr-TR" dirty="0" smtClean="0"/>
              <a:t>       </a:t>
            </a:r>
            <a:r>
              <a:rPr lang="tr-TR" b="1" dirty="0" smtClean="0"/>
              <a:t>- </a:t>
            </a:r>
            <a:r>
              <a:rPr lang="tr-TR" dirty="0" smtClean="0"/>
              <a:t>Kiloyu korumak</a:t>
            </a:r>
          </a:p>
          <a:p>
            <a:r>
              <a:rPr lang="tr-TR" dirty="0" smtClean="0"/>
              <a:t>       </a:t>
            </a:r>
            <a:r>
              <a:rPr lang="tr-TR" b="1" dirty="0" smtClean="0"/>
              <a:t>- </a:t>
            </a:r>
            <a:r>
              <a:rPr lang="tr-TR" dirty="0" smtClean="0"/>
              <a:t>Egzersiz ile beraber özgüvenin geliştirilmesi</a:t>
            </a:r>
          </a:p>
          <a:p>
            <a:r>
              <a:rPr lang="tr-TR" dirty="0" smtClean="0"/>
              <a:t>       </a:t>
            </a:r>
            <a:r>
              <a:rPr lang="tr-TR" b="1" dirty="0" smtClean="0"/>
              <a:t>- </a:t>
            </a:r>
            <a:r>
              <a:rPr lang="tr-TR" dirty="0" smtClean="0"/>
              <a:t>Kronik hastalıklardan korunmak</a:t>
            </a:r>
          </a:p>
          <a:p>
            <a:endParaRPr lang="tr-TR" dirty="0"/>
          </a:p>
        </p:txBody>
      </p:sp>
      <p:sp>
        <p:nvSpPr>
          <p:cNvPr id="9" name="8 Metin kutusu"/>
          <p:cNvSpPr txBox="1"/>
          <p:nvPr/>
        </p:nvSpPr>
        <p:spPr>
          <a:xfrm>
            <a:off x="539552" y="3789040"/>
            <a:ext cx="4392488" cy="2862322"/>
          </a:xfrm>
          <a:prstGeom prst="rect">
            <a:avLst/>
          </a:prstGeom>
          <a:gradFill>
            <a:gsLst>
              <a:gs pos="0">
                <a:srgbClr val="000000"/>
              </a:gs>
              <a:gs pos="39999">
                <a:srgbClr val="0A128C"/>
              </a:gs>
              <a:gs pos="70000">
                <a:srgbClr val="181CC7"/>
              </a:gs>
              <a:gs pos="88000">
                <a:srgbClr val="7005D4"/>
              </a:gs>
              <a:gs pos="100000">
                <a:srgbClr val="8C3D91"/>
              </a:gs>
            </a:gsLst>
            <a:lin ang="5400000" scaled="0"/>
          </a:gradFill>
        </p:spPr>
        <p:txBody>
          <a:bodyPr wrap="square" rtlCol="0">
            <a:spAutoFit/>
          </a:bodyPr>
          <a:lstStyle/>
          <a:p>
            <a:r>
              <a:rPr lang="tr-TR" dirty="0" smtClean="0">
                <a:solidFill>
                  <a:schemeClr val="accent6"/>
                </a:solidFill>
              </a:rPr>
              <a:t>   KİLO KAYBI İÇİN ÖNEMLİ NOKTALAR</a:t>
            </a:r>
          </a:p>
          <a:p>
            <a:endParaRPr lang="tr-TR" dirty="0" smtClean="0"/>
          </a:p>
          <a:p>
            <a:endParaRPr lang="tr-TR" dirty="0" smtClean="0"/>
          </a:p>
          <a:p>
            <a:pPr marL="342900" indent="-342900">
              <a:buAutoNum type="arabicPeriod"/>
            </a:pPr>
            <a:r>
              <a:rPr lang="tr-TR" dirty="0" smtClean="0">
                <a:solidFill>
                  <a:schemeClr val="bg1"/>
                </a:solidFill>
              </a:rPr>
              <a:t>ENERJİSİ DÜŞÜRÜLMÜŞ DİYETLER</a:t>
            </a:r>
          </a:p>
          <a:p>
            <a:pPr marL="342900" indent="-342900">
              <a:buAutoNum type="arabicPeriod"/>
            </a:pPr>
            <a:endParaRPr lang="tr-TR" dirty="0" smtClean="0">
              <a:solidFill>
                <a:schemeClr val="bg1"/>
              </a:solidFill>
            </a:endParaRPr>
          </a:p>
          <a:p>
            <a:pPr marL="342900" indent="-342900">
              <a:buAutoNum type="arabicPeriod"/>
            </a:pPr>
            <a:r>
              <a:rPr lang="tr-TR" dirty="0" smtClean="0">
                <a:solidFill>
                  <a:schemeClr val="bg1"/>
                </a:solidFill>
              </a:rPr>
              <a:t>YAŞAM ŞEKLİMİZİ DEĞİŞTİRMEK</a:t>
            </a:r>
          </a:p>
          <a:p>
            <a:pPr marL="342900" indent="-342900">
              <a:buAutoNum type="arabicPeriod"/>
            </a:pPr>
            <a:endParaRPr lang="tr-TR" dirty="0" smtClean="0">
              <a:solidFill>
                <a:schemeClr val="bg1"/>
              </a:solidFill>
            </a:endParaRPr>
          </a:p>
          <a:p>
            <a:pPr marL="342900" indent="-342900">
              <a:buAutoNum type="arabicPeriod"/>
            </a:pPr>
            <a:r>
              <a:rPr lang="tr-TR" dirty="0" smtClean="0">
                <a:solidFill>
                  <a:schemeClr val="bg1"/>
                </a:solidFill>
              </a:rPr>
              <a:t>FİZİKSEL AKTİVİTELER</a:t>
            </a:r>
          </a:p>
          <a:p>
            <a:pPr marL="342900" indent="-342900">
              <a:buAutoNum type="arabicPeriod"/>
            </a:pPr>
            <a:endParaRPr lang="tr-TR" dirty="0" smtClean="0"/>
          </a:p>
          <a:p>
            <a:pPr marL="342900" indent="-342900">
              <a:buAutoNum type="arabicPeriod"/>
            </a:pPr>
            <a:endParaRPr lang="tr-TR" dirty="0"/>
          </a:p>
        </p:txBody>
      </p:sp>
      <p:pic>
        <p:nvPicPr>
          <p:cNvPr id="10" name="9 Resim" descr="images 123.jpg"/>
          <p:cNvPicPr>
            <a:picLocks noChangeAspect="1"/>
          </p:cNvPicPr>
          <p:nvPr/>
        </p:nvPicPr>
        <p:blipFill>
          <a:blip r:embed="rId2" cstate="print"/>
          <a:stretch>
            <a:fillRect/>
          </a:stretch>
        </p:blipFill>
        <p:spPr>
          <a:xfrm>
            <a:off x="5076056" y="3789040"/>
            <a:ext cx="3851920" cy="2808312"/>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a:solidFill>
              <a:schemeClr val="accent1"/>
            </a:solidFill>
          </a:ln>
        </p:spPr>
      </p:pic>
      <p:sp>
        <p:nvSpPr>
          <p:cNvPr id="5" name="4 Kalp"/>
          <p:cNvSpPr/>
          <p:nvPr/>
        </p:nvSpPr>
        <p:spPr>
          <a:xfrm>
            <a:off x="8028384" y="4293096"/>
            <a:ext cx="288032" cy="216024"/>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Kalp"/>
          <p:cNvSpPr/>
          <p:nvPr/>
        </p:nvSpPr>
        <p:spPr>
          <a:xfrm>
            <a:off x="8028384" y="4293096"/>
            <a:ext cx="288032" cy="216024"/>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Kalp"/>
          <p:cNvSpPr/>
          <p:nvPr/>
        </p:nvSpPr>
        <p:spPr>
          <a:xfrm>
            <a:off x="8028384" y="4293096"/>
            <a:ext cx="288032" cy="216024"/>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Kalp"/>
          <p:cNvSpPr/>
          <p:nvPr/>
        </p:nvSpPr>
        <p:spPr>
          <a:xfrm>
            <a:off x="8028384" y="4293096"/>
            <a:ext cx="288032" cy="216024"/>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Kalp"/>
          <p:cNvSpPr/>
          <p:nvPr/>
        </p:nvSpPr>
        <p:spPr>
          <a:xfrm>
            <a:off x="8028384" y="4293096"/>
            <a:ext cx="288032" cy="216024"/>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mph" presetSubtype="0" nodeType="afterEffect">
                                  <p:stCondLst>
                                    <p:cond delay="0"/>
                                  </p:stCondLst>
                                  <p:childTnLst>
                                    <p:set>
                                      <p:cBhvr override="childStyle">
                                        <p:cTn id="6" dur="indefinite"/>
                                        <p:tgtEl>
                                          <p:spTgt spid="2">
                                            <p:txEl>
                                              <p:pRg st="4" end="4"/>
                                            </p:txEl>
                                          </p:spTgt>
                                        </p:tgtEl>
                                        <p:attrNameLst>
                                          <p:attrName>style.fontFamily</p:attrName>
                                        </p:attrNameLst>
                                      </p:cBhvr>
                                      <p:to>
                                        <p:strVal val="Verdana"/>
                                      </p:to>
                                    </p:set>
                                  </p:childTnLst>
                                </p:cTn>
                              </p:par>
                              <p:par>
                                <p:cTn id="7" presetID="2" presetClass="emph" presetSubtype="0" nodeType="withEffect">
                                  <p:stCondLst>
                                    <p:cond delay="0"/>
                                  </p:stCondLst>
                                  <p:childTnLst>
                                    <p:set>
                                      <p:cBhvr override="childStyle">
                                        <p:cTn id="8" dur="indefinite"/>
                                        <p:tgtEl>
                                          <p:spTgt spid="2">
                                            <p:txEl>
                                              <p:pRg st="5" end="5"/>
                                            </p:txEl>
                                          </p:spTgt>
                                        </p:tgtEl>
                                        <p:attrNameLst>
                                          <p:attrName>style.fontFamily</p:attrName>
                                        </p:attrNameLst>
                                      </p:cBhvr>
                                      <p:to>
                                        <p:strVal val="Verdana"/>
                                      </p:to>
                                    </p:set>
                                  </p:childTnLst>
                                </p:cTn>
                              </p:par>
                              <p:par>
                                <p:cTn id="9" presetID="2" presetClass="emph" presetSubtype="0" nodeType="withEffect">
                                  <p:stCondLst>
                                    <p:cond delay="0"/>
                                  </p:stCondLst>
                                  <p:childTnLst>
                                    <p:set>
                                      <p:cBhvr override="childStyle">
                                        <p:cTn id="10" dur="indefinite"/>
                                        <p:tgtEl>
                                          <p:spTgt spid="2">
                                            <p:txEl>
                                              <p:pRg st="6" end="6"/>
                                            </p:txEl>
                                          </p:spTgt>
                                        </p:tgtEl>
                                        <p:attrNameLst>
                                          <p:attrName>style.fontFamily</p:attrName>
                                        </p:attrNameLst>
                                      </p:cBhvr>
                                      <p:to>
                                        <p:strVal val="Verdana"/>
                                      </p:to>
                                    </p:set>
                                  </p:childTnLst>
                                </p:cTn>
                              </p:par>
                              <p:par>
                                <p:cTn id="11" presetID="2" presetClass="emph" presetSubtype="0" nodeType="withEffect">
                                  <p:stCondLst>
                                    <p:cond delay="0"/>
                                  </p:stCondLst>
                                  <p:childTnLst>
                                    <p:set>
                                      <p:cBhvr override="childStyle">
                                        <p:cTn id="12" dur="indefinite"/>
                                        <p:tgtEl>
                                          <p:spTgt spid="2">
                                            <p:txEl>
                                              <p:pRg st="7" end="7"/>
                                            </p:txEl>
                                          </p:spTgt>
                                        </p:tgtEl>
                                        <p:attrNameLst>
                                          <p:attrName>style.fontFamily</p:attrName>
                                        </p:attrNameLst>
                                      </p:cBhvr>
                                      <p:to>
                                        <p:strVal val="Verdana"/>
                                      </p:to>
                                    </p:set>
                                  </p:childTnLst>
                                </p:cTn>
                              </p:par>
                              <p:par>
                                <p:cTn id="13" presetID="2" presetClass="emph" presetSubtype="0" nodeType="withEffect">
                                  <p:stCondLst>
                                    <p:cond delay="0"/>
                                  </p:stCondLst>
                                  <p:childTnLst>
                                    <p:set>
                                      <p:cBhvr override="childStyle">
                                        <p:cTn id="14" dur="indefinite"/>
                                        <p:tgtEl>
                                          <p:spTgt spid="2">
                                            <p:txEl>
                                              <p:pRg st="8" end="8"/>
                                            </p:txEl>
                                          </p:spTgt>
                                        </p:tgtEl>
                                        <p:attrNameLst>
                                          <p:attrName>style.fontFamily</p:attrName>
                                        </p:attrNameLst>
                                      </p:cBhvr>
                                      <p:to>
                                        <p:strVal val="Verdana"/>
                                      </p:to>
                                    </p:set>
                                  </p:childTnLst>
                                </p:cTn>
                              </p:par>
                            </p:childTnLst>
                          </p:cTn>
                        </p:par>
                        <p:par>
                          <p:cTn id="15" fill="hold">
                            <p:stCondLst>
                              <p:cond delay="0"/>
                            </p:stCondLst>
                            <p:childTnLst>
                              <p:par>
                                <p:cTn id="16" presetID="0" presetClass="path" presetSubtype="0" accel="50000" decel="50000" fill="hold" grpId="0" nodeType="afterEffect">
                                  <p:stCondLst>
                                    <p:cond delay="2500"/>
                                  </p:stCondLst>
                                  <p:childTnLst>
                                    <p:animMotion origin="layout" path="M -1.38889E-6 1.15607E-7 C 0.01458 -0.05364 0.02934 -0.10705 0.00955 -0.13965 C -0.01024 -0.17179 -0.06701 -0.17479 -0.1191 -0.19468 C -0.17118 -0.2141 -0.26979 -0.22104 -0.30312 -0.2578 C -0.33646 -0.29479 -0.33785 -0.37479 -0.3191 -0.41433 C -0.30035 -0.45433 -0.22326 -0.4652 -0.19045 -0.49687 C -0.15764 -0.52809 -0.14913 -0.5704 -0.12222 -0.60254 C -0.09531 -0.63445 -0.0441 -0.67468 -0.02847 -0.68901 " pathEditMode="relative" ptsTypes="aaaaaaaA">
                                      <p:cBhvr>
                                        <p:cTn id="17" dur="5000" fill="hold"/>
                                        <p:tgtEl>
                                          <p:spTgt spid="11"/>
                                        </p:tgtEl>
                                        <p:attrNameLst>
                                          <p:attrName>ppt_x</p:attrName>
                                          <p:attrName>ppt_y</p:attrName>
                                        </p:attrNameLst>
                                      </p:cBhvr>
                                    </p:animMotion>
                                  </p:childTnLst>
                                </p:cTn>
                              </p:par>
                              <p:par>
                                <p:cTn id="18" presetID="0" presetClass="path" presetSubtype="0" accel="50000" decel="50000" fill="hold" grpId="0" nodeType="withEffect">
                                  <p:stCondLst>
                                    <p:cond delay="4000"/>
                                  </p:stCondLst>
                                  <p:childTnLst>
                                    <p:animMotion origin="layout" path="M -3.61111E-6 1.15607E-7 C 0.02882 -0.06335 0.05782 -0.12647 0.02049 -0.15005 C -0.01684 -0.17364 -0.17708 -0.11884 -0.22395 -0.1415 C -0.27083 -0.16416 -0.23194 -0.25456 -0.26041 -0.28531 C -0.28889 -0.31606 -0.36614 -0.29179 -0.39531 -0.32554 C -0.42448 -0.3593 -0.45781 -0.45341 -0.43507 -0.48832 C -0.41232 -0.52323 -0.29809 -0.55283 -0.25885 -0.53479 C -0.21961 -0.51676 -0.22968 -0.38959 -0.2 -0.38034 C -0.17031 -0.37109 -0.08402 -0.44346 -0.08107 -0.47976 C -0.07812 -0.51606 -0.17517 -0.56439 -0.18264 -0.59815 C -0.1901 -0.6319 -0.15781 -0.65734 -0.12552 -0.68277 " pathEditMode="relative" ptsTypes="aaaaaaaaaaA">
                                      <p:cBhvr>
                                        <p:cTn id="19" dur="5000" fill="hold"/>
                                        <p:tgtEl>
                                          <p:spTgt spid="8"/>
                                        </p:tgtEl>
                                        <p:attrNameLst>
                                          <p:attrName>ppt_x</p:attrName>
                                          <p:attrName>ppt_y</p:attrName>
                                        </p:attrNameLst>
                                      </p:cBhvr>
                                    </p:animMotion>
                                  </p:childTnLst>
                                </p:cTn>
                              </p:par>
                              <p:par>
                                <p:cTn id="20" presetID="0" presetClass="path" presetSubtype="0" accel="50000" decel="50000" fill="hold" grpId="0" nodeType="withEffect">
                                  <p:stCondLst>
                                    <p:cond delay="1000"/>
                                  </p:stCondLst>
                                  <p:childTnLst>
                                    <p:animMotion origin="layout" path="M 0.00156 -0.02566 C 0.01111 -0.05156 0.02066 -0.07722 0.01094 -0.1082 C 0.00122 -0.13942 -0.00156 -0.19815 -0.05729 -0.21179 C -0.11302 -0.22543 -0.2849 -0.16578 -0.32396 -0.19075 C -0.36302 -0.21572 -0.27708 -0.31398 -0.29219 -0.36184 C -0.30729 -0.40971 -0.40087 -0.44254 -0.41441 -0.47838 C -0.42795 -0.51375 -0.4 -0.55884 -0.37309 -0.57549 C -0.34618 -0.59237 -0.2908 -0.5926 -0.25243 -0.57757 C -0.21406 -0.56277 -0.16372 -0.47953 -0.14288 -0.4867 C -0.12205 -0.4941 -0.13872 -0.58566 -0.12708 -0.62196 C -0.11545 -0.65826 -0.09427 -0.68138 -0.07309 -0.70427 " pathEditMode="relative" ptsTypes="aaaaaaaaaaA">
                                      <p:cBhvr>
                                        <p:cTn id="21" dur="5000" fill="hold"/>
                                        <p:tgtEl>
                                          <p:spTgt spid="7"/>
                                        </p:tgtEl>
                                        <p:attrNameLst>
                                          <p:attrName>ppt_x</p:attrName>
                                          <p:attrName>ppt_y</p:attrName>
                                        </p:attrNameLst>
                                      </p:cBhvr>
                                    </p:animMotion>
                                  </p:childTnLst>
                                </p:cTn>
                              </p:par>
                              <p:par>
                                <p:cTn id="22" presetID="0" presetClass="path" presetSubtype="0" accel="50000" decel="50000" fill="hold" grpId="0" nodeType="withEffect">
                                  <p:stCondLst>
                                    <p:cond delay="1000"/>
                                  </p:stCondLst>
                                  <p:childTnLst>
                                    <p:animMotion origin="layout" path="M -1.38889E-6 3.3526E-6 C -1.38889E-6 -0.01688 -1.38889E-6 -0.03352 0.00799 -0.05919 C 0.01597 -0.08485 0.04774 -0.12948 0.04757 -0.15422 C 0.0474 -0.17896 0.03733 -0.21711 0.00643 -0.20717 C -0.02448 -0.19722 -0.10503 -0.08485 -0.13802 -0.09503 C -0.17101 -0.1052 -0.14392 -0.23584 -0.19201 -0.26867 C -0.2401 -0.3015 -0.39965 -0.25942 -0.42691 -0.29179 C -0.45417 -0.32416 -0.35555 -0.41433 -0.35555 -0.46312 C -0.35555 -0.51144 -0.44114 -0.58011 -0.42691 -0.58358 C -0.41267 -0.58659 -0.32656 -0.48393 -0.26979 -0.48185 C -0.21302 -0.48 -0.11198 -0.53503 -0.08576 -0.57063 C -0.05955 -0.60624 -0.08611 -0.65087 -0.11267 -0.69549 " pathEditMode="relative" ptsTypes="aaaaaaaaaaaA">
                                      <p:cBhvr>
                                        <p:cTn id="23" dur="5000" fill="hold"/>
                                        <p:tgtEl>
                                          <p:spTgt spid="6"/>
                                        </p:tgtEl>
                                        <p:attrNameLst>
                                          <p:attrName>ppt_x</p:attrName>
                                          <p:attrName>ppt_y</p:attrName>
                                        </p:attrNameLst>
                                      </p:cBhvr>
                                    </p:animMotion>
                                  </p:childTnLst>
                                </p:cTn>
                              </p:par>
                              <p:par>
                                <p:cTn id="24" presetID="0" presetClass="path" presetSubtype="0" accel="50000" decel="50000" fill="hold" grpId="0" nodeType="withEffect">
                                  <p:stCondLst>
                                    <p:cond delay="1500"/>
                                  </p:stCondLst>
                                  <p:childTnLst>
                                    <p:animMotion origin="layout" path="M -2.5E-6 3.3526E-6 C 0.01337 -0.02081 0.02691 -0.04162 0.0349 -0.05919 C 0.04288 -0.07676 0.04775 -0.08555 0.04757 -0.10566 C 0.0474 -0.12578 0.0632 -0.16948 0.03334 -0.17965 C 0.00347 -0.18983 -0.0868 -0.17503 -0.13177 -0.16693 C -0.17673 -0.15884 -0.21979 -0.10404 -0.23663 -0.1311 C -0.25347 -0.15815 -0.21354 -0.29225 -0.23333 -0.32971 C -0.25312 -0.36717 -0.3158 -0.32532 -0.35555 -0.35514 C -0.39531 -0.38497 -0.48264 -0.48324 -0.47153 -0.50959 C -0.46041 -0.53549 -0.32587 -0.49618 -0.28889 -0.51144 C -0.25191 -0.52693 -0.26892 -0.61826 -0.2493 -0.60277 C -0.22968 -0.58682 -0.1868 -0.41826 -0.17153 -0.41641 C -0.15625 -0.41456 -0.17708 -0.56115 -0.15729 -0.59191 C -0.1375 -0.62266 -0.06857 -0.58289 -0.05243 -0.60023 C -0.03628 -0.61757 -0.04843 -0.65665 -0.06041 -0.69549 " pathEditMode="relative" ptsTypes="aaaaaaaaaaaaaaA">
                                      <p:cBhvr>
                                        <p:cTn id="25"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23528" y="260648"/>
            <a:ext cx="8496944" cy="7017306"/>
          </a:xfrm>
          <a:prstGeom prst="rect">
            <a:avLst/>
          </a:prstGeom>
          <a:noFill/>
        </p:spPr>
        <p:txBody>
          <a:bodyPr wrap="square" rtlCol="0">
            <a:spAutoFit/>
          </a:bodyPr>
          <a:lstStyle/>
          <a:p>
            <a:r>
              <a:rPr lang="tr-TR" b="1" dirty="0" smtClean="0"/>
              <a:t>BAŞARISIZ OBEZİTE  TEDAVİLERİ</a:t>
            </a:r>
          </a:p>
          <a:p>
            <a:endParaRPr lang="tr-TR" dirty="0" smtClean="0"/>
          </a:p>
          <a:p>
            <a:r>
              <a:rPr lang="tr-TR" dirty="0" smtClean="0"/>
              <a:t>Kilo vermek için çok farklı seçenekler sunulmaktadır. Bunlar arasında diyet uygulamaları, zayıflatıcı diyetetik destekler ve hatta cerrahi müdahale sayılabilir. Bazı insanlar bu gibi tedavilerde başarılı olurken, bazıları ise başarısız olmaktadırlar. Aşağıda sıkça uygulanan bu yöntemler bulunmaktadır.</a:t>
            </a:r>
          </a:p>
          <a:p>
            <a:endParaRPr lang="tr-TR" dirty="0" smtClean="0"/>
          </a:p>
          <a:p>
            <a:r>
              <a:rPr lang="tr-TR" b="1" u="sng" dirty="0" smtClean="0"/>
              <a:t>Çok düşük kalorili diyetler: </a:t>
            </a:r>
            <a:r>
              <a:rPr lang="tr-TR" b="1" dirty="0" smtClean="0"/>
              <a:t> </a:t>
            </a:r>
            <a:r>
              <a:rPr lang="tr-TR" dirty="0" smtClean="0"/>
              <a:t>Genelde doktor veya diyetisyen kontrolünde uygulanan ve günlük enerji alımını 300 ile 800 kalori arasında sınırlayan diyetlerdir. Kalp veya böbrek  yetmezliği gibi sağlık sorunu  olan kişiler tıbbi kontrol altında tutulmalı ve sürekli izlenmelidir. Bu tip programlar iyi idare edilirse başarılı  olabilir. Çoğu kişiler bu tür kısıtlayıcı programları sıkı sıkıya uygulamadıkları için başarısız olmaktadır.</a:t>
            </a:r>
          </a:p>
          <a:p>
            <a:endParaRPr lang="tr-TR" u="sng" dirty="0" smtClean="0"/>
          </a:p>
          <a:p>
            <a:r>
              <a:rPr lang="tr-TR" b="1" u="sng" dirty="0" smtClean="0"/>
              <a:t>Özel formül veya ürünler: </a:t>
            </a:r>
            <a:r>
              <a:rPr lang="tr-TR" dirty="0" smtClean="0"/>
              <a:t>Bu tür ürünler gerçek gıdaların yerine geçecek şekilde tasarlanmıştır. Düşük kalorili diyetlerde alınan sonuçlara benzerlik gösterirler. Özel formül veya ürünlerle alınacak sonuçlarda kısıtlıdır.</a:t>
            </a:r>
          </a:p>
          <a:p>
            <a:endParaRPr lang="tr-TR" b="1" u="sng" dirty="0" smtClean="0"/>
          </a:p>
          <a:p>
            <a:r>
              <a:rPr lang="tr-TR" b="1" u="sng" dirty="0" smtClean="0"/>
              <a:t>Makro besin maddelerince fakir diyetler:  </a:t>
            </a:r>
            <a:r>
              <a:rPr lang="tr-TR" dirty="0" smtClean="0"/>
              <a:t>Karbonhidrat  veya yağı dışlayan  kilo verme programlarının uzun vadede etkili olmadığı görülmüştür. Bu tip programlar kişilerin beslenme alışkanlıklarını kısıtladığı uzun vadeli korunamamaktadır ve kişiler diyete uymaktan vazgeçmektedir. Bu da programı başarısız kılmaktadır. En büyük risk ise bu kişilerin uzun süre bazı temel besin maddeleri alımını kısıtlamalarından doğacak rahatsızlıklar olacaktır.</a:t>
            </a:r>
            <a:endParaRPr lang="tr-TR" u="sng" dirty="0" smtClean="0"/>
          </a:p>
          <a:p>
            <a:endParaRPr lang="tr-TR" dirty="0" smtClean="0"/>
          </a:p>
          <a:p>
            <a:endParaRPr lang="tr-T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95536" y="188640"/>
            <a:ext cx="8208912" cy="4401205"/>
          </a:xfrm>
          <a:prstGeom prst="rect">
            <a:avLst/>
          </a:prstGeom>
          <a:noFill/>
        </p:spPr>
        <p:txBody>
          <a:bodyPr wrap="square" rtlCol="0">
            <a:spAutoFit/>
          </a:bodyPr>
          <a:lstStyle/>
          <a:p>
            <a:endParaRPr lang="tr-TR" sz="2000" b="1" u="sng" dirty="0" smtClean="0"/>
          </a:p>
          <a:p>
            <a:r>
              <a:rPr lang="tr-TR" sz="2000" b="1" u="sng" dirty="0" smtClean="0"/>
              <a:t>Cerrahi mücadeleler: </a:t>
            </a:r>
            <a:r>
              <a:rPr lang="tr-TR" sz="2000" dirty="0" smtClean="0"/>
              <a:t>İleriki aşamalardaki bazı </a:t>
            </a:r>
            <a:r>
              <a:rPr lang="tr-TR" sz="2000" dirty="0" err="1" smtClean="0"/>
              <a:t>obezite</a:t>
            </a:r>
            <a:r>
              <a:rPr lang="tr-TR" sz="2000" dirty="0" smtClean="0"/>
              <a:t> vakalarında cerrahi müdahaleler önerilmektedir. Doktorlar sağlığı riske atmamak için ameliyat tavsiye ederler. Diğer sayfadaki şekilde bu yöntemlerden birisi olan mide baypas’ı gösterilmektedir. Bu yöntemde mide girişine mide girişinden ince bağırsak bağlantı yapılarak mide baypas edilir.</a:t>
            </a:r>
          </a:p>
          <a:p>
            <a:r>
              <a:rPr lang="tr-TR" sz="2000" dirty="0" smtClean="0"/>
              <a:t>Uygulanan diğer bir cerrahi yöntem ise  mide kelepçesidir. Bu kelepçe ile midenin hacmi küçülmekte ve boyutları daralmaktadır.Bu durumda rahatsızlık vermesi nedeniyle fazla yemek yemeyecek ve hızla kilo kaybedecektir.</a:t>
            </a:r>
          </a:p>
          <a:p>
            <a:endParaRPr lang="tr-TR" sz="2000" dirty="0" smtClean="0"/>
          </a:p>
          <a:p>
            <a:endParaRPr lang="tr-TR" sz="2000" dirty="0" smtClean="0"/>
          </a:p>
          <a:p>
            <a:r>
              <a:rPr lang="tr-TR" sz="2000" b="1" u="sng" dirty="0" smtClean="0"/>
              <a:t>İlaç tedavisi: </a:t>
            </a:r>
            <a:r>
              <a:rPr lang="tr-TR" sz="2000" b="1" dirty="0" smtClean="0"/>
              <a:t> </a:t>
            </a:r>
            <a:r>
              <a:rPr lang="tr-TR" sz="2000" dirty="0" err="1" smtClean="0"/>
              <a:t>Obezite</a:t>
            </a:r>
            <a:r>
              <a:rPr lang="tr-TR" sz="2000" dirty="0" smtClean="0"/>
              <a:t> tedavisinde diğer bir yöntemde bazı ilaçların kullanılmasıdır. Ancak ilaç kullanımıyla fazla başarı elde edilememiştir.</a:t>
            </a:r>
          </a:p>
          <a:p>
            <a:endParaRPr lang="tr-TR" sz="2000" dirty="0" smtClean="0"/>
          </a:p>
        </p:txBody>
      </p:sp>
      <p:sp>
        <p:nvSpPr>
          <p:cNvPr id="4" name="3 Yuvarlatılmış Dikdörtgen"/>
          <p:cNvSpPr/>
          <p:nvPr/>
        </p:nvSpPr>
        <p:spPr>
          <a:xfrm>
            <a:off x="395536" y="5085184"/>
            <a:ext cx="8424936" cy="108012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solidFill>
                  <a:srgbClr val="002060"/>
                </a:solidFill>
              </a:rPr>
              <a:t>         BUNU BİLİYOR MUSUNUZ?</a:t>
            </a:r>
          </a:p>
          <a:p>
            <a:r>
              <a:rPr lang="tr-TR" b="1" dirty="0" smtClean="0">
                <a:solidFill>
                  <a:srgbClr val="002060"/>
                </a:solidFill>
              </a:rPr>
              <a:t>İnternet üzerinden satışı yapılan kilo vermeyi kolaylaştıran İLAÇLAR klinik testlerden geçmemekte  ve reçetesiz satılmaktadır. Bu ürünlerin kilo verdirici etkileri bilimsel olarak kanıtlanamamıştır.</a:t>
            </a:r>
            <a:endParaRPr lang="tr-TR"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s5.png"/>
          <p:cNvPicPr>
            <a:picLocks noChangeAspect="1"/>
          </p:cNvPicPr>
          <p:nvPr/>
        </p:nvPicPr>
        <p:blipFill>
          <a:blip r:embed="rId2" cstate="print"/>
          <a:stretch>
            <a:fillRect/>
          </a:stretch>
        </p:blipFill>
        <p:spPr>
          <a:xfrm>
            <a:off x="179512" y="1844824"/>
            <a:ext cx="3794714" cy="4744202"/>
          </a:xfrm>
          <a:prstGeom prst="rect">
            <a:avLst/>
          </a:prstGeom>
        </p:spPr>
      </p:pic>
      <p:pic>
        <p:nvPicPr>
          <p:cNvPr id="3" name="2 Resim" descr="s6.png"/>
          <p:cNvPicPr>
            <a:picLocks noChangeAspect="1"/>
          </p:cNvPicPr>
          <p:nvPr/>
        </p:nvPicPr>
        <p:blipFill>
          <a:blip r:embed="rId3" cstate="print"/>
          <a:stretch>
            <a:fillRect/>
          </a:stretch>
        </p:blipFill>
        <p:spPr>
          <a:xfrm>
            <a:off x="4283968" y="332656"/>
            <a:ext cx="4263753" cy="6264696"/>
          </a:xfrm>
          <a:prstGeom prst="rect">
            <a:avLst/>
          </a:prstGeom>
        </p:spPr>
      </p:pic>
      <p:sp>
        <p:nvSpPr>
          <p:cNvPr id="5" name="4 Oval"/>
          <p:cNvSpPr/>
          <p:nvPr/>
        </p:nvSpPr>
        <p:spPr>
          <a:xfrm>
            <a:off x="2555776" y="1844824"/>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Oval"/>
          <p:cNvSpPr/>
          <p:nvPr/>
        </p:nvSpPr>
        <p:spPr>
          <a:xfrm>
            <a:off x="2627784" y="1844824"/>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Oval"/>
          <p:cNvSpPr/>
          <p:nvPr/>
        </p:nvSpPr>
        <p:spPr>
          <a:xfrm>
            <a:off x="2555776" y="1772816"/>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10 Oval"/>
          <p:cNvSpPr/>
          <p:nvPr/>
        </p:nvSpPr>
        <p:spPr>
          <a:xfrm>
            <a:off x="2483768" y="1916832"/>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Oval"/>
          <p:cNvSpPr/>
          <p:nvPr/>
        </p:nvSpPr>
        <p:spPr>
          <a:xfrm>
            <a:off x="2699792" y="1916832"/>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Metin kutusu"/>
          <p:cNvSpPr txBox="1"/>
          <p:nvPr/>
        </p:nvSpPr>
        <p:spPr>
          <a:xfrm>
            <a:off x="467544" y="620688"/>
            <a:ext cx="3672408" cy="369332"/>
          </a:xfrm>
          <a:prstGeom prst="rect">
            <a:avLst/>
          </a:prstGeom>
          <a:noFill/>
        </p:spPr>
        <p:txBody>
          <a:bodyPr wrap="square" rtlCol="0">
            <a:spAutoFit/>
          </a:bodyPr>
          <a:lstStyle/>
          <a:p>
            <a:r>
              <a:rPr lang="tr-TR" b="1" dirty="0" smtClean="0"/>
              <a:t>CERRAHİ MÜDAHALELER</a:t>
            </a:r>
            <a:endParaRPr lang="tr-TR" b="1" dirty="0"/>
          </a:p>
        </p:txBody>
      </p:sp>
      <p:sp>
        <p:nvSpPr>
          <p:cNvPr id="14" name="13 Sağ Ok"/>
          <p:cNvSpPr/>
          <p:nvPr/>
        </p:nvSpPr>
        <p:spPr>
          <a:xfrm>
            <a:off x="3059832" y="764704"/>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14 Aşağı Ok"/>
          <p:cNvSpPr/>
          <p:nvPr/>
        </p:nvSpPr>
        <p:spPr>
          <a:xfrm>
            <a:off x="1835696" y="980728"/>
            <a:ext cx="45719"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Oval"/>
          <p:cNvSpPr/>
          <p:nvPr/>
        </p:nvSpPr>
        <p:spPr>
          <a:xfrm>
            <a:off x="6300192" y="332656"/>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16 Oval"/>
          <p:cNvSpPr/>
          <p:nvPr/>
        </p:nvSpPr>
        <p:spPr>
          <a:xfrm>
            <a:off x="6300192" y="404664"/>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17 Oval"/>
          <p:cNvSpPr/>
          <p:nvPr/>
        </p:nvSpPr>
        <p:spPr>
          <a:xfrm>
            <a:off x="6300192" y="404664"/>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Oval"/>
          <p:cNvSpPr/>
          <p:nvPr/>
        </p:nvSpPr>
        <p:spPr>
          <a:xfrm>
            <a:off x="6300192" y="476672"/>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19 Oval"/>
          <p:cNvSpPr/>
          <p:nvPr/>
        </p:nvSpPr>
        <p:spPr>
          <a:xfrm>
            <a:off x="6372200" y="332656"/>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Oval"/>
          <p:cNvSpPr/>
          <p:nvPr/>
        </p:nvSpPr>
        <p:spPr>
          <a:xfrm>
            <a:off x="7308304" y="2420888"/>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24 Oval"/>
          <p:cNvSpPr/>
          <p:nvPr/>
        </p:nvSpPr>
        <p:spPr>
          <a:xfrm>
            <a:off x="7308304" y="2348880"/>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25 Oval"/>
          <p:cNvSpPr/>
          <p:nvPr/>
        </p:nvSpPr>
        <p:spPr>
          <a:xfrm>
            <a:off x="7380312" y="2204864"/>
            <a:ext cx="144016" cy="720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2000" fill="hold"/>
                                        <p:tgtEl>
                                          <p:spTgt spid="14"/>
                                        </p:tgtEl>
                                        <p:attrNameLst>
                                          <p:attrName>style.color</p:attrName>
                                        </p:attrNameLst>
                                      </p:cBhvr>
                                      <p:by>
                                        <p:hsl h="0" s="12549" l="25098"/>
                                      </p:by>
                                    </p:animClr>
                                    <p:animClr clrSpc="hsl" dir="cw">
                                      <p:cBhvr>
                                        <p:cTn id="7" dur="2000" fill="hold"/>
                                        <p:tgtEl>
                                          <p:spTgt spid="14"/>
                                        </p:tgtEl>
                                        <p:attrNameLst>
                                          <p:attrName>fillcolor</p:attrName>
                                        </p:attrNameLst>
                                      </p:cBhvr>
                                      <p:by>
                                        <p:hsl h="0" s="12549" l="25098"/>
                                      </p:by>
                                    </p:animClr>
                                    <p:animClr clrSpc="hsl" dir="cw">
                                      <p:cBhvr>
                                        <p:cTn id="8" dur="2000" fill="hold"/>
                                        <p:tgtEl>
                                          <p:spTgt spid="14"/>
                                        </p:tgtEl>
                                        <p:attrNameLst>
                                          <p:attrName>stroke.color</p:attrName>
                                        </p:attrNameLst>
                                      </p:cBhvr>
                                      <p:by>
                                        <p:hsl h="0" s="12549" l="25098"/>
                                      </p:by>
                                    </p:animClr>
                                    <p:set>
                                      <p:cBhvr>
                                        <p:cTn id="9" dur="2000" fill="hold"/>
                                        <p:tgtEl>
                                          <p:spTgt spid="14"/>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3000" fill="hold"/>
                                        <p:tgtEl>
                                          <p:spTgt spid="15"/>
                                        </p:tgtEl>
                                        <p:attrNameLst>
                                          <p:attrName>style.color</p:attrName>
                                        </p:attrNameLst>
                                      </p:cBhvr>
                                      <p:by>
                                        <p:hsl h="0" s="12549" l="25098"/>
                                      </p:by>
                                    </p:animClr>
                                    <p:animClr clrSpc="hsl" dir="cw">
                                      <p:cBhvr>
                                        <p:cTn id="12" dur="3000" fill="hold"/>
                                        <p:tgtEl>
                                          <p:spTgt spid="15"/>
                                        </p:tgtEl>
                                        <p:attrNameLst>
                                          <p:attrName>fillcolor</p:attrName>
                                        </p:attrNameLst>
                                      </p:cBhvr>
                                      <p:by>
                                        <p:hsl h="0" s="12549" l="25098"/>
                                      </p:by>
                                    </p:animClr>
                                    <p:animClr clrSpc="hsl" dir="cw">
                                      <p:cBhvr>
                                        <p:cTn id="13" dur="3000" fill="hold"/>
                                        <p:tgtEl>
                                          <p:spTgt spid="15"/>
                                        </p:tgtEl>
                                        <p:attrNameLst>
                                          <p:attrName>stroke.color</p:attrName>
                                        </p:attrNameLst>
                                      </p:cBhvr>
                                      <p:by>
                                        <p:hsl h="0" s="12549" l="25098"/>
                                      </p:by>
                                    </p:animClr>
                                    <p:set>
                                      <p:cBhvr>
                                        <p:cTn id="14" dur="3000" fill="hold"/>
                                        <p:tgtEl>
                                          <p:spTgt spid="1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C -0.00139 0.00763 -0.00261 0.01526 0.00156 0.03815 C 0.00573 0.06104 0.01979 0.08624 0.02535 0.13734 C 0.0309 0.18844 0.03489 0.28878 0.03489 0.3445 C 0.03489 0.40023 0.03003 0.44739 0.02535 0.47144 C 0.02066 0.49549 0.01215 0.48832 0.00642 0.48832 C 0.00069 0.48832 -0.00434 0.47398 -0.00955 0.47144 C -0.01476 0.4689 -0.02292 0.46219 -0.02535 0.47352 C -0.02778 0.48485 -0.02483 0.52208 -0.02379 0.53896 C -0.02274 0.5556 -0.01667 0.56809 -0.0191 0.57294 C -0.02153 0.57757 -0.03299 0.57479 -0.03802 0.56855 C -0.04306 0.56231 -0.04549 0.55722 -0.04913 0.53479 C -0.05278 0.51237 -0.05625 0.4578 -0.06024 0.43329 C -0.06424 0.40878 -0.06858 0.39676 -0.07309 0.38682 C -0.07761 0.37687 -0.08316 0.37549 -0.08733 0.3741 C -0.09149 0.37271 -0.09601 0.36647 -0.09844 0.37849 C -0.10087 0.39052 -0.10399 0.42589 -0.10156 0.44601 C -0.09913 0.46612 -0.08715 0.48531 -0.0842 0.49872 C -0.08125 0.5126 -0.08299 0.52023 -0.0842 0.52855 C -0.08542 0.53664 -0.08507 0.54266 -0.09201 0.54728 C -0.09896 0.55237 -0.11875 0.54381 -0.12535 0.55815 C -0.13195 0.57248 -0.12969 0.6215 -0.13177 0.63422 " pathEditMode="relative" ptsTypes="aaaaaaaaaaaaaaaaaaaaaA">
                                      <p:cBhvr>
                                        <p:cTn id="18" dur="5000" fill="hold"/>
                                        <p:tgtEl>
                                          <p:spTgt spid="5"/>
                                        </p:tgtEl>
                                        <p:attrNameLst>
                                          <p:attrName>ppt_x</p:attrName>
                                          <p:attrName>ppt_y</p:attrName>
                                        </p:attrNameLst>
                                      </p:cBhvr>
                                    </p:animMotion>
                                  </p:childTnLst>
                                </p:cTn>
                              </p:par>
                              <p:par>
                                <p:cTn id="19" presetID="0" presetClass="path" presetSubtype="0" accel="50000" decel="50000" fill="hold" grpId="0" nodeType="withEffect">
                                  <p:stCondLst>
                                    <p:cond delay="1000"/>
                                  </p:stCondLst>
                                  <p:childTnLst>
                                    <p:animMotion origin="layout" path="M -0.00312 0.01156 C -0.01372 0.00948 -0.02414 0.00763 -0.02223 0.02428 C -0.02032 0.04093 0.00087 0.07145 0.00799 0.11099 C 0.01511 0.15052 0.0191 0.21457 0.02066 0.26104 C 0.02223 0.30752 0.02049 0.35422 0.01754 0.39006 C 0.01459 0.4259 0.00973 0.46451 0.0033 0.47653 C -0.00312 0.48856 -0.01372 0.46497 -0.02066 0.46174 C -0.02761 0.4585 -0.03507 0.44971 -0.03803 0.45758 C -0.04098 0.46544 -0.03959 0.49179 -0.03803 0.50844 C -0.03646 0.52486 -0.02744 0.54706 -0.02848 0.557 C -0.02952 0.56694 -0.03889 0.56971 -0.04445 0.56763 C -0.05 0.56555 -0.05712 0.56833 -0.06181 0.54428 C -0.0665 0.52023 -0.06823 0.45226 -0.07292 0.42382 C -0.07761 0.39538 -0.08351 0.38104 -0.09046 0.37295 C -0.0974 0.36486 -0.11077 0.36601 -0.11424 0.37526 C -0.11771 0.38451 -0.1132 0.40925 -0.11112 0.42798 C -0.10903 0.44671 -0.10348 0.46752 -0.10157 0.48717 C -0.09966 0.50682 -0.09497 0.53573 -0.1 0.54636 C -0.10504 0.557 -0.12535 0.54104 -0.13178 0.55029 C -0.1382 0.55977 -0.1382 0.58174 -0.13803 0.60324 " pathEditMode="relative" ptsTypes="aaaaaaaaaaaaaaaaaaaA">
                                      <p:cBhvr>
                                        <p:cTn id="20" dur="5000" fill="hold"/>
                                        <p:tgtEl>
                                          <p:spTgt spid="12"/>
                                        </p:tgtEl>
                                        <p:attrNameLst>
                                          <p:attrName>ppt_x</p:attrName>
                                          <p:attrName>ppt_y</p:attrName>
                                        </p:attrNameLst>
                                      </p:cBhvr>
                                    </p:animMotion>
                                  </p:childTnLst>
                                </p:cTn>
                              </p:par>
                              <p:par>
                                <p:cTn id="21" presetID="0" presetClass="path" presetSubtype="0" accel="50000" decel="50000" fill="hold" grpId="0" nodeType="withEffect">
                                  <p:stCondLst>
                                    <p:cond delay="1500"/>
                                  </p:stCondLst>
                                  <p:childTnLst>
                                    <p:animMotion origin="layout" path="M -0.00781 0.01595 C -0.0099 0.01479 -0.01198 0.01364 -0.00781 0.04115 C -0.00365 0.06867 0.0118 0.1304 0.01753 0.18081 C 0.02326 0.23121 0.02812 0.29318 0.02708 0.34358 C 0.02604 0.39399 0.01701 0.45965 0.01128 0.483 C 0.00555 0.50636 -0.00122 0.48555 -0.00781 0.483 C -0.01441 0.48046 -0.025 0.46335 -0.02847 0.46821 C -0.03195 0.47306 -0.02917 0.4941 -0.02847 0.5126 C -0.02778 0.53063 -0.0217 0.56693 -0.02379 0.57803 C -0.02587 0.58936 -0.03559 0.58821 -0.04115 0.58034 C -0.0467 0.57225 -0.05313 0.55306 -0.05712 0.52948 C -0.06111 0.50589 -0.06024 0.4615 -0.06493 0.43861 C -0.06962 0.41572 -0.07951 0.40092 -0.08559 0.39214 C -0.09167 0.38335 -0.09844 0.37826 -0.10156 0.38589 C -0.10469 0.39352 -0.10677 0.4178 -0.10469 0.43861 C -0.10261 0.45942 -0.0908 0.49017 -0.08872 0.51029 C -0.08663 0.53063 -0.08698 0.5526 -0.09201 0.56115 C -0.09705 0.56948 -0.11181 0.54589 -0.11892 0.56115 C -0.12604 0.57641 -0.13177 0.63745 -0.1349 0.65202 " pathEditMode="relative" ptsTypes="aaaaaaaaaaaaaaaaaaA">
                                      <p:cBhvr>
                                        <p:cTn id="22" dur="5000" fill="hold"/>
                                        <p:tgtEl>
                                          <p:spTgt spid="9"/>
                                        </p:tgtEl>
                                        <p:attrNameLst>
                                          <p:attrName>ppt_x</p:attrName>
                                          <p:attrName>ppt_y</p:attrName>
                                        </p:attrNameLst>
                                      </p:cBhvr>
                                    </p:animMotion>
                                  </p:childTnLst>
                                </p:cTn>
                              </p:par>
                              <p:par>
                                <p:cTn id="23" presetID="0" presetClass="path" presetSubtype="0" accel="50000" decel="50000" fill="hold" grpId="0" nodeType="withEffect">
                                  <p:stCondLst>
                                    <p:cond delay="2500"/>
                                  </p:stCondLst>
                                  <p:childTnLst>
                                    <p:animMotion origin="layout" path="M 0.00469 0.03052 C 0.00677 0.02613 0.00903 0.02174 0.0158 0.05596 C 0.02257 0.09018 0.04271 0.16879 0.04584 0.23561 C 0.04896 0.30243 0.03837 0.41665 0.03473 0.45758 C 0.03108 0.4985 0.02934 0.47977 0.02362 0.48093 C 0.01789 0.48208 0.00747 0.46613 -0.00017 0.46405 C -0.00781 0.46197 -0.02083 0.45827 -0.02239 0.46821 C -0.02395 0.47815 -0.01024 0.50752 -0.00972 0.52324 C -0.0092 0.53896 -0.01371 0.56 -0.01927 0.56324 C -0.02482 0.56648 -0.03906 0.56116 -0.04305 0.5422 C -0.04704 0.52324 -0.03958 0.47538 -0.04305 0.44925 C -0.04652 0.42312 -0.05607 0.39792 -0.06371 0.38567 C -0.07135 0.37341 -0.08698 0.35769 -0.08906 0.37526 C -0.09114 0.39284 -0.07934 0.46497 -0.07638 0.49133 C -0.07343 0.51769 -0.06857 0.52486 -0.07152 0.53364 C -0.07448 0.54243 -0.08298 0.53064 -0.09375 0.54428 C -0.10451 0.55792 -0.12951 0.60486 -0.13663 0.61619 " pathEditMode="relative" ptsTypes="aaaaaaaaaaaaaaaaA">
                                      <p:cBhvr>
                                        <p:cTn id="24" dur="5000" fill="hold"/>
                                        <p:tgtEl>
                                          <p:spTgt spid="11"/>
                                        </p:tgtEl>
                                        <p:attrNameLst>
                                          <p:attrName>ppt_x</p:attrName>
                                          <p:attrName>ppt_y</p:attrName>
                                        </p:attrNameLst>
                                      </p:cBhvr>
                                    </p:animMotion>
                                  </p:childTnLst>
                                </p:cTn>
                              </p:par>
                              <p:par>
                                <p:cTn id="25" presetID="0" presetClass="path" presetSubtype="0" accel="50000" decel="50000" fill="hold" grpId="0" nodeType="withEffect">
                                  <p:stCondLst>
                                    <p:cond delay="3500"/>
                                  </p:stCondLst>
                                  <p:childTnLst>
                                    <p:animMotion origin="layout" path="M -0.00313 0.05364 C 0.01336 0.13249 0.03003 0.21156 0.03645 0.27561 C 0.04288 0.33966 0.03993 0.4007 0.03489 0.43838 C 0.02986 0.47607 0.01493 0.49503 0.00625 0.50197 C -0.00243 0.5089 -0.0125 0.47677 -0.01754 0.4807 C -0.02257 0.48463 -0.02327 0.50775 -0.02379 0.52509 C -0.02431 0.54243 -0.01702 0.57619 -0.02066 0.58428 C -0.02431 0.59237 -0.03976 0.58798 -0.04601 0.57388 C -0.05226 0.55977 -0.0566 0.52416 -0.05868 0.49989 C -0.06077 0.47561 -0.05504 0.4474 -0.05868 0.42798 C -0.06233 0.40856 -0.07535 0.37966 -0.08091 0.38359 C -0.08646 0.38752 -0.09202 0.42359 -0.09202 0.4511 C -0.09202 0.47862 -0.07882 0.52971 -0.08091 0.54844 C -0.08299 0.56717 -0.09636 0.5607 -0.10486 0.56324 C -0.11337 0.56578 -0.12552 0.55607 -0.13177 0.56324 C -0.13802 0.57041 -0.14045 0.58798 -0.14289 0.60555 " pathEditMode="relative" ptsTypes="aaaaaaaaaaaaaaaA">
                                      <p:cBhvr>
                                        <p:cTn id="26" dur="50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5E-6 1.79191E-6 C -0.00105 0.00786 -0.00192 0.01595 -5E-6 0.03168 C 0.00191 0.0474 0.00295 0.06197 0.01111 0.09503 C 0.01927 0.12809 0.03768 0.20393 0.04931 0.23029 C 0.06094 0.25665 0.06945 0.24879 0.08091 0.25364 C 0.09236 0.2585 0.10747 0.26659 0.11754 0.25988 C 0.12761 0.25318 0.13924 0.22705 0.14132 0.21341 C 0.14341 0.19977 0.13785 0.18636 0.13021 0.17757 C 0.12257 0.16879 0.10486 0.15283 0.09532 0.16069 C 0.08577 0.16855 0.07934 0.1963 0.07309 0.22405 " pathEditMode="relative" ptsTypes="aaaaaaaaaA">
                                      <p:cBhvr>
                                        <p:cTn id="30" dur="5000" fill="hold"/>
                                        <p:tgtEl>
                                          <p:spTgt spid="20"/>
                                        </p:tgtEl>
                                        <p:attrNameLst>
                                          <p:attrName>ppt_x</p:attrName>
                                          <p:attrName>ppt_y</p:attrName>
                                        </p:attrNameLst>
                                      </p:cBhvr>
                                    </p:animMotion>
                                  </p:childTnLst>
                                </p:cTn>
                              </p:par>
                              <p:par>
                                <p:cTn id="31" presetID="0" presetClass="path" presetSubtype="0" accel="50000" decel="50000" fill="hold" grpId="0" nodeType="withEffect">
                                  <p:stCondLst>
                                    <p:cond delay="1000"/>
                                  </p:stCondLst>
                                  <p:childTnLst>
                                    <p:animMotion origin="layout" path="M 0.01424 0.01203 C 0.0158 0.05526 0.01737 0.09873 0.02691 0.13665 C 0.03646 0.17457 0.05573 0.22197 0.07136 0.24023 C 0.08698 0.2585 0.10851 0.24948 0.12066 0.24671 C 0.13282 0.24393 0.14237 0.23653 0.14445 0.22335 C 0.14653 0.21018 0.14046 0.17966 0.13334 0.16833 C 0.12622 0.157 0.11164 0.15376 0.10157 0.15584 C 0.0915 0.15792 0.07813 0.1711 0.07292 0.18104 C 0.06771 0.19098 0.0632 0.20763 0.0698 0.21503 C 0.07638 0.22243 0.09445 0.22382 0.11268 0.22544 " pathEditMode="relative" ptsTypes="aaaaaaaaaA">
                                      <p:cBhvr>
                                        <p:cTn id="32" dur="5000" fill="hold"/>
                                        <p:tgtEl>
                                          <p:spTgt spid="19"/>
                                        </p:tgtEl>
                                        <p:attrNameLst>
                                          <p:attrName>ppt_x</p:attrName>
                                          <p:attrName>ppt_y</p:attrName>
                                        </p:attrNameLst>
                                      </p:cBhvr>
                                    </p:animMotion>
                                  </p:childTnLst>
                                </p:cTn>
                              </p:par>
                              <p:par>
                                <p:cTn id="33" presetID="0" presetClass="path" presetSubtype="0" accel="50000" decel="50000" fill="hold" grpId="0" nodeType="withEffect">
                                  <p:stCondLst>
                                    <p:cond delay="2000"/>
                                  </p:stCondLst>
                                  <p:childTnLst>
                                    <p:animMotion origin="layout" path="M -0.00156 0.02057 C 0.00226 0.0437 0.00626 0.06682 0.01268 0.09456 C 0.0191 0.12231 0.0257 0.16185 0.03646 0.18751 C 0.04723 0.21318 0.06216 0.24069 0.07778 0.24878 C 0.0934 0.25687 0.11945 0.2467 0.13004 0.23607 C 0.14063 0.22543 0.14358 0.19838 0.14115 0.18543 C 0.13872 0.17225 0.12535 0.16115 0.1158 0.15768 C 0.10626 0.15445 0.08958 0.15329 0.08403 0.16393 C 0.07848 0.17503 0.07587 0.21318 0.08247 0.22335 C 0.08907 0.23352 0.11667 0.23237 0.12379 0.22566 C 0.13091 0.21896 0.12882 0.19213 0.12535 0.18335 C 0.12188 0.17456 0.10816 0.16948 0.10313 0.17248 C 0.0981 0.17595 0.09323 0.19676 0.09513 0.20231 C 0.09705 0.20786 0.10938 0.203 0.11424 0.20647 C 0.1191 0.20994 0.1198 0.22427 0.12379 0.22335 C 0.12778 0.22242 0.13994 0.20485 0.13803 0.20023 C 0.13612 0.1956 0.1158 0.19144 0.11268 0.19607 C 0.10955 0.20069 0.1198 0.22219 0.11893 0.22774 C 0.11806 0.23329 0.11285 0.23144 0.10782 0.22982 " pathEditMode="relative" ptsTypes="aaaaaaaaaaaaaaaaaaA">
                                      <p:cBhvr>
                                        <p:cTn id="34" dur="5000" fill="hold"/>
                                        <p:tgtEl>
                                          <p:spTgt spid="18"/>
                                        </p:tgtEl>
                                        <p:attrNameLst>
                                          <p:attrName>ppt_x</p:attrName>
                                          <p:attrName>ppt_y</p:attrName>
                                        </p:attrNameLst>
                                      </p:cBhvr>
                                    </p:animMotion>
                                  </p:childTnLst>
                                </p:cTn>
                              </p:par>
                              <p:par>
                                <p:cTn id="35" presetID="0" presetClass="path" presetSubtype="0" accel="50000" decel="50000" fill="hold" grpId="0" nodeType="withEffect">
                                  <p:stCondLst>
                                    <p:cond delay="3500"/>
                                  </p:stCondLst>
                                  <p:childTnLst>
                                    <p:animMotion origin="layout" path="M 0.00626 0.02057 C 0.00608 0.0319 0.00608 0.04346 0.01112 0.06913 C 0.01615 0.09479 0.02674 0.14612 0.03646 0.17479 C 0.04619 0.20323 0.05521 0.22844 0.0698 0.24046 C 0.08438 0.25248 0.11216 0.25318 0.12379 0.2467 C 0.13542 0.24023 0.14202 0.21294 0.13959 0.20231 C 0.13716 0.19167 0.1158 0.18312 0.10955 0.18335 C 0.1033 0.18358 0.10452 0.19607 0.10157 0.20439 C 0.09862 0.21271 0.08958 0.22774 0.09202 0.23398 C 0.09445 0.24023 0.10886 0.24878 0.1158 0.24254 C 0.12275 0.2363 0.13542 0.21017 0.13334 0.19607 C 0.13126 0.18196 0.10782 0.15745 0.10313 0.15792 C 0.09843 0.15815 0.10365 0.18867 0.10469 0.19815 C 0.10573 0.20763 0.10764 0.21133 0.10955 0.21503 " pathEditMode="relative" ptsTypes="aaaaaaaaaaaaaA">
                                      <p:cBhvr>
                                        <p:cTn id="36" dur="5000" fill="hold"/>
                                        <p:tgtEl>
                                          <p:spTgt spid="17"/>
                                        </p:tgtEl>
                                        <p:attrNameLst>
                                          <p:attrName>ppt_x</p:attrName>
                                          <p:attrName>ppt_y</p:attrName>
                                        </p:attrNameLst>
                                      </p:cBhvr>
                                    </p:animMotion>
                                  </p:childTnLst>
                                </p:cTn>
                              </p:par>
                              <p:par>
                                <p:cTn id="37" presetID="0" presetClass="path" presetSubtype="0" accel="50000" decel="50000" fill="hold" grpId="0" nodeType="withEffect">
                                  <p:stCondLst>
                                    <p:cond delay="4500"/>
                                  </p:stCondLst>
                                  <p:childTnLst>
                                    <p:animMotion origin="layout" path="M 5E-6 0.02035 C 0.0007 0.03538 0.00157 0.05064 0.00468 0.07098 C 0.00782 0.09133 0.01181 0.11584 0.01893 0.14289 C 0.02605 0.16994 0.03716 0.2148 0.04757 0.23376 C 0.05799 0.25272 0.06667 0.25179 0.08091 0.25711 C 0.09513 0.26243 0.12257 0.27168 0.13334 0.26567 C 0.1441 0.25965 0.14393 0.23353 0.14601 0.22127 C 0.1481 0.20902 0.1507 0.20116 0.14601 0.19168 C 0.14132 0.1822 0.12587 0.16879 0.11737 0.16416 C 0.10886 0.15931 0.1007 0.16023 0.09513 0.16416 C 0.08958 0.16809 0.08645 0.17526 0.08403 0.18728 C 0.0816 0.19931 0.08126 0.21757 0.08091 0.23607 " pathEditMode="relative" ptsTypes="aaaaaaaaaaaA">
                                      <p:cBhvr>
                                        <p:cTn id="38" dur="5000" fill="hold"/>
                                        <p:tgtEl>
                                          <p:spTgt spid="16"/>
                                        </p:tgtEl>
                                        <p:attrNameLst>
                                          <p:attrName>ppt_x</p:attrName>
                                          <p:attrName>ppt_y</p:attrName>
                                        </p:attrNameLst>
                                      </p:cBhvr>
                                    </p:animMotion>
                                  </p:childTnLst>
                                </p:cTn>
                              </p:par>
                            </p:childTnLst>
                          </p:cTn>
                        </p:par>
                        <p:par>
                          <p:cTn id="39" fill="hold">
                            <p:stCondLst>
                              <p:cond delay="9500"/>
                            </p:stCondLst>
                            <p:childTnLst>
                              <p:par>
                                <p:cTn id="40" presetID="0" presetClass="path" presetSubtype="0" accel="50000" decel="50000" fill="hold" grpId="0" nodeType="afterEffect">
                                  <p:stCondLst>
                                    <p:cond delay="1500"/>
                                  </p:stCondLst>
                                  <p:childTnLst>
                                    <p:animMotion origin="layout" path="M 0 0 C -0.01684 0.0141 -0.03351 0.0282 -0.03004 0.04647 C -0.02657 0.06474 0.01562 0.0904 0.02066 0.11005 C 0.02569 0.12971 0.0118 0.15607 0 0.16485 C -0.01181 0.17364 -0.04323 0.14936 -0.0507 0.16277 C -0.05816 0.17618 -0.03334 0.23375 -0.04445 0.24531 C -0.05556 0.25687 -0.09323 0.23468 -0.11736 0.2326 C -0.1415 0.23052 -0.1757 0.21572 -0.18889 0.2326 C -0.20209 0.24948 -0.19775 0.31098 -0.1967 0.3341 C -0.19566 0.35722 -0.1948 0.3593 -0.18247 0.37202 C -0.17014 0.38474 -0.13646 0.41618 -0.12223 0.41017 C -0.10799 0.40416 -0.10521 0.34682 -0.0967 0.33618 C -0.0882 0.32555 -0.08438 0.32138 -0.07136 0.34682 C -0.05834 0.37225 -0.03264 0.45664 -0.01893 0.48832 C -0.00521 0.52 -0.00243 0.53179 0.01111 0.53711 C 0.02465 0.54242 0.06319 0.52878 0.06198 0.52 C 0.06076 0.51121 0.00312 0.49988 0.0033 0.48416 C 0.00347 0.46844 0.06007 0.44924 0.06354 0.42497 C 0.06701 0.40069 0.0467 0.33757 0.02395 0.33826 C 0.00121 0.33896 -0.04375 0.40971 -0.07292 0.42913 C -0.10209 0.44855 -0.12448 0.45711 -0.1507 0.45456 C -0.17691 0.45202 -0.21684 0.40624 -0.23004 0.41433 C -0.24323 0.42242 -0.23212 0.48277 -0.23004 0.50312 C -0.22795 0.52346 -0.21858 0.52092 -0.21736 0.53711 C -0.21615 0.55329 -0.2224 0.57271 -0.22223 0.60046 C -0.22205 0.6282 -0.21841 0.68971 -0.2158 0.70404 C -0.2132 0.71838 -0.20973 0.70266 -0.20625 0.68716 " pathEditMode="relative" ptsTypes="aaaaaaaaaaaaaaaaaaaaaaaaaaA">
                                      <p:cBhvr>
                                        <p:cTn id="41" dur="5000" fill="hold"/>
                                        <p:tgtEl>
                                          <p:spTgt spid="26"/>
                                        </p:tgtEl>
                                        <p:attrNameLst>
                                          <p:attrName>ppt_x</p:attrName>
                                          <p:attrName>ppt_y</p:attrName>
                                        </p:attrNameLst>
                                      </p:cBhvr>
                                    </p:animMotion>
                                  </p:childTnLst>
                                  <p:subTnLst>
                                    <p:animClr clrSpc="rgb" dir="cw">
                                      <p:cBhvr override="childStyle">
                                        <p:cTn dur="1" fill="hold" display="0" masterRel="nextClick" afterEffect="1"/>
                                        <p:tgtEl>
                                          <p:spTgt spid="26"/>
                                        </p:tgtEl>
                                        <p:attrNameLst>
                                          <p:attrName>ppt_c</p:attrName>
                                        </p:attrNameLst>
                                      </p:cBhvr>
                                      <p:to>
                                        <a:schemeClr val="bg1"/>
                                      </p:to>
                                    </p:animClr>
                                  </p:subTnLst>
                                </p:cTn>
                              </p:par>
                              <p:par>
                                <p:cTn id="42" presetID="0" presetClass="path" presetSubtype="0" accel="50000" decel="50000" fill="hold" grpId="0" nodeType="withEffect">
                                  <p:stCondLst>
                                    <p:cond delay="3000"/>
                                  </p:stCondLst>
                                  <p:childTnLst>
                                    <p:animMotion origin="layout" path="M 0.00243 -0.04716 C -0.01025 -0.04277 -0.02275 -0.03814 -0.0231 -0.0282 C -0.02344 -0.01826 -0.00938 -0.00092 0.00069 0.01203 C 0.01077 0.02498 0.04045 0.03492 0.03733 0.04995 C 0.0342 0.06498 -0.00417 0.09527 -0.01824 0.1029 C -0.0323 0.11053 -0.03525 0.08972 -0.04688 0.09642 C -0.05851 0.10313 -0.07501 0.12625 -0.0882 0.14313 C -0.1014 0.16001 -0.11355 0.1933 -0.12622 0.19793 C -0.1389 0.20255 -0.15001 0.17365 -0.16424 0.17041 C -0.17848 0.16718 -0.20331 0.16278 -0.21199 0.17897 C -0.22067 0.19515 -0.22032 0.24556 -0.21667 0.26775 C -0.21303 0.28995 -0.20383 0.30059 -0.18976 0.31215 C -0.1757 0.32371 -0.14827 0.34012 -0.13265 0.33758 C -0.11702 0.33504 -0.10626 0.30151 -0.09601 0.29735 C -0.08577 0.29319 -0.08525 0.28648 -0.07067 0.31215 C -0.05608 0.33781 -0.02466 0.42544 -0.00869 0.45157 C 0.00729 0.4777 0.01563 0.48486 0.02466 0.46868 C 0.03368 0.45249 0.05834 0.37272 0.04514 0.35446 C 0.03195 0.33619 -0.02865 0.34983 -0.05487 0.35862 C -0.08108 0.36741 -0.08351 0.40509 -0.11199 0.40718 C -0.14046 0.40926 -0.20157 0.3607 -0.22622 0.37134 C -0.25087 0.38197 -0.25956 0.43053 -0.25956 0.47076 C -0.25956 0.51099 -0.24289 0.56163 -0.22622 0.61226 " pathEditMode="relative" ptsTypes="aaaaaaaaaaaaaaaaaaaaaaA">
                                      <p:cBhvr>
                                        <p:cTn id="43" dur="5000" fill="hold"/>
                                        <p:tgtEl>
                                          <p:spTgt spid="25"/>
                                        </p:tgtEl>
                                        <p:attrNameLst>
                                          <p:attrName>ppt_x</p:attrName>
                                          <p:attrName>ppt_y</p:attrName>
                                        </p:attrNameLst>
                                      </p:cBhvr>
                                    </p:animMotion>
                                  </p:childTnLst>
                                  <p:subTnLst>
                                    <p:animClr clrSpc="rgb" dir="cw">
                                      <p:cBhvr override="childStyle">
                                        <p:cTn dur="1" fill="hold" display="0" masterRel="nextClick" afterEffect="1"/>
                                        <p:tgtEl>
                                          <p:spTgt spid="25"/>
                                        </p:tgtEl>
                                        <p:attrNameLst>
                                          <p:attrName>ppt_c</p:attrName>
                                        </p:attrNameLst>
                                      </p:cBhvr>
                                      <p:to>
                                        <a:schemeClr val="bg1"/>
                                      </p:to>
                                    </p:animClr>
                                  </p:subTnLst>
                                </p:cTn>
                              </p:par>
                              <p:par>
                                <p:cTn id="44" presetID="0" presetClass="path" presetSubtype="0" accel="50000" decel="50000" fill="hold" grpId="0" nodeType="withEffect">
                                  <p:stCondLst>
                                    <p:cond delay="4000"/>
                                  </p:stCondLst>
                                  <p:childTnLst>
                                    <p:animMotion origin="layout" path="M -5.55556E-7 2.42775E-6 C -0.00452 0.00994 -0.00903 0.02011 -0.0191 0.02959 C -0.02917 0.03907 -0.05538 0.04161 -0.06042 0.05711 C -0.06545 0.0726 -0.05017 0.09826 -0.04931 0.12254 C -0.04844 0.14682 -0.04583 0.18543 -0.05556 0.203 C -0.06528 0.22057 -0.08715 0.22358 -0.10799 0.22843 C -0.12882 0.23329 -0.15677 0.22265 -0.1809 0.2326 C -0.20504 0.24254 -0.24375 0.26867 -0.25243 0.28763 C -0.26111 0.30659 -0.24045 0.33179 -0.23333 0.34682 C -0.22622 0.36185 -0.22726 0.37317 -0.20955 0.37849 C -0.19184 0.38381 -0.14722 0.38242 -0.12708 0.37849 C -0.10695 0.37456 -0.1066 0.33179 -0.08889 0.35514 C -0.07118 0.37849 -0.03872 0.48439 -0.02066 0.51768 C -0.00261 0.55144 0.00955 0.56092 0.0191 0.55606 C 0.02864 0.55121 0.03958 0.51976 0.03646 0.48832 C 0.03333 0.45664 0.01215 0.3778 -5.55556E-7 0.36578 C -0.01215 0.35375 -0.02292 0.39976 -0.03646 0.41641 C -0.05 0.43306 -0.06736 0.45711 -0.0809 0.4652 C -0.09445 0.47329 -0.09948 0.46867 -0.11754 0.4652 C -0.13559 0.46173 -0.16771 0.45132 -0.18889 0.44393 C -0.21007 0.43653 -0.23438 0.40994 -0.24445 0.4208 C -0.25452 0.43167 -0.25347 0.46936 -0.24931 0.50936 C -0.24514 0.54982 -0.23212 0.60578 -0.2191 0.66173 " pathEditMode="relative" ptsTypes="aaaaaaaaaaaaaaaaaaaaaaA">
                                      <p:cBhvr>
                                        <p:cTn id="45" dur="5000" fill="hold"/>
                                        <p:tgtEl>
                                          <p:spTgt spid="21"/>
                                        </p:tgtEl>
                                        <p:attrNameLst>
                                          <p:attrName>ppt_x</p:attrName>
                                          <p:attrName>ppt_y</p:attrName>
                                        </p:attrNameLst>
                                      </p:cBhvr>
                                    </p:animMotion>
                                  </p:childTnLst>
                                  <p:subTnLst>
                                    <p:animClr clrSpc="rgb" dir="cw">
                                      <p:cBhvr override="childStyle">
                                        <p:cTn dur="1" fill="hold" display="0" masterRel="nextClick" afterEffect="1"/>
                                        <p:tgtEl>
                                          <p:spTgt spid="21"/>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s8.jpg"/>
          <p:cNvPicPr>
            <a:picLocks noChangeAspect="1"/>
          </p:cNvPicPr>
          <p:nvPr/>
        </p:nvPicPr>
        <p:blipFill>
          <a:blip r:embed="rId2" cstate="print">
            <a:lum bright="45000" contrast="-70000"/>
          </a:blip>
          <a:stretch>
            <a:fillRect/>
          </a:stretch>
        </p:blipFill>
        <p:spPr>
          <a:xfrm>
            <a:off x="-12971" y="0"/>
            <a:ext cx="9169942" cy="6858000"/>
          </a:xfrm>
          <a:prstGeom prst="rect">
            <a:avLst/>
          </a:prstGeom>
        </p:spPr>
      </p:pic>
      <p:sp>
        <p:nvSpPr>
          <p:cNvPr id="2" name="1 Metin kutusu"/>
          <p:cNvSpPr txBox="1"/>
          <p:nvPr/>
        </p:nvSpPr>
        <p:spPr>
          <a:xfrm>
            <a:off x="467544" y="404664"/>
            <a:ext cx="8208912" cy="2554545"/>
          </a:xfrm>
          <a:prstGeom prst="rect">
            <a:avLst/>
          </a:prstGeom>
          <a:solidFill>
            <a:srgbClr val="0070C0">
              <a:alpha val="43000"/>
            </a:srgbClr>
          </a:solidFill>
          <a:ln>
            <a:solidFill>
              <a:schemeClr val="accent1">
                <a:shade val="50000"/>
                <a:alpha val="27000"/>
              </a:schemeClr>
            </a:solidFill>
          </a:ln>
        </p:spPr>
        <p:txBody>
          <a:bodyPr wrap="square" rtlCol="0">
            <a:spAutoFit/>
          </a:bodyPr>
          <a:lstStyle/>
          <a:p>
            <a:endParaRPr lang="tr-TR" b="1" dirty="0" smtClean="0"/>
          </a:p>
          <a:p>
            <a:endParaRPr lang="tr-TR" b="1" dirty="0" smtClean="0"/>
          </a:p>
          <a:p>
            <a:r>
              <a:rPr lang="tr-TR" b="1" dirty="0" smtClean="0"/>
              <a:t>                                         YEME BOZUKLUKLARI  VE SORUNLARI</a:t>
            </a:r>
          </a:p>
          <a:p>
            <a:endParaRPr lang="tr-TR" sz="1600" dirty="0" smtClean="0"/>
          </a:p>
          <a:p>
            <a:pPr algn="just"/>
            <a:r>
              <a:rPr lang="tr-TR" dirty="0" err="1" smtClean="0"/>
              <a:t>Obezite</a:t>
            </a:r>
            <a:r>
              <a:rPr lang="tr-TR" dirty="0" smtClean="0"/>
              <a:t> dışında yeme bozukluklarında da vücudun enerji dengesi bozulmaktadır. Amerika Birleşik Devletleri’nde, çoğunluğu gençlerden ve kadınlardan oluşan 2 milyon kişide </a:t>
            </a:r>
            <a:r>
              <a:rPr lang="tr-TR" dirty="0" err="1" smtClean="0"/>
              <a:t>Anoreksiya</a:t>
            </a:r>
            <a:r>
              <a:rPr lang="tr-TR" dirty="0" smtClean="0"/>
              <a:t> </a:t>
            </a:r>
            <a:r>
              <a:rPr lang="tr-TR" dirty="0" err="1" smtClean="0"/>
              <a:t>Nerzova</a:t>
            </a:r>
            <a:r>
              <a:rPr lang="tr-TR" dirty="0" smtClean="0"/>
              <a:t> ve </a:t>
            </a:r>
            <a:r>
              <a:rPr lang="tr-TR" dirty="0" err="1" smtClean="0"/>
              <a:t>bulimia</a:t>
            </a:r>
            <a:r>
              <a:rPr lang="tr-TR" dirty="0" smtClean="0"/>
              <a:t> isimli yeme bozuklukları görülmektedir. Bu iki ciddi yeme bozukluğunun nedeni tam olarak bilinmemekte olup ancak psikolojik , genetik, sosyal ve ailesel faktörlerin etkili olduğu bildirilmektedir.</a:t>
            </a:r>
          </a:p>
        </p:txBody>
      </p:sp>
      <p:pic>
        <p:nvPicPr>
          <p:cNvPr id="3" name="2 Resim" descr="images 1234.jpg"/>
          <p:cNvPicPr>
            <a:picLocks noChangeAspect="1"/>
          </p:cNvPicPr>
          <p:nvPr/>
        </p:nvPicPr>
        <p:blipFill>
          <a:blip r:embed="rId3" cstate="print">
            <a:lum bright="10000" contrast="1000"/>
          </a:blip>
          <a:stretch>
            <a:fillRect/>
          </a:stretch>
        </p:blipFill>
        <p:spPr>
          <a:xfrm>
            <a:off x="1907704" y="3356992"/>
            <a:ext cx="5184576" cy="32403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Resim" descr="slide_9.jpg"/>
          <p:cNvPicPr>
            <a:picLocks noChangeAspect="1"/>
          </p:cNvPicPr>
          <p:nvPr/>
        </p:nvPicPr>
        <p:blipFill>
          <a:blip r:embed="rId2" cstate="print">
            <a:lum bright="12000" contrast="16000"/>
          </a:blip>
          <a:stretch>
            <a:fillRect/>
          </a:stretch>
        </p:blipFill>
        <p:spPr>
          <a:xfrm>
            <a:off x="395536" y="2852936"/>
            <a:ext cx="8136904" cy="3816424"/>
          </a:xfrm>
          <a:prstGeom prst="rect">
            <a:avLst/>
          </a:prstGeom>
        </p:spPr>
      </p:pic>
      <p:sp>
        <p:nvSpPr>
          <p:cNvPr id="3" name="2 Metin kutusu"/>
          <p:cNvSpPr txBox="1"/>
          <p:nvPr/>
        </p:nvSpPr>
        <p:spPr>
          <a:xfrm>
            <a:off x="251520" y="404664"/>
            <a:ext cx="1224136" cy="400110"/>
          </a:xfrm>
          <a:prstGeom prst="rect">
            <a:avLst/>
          </a:prstGeom>
          <a:solidFill>
            <a:schemeClr val="accent1">
              <a:alpha val="0"/>
            </a:schemeClr>
          </a:solidFill>
          <a:ln w="15875">
            <a:noFill/>
          </a:ln>
        </p:spPr>
        <p:txBody>
          <a:bodyPr wrap="square" rtlCol="0">
            <a:spAutoFit/>
          </a:bodyPr>
          <a:lstStyle/>
          <a:p>
            <a:r>
              <a:rPr lang="tr-TR" sz="2000" b="1" dirty="0" smtClean="0"/>
              <a:t>OBEZİTE</a:t>
            </a:r>
            <a:endParaRPr lang="tr-TR" sz="2000" b="1" dirty="0"/>
          </a:p>
        </p:txBody>
      </p:sp>
      <p:sp>
        <p:nvSpPr>
          <p:cNvPr id="4" name="3 Sağ Ok"/>
          <p:cNvSpPr/>
          <p:nvPr/>
        </p:nvSpPr>
        <p:spPr>
          <a:xfrm>
            <a:off x="1691680" y="476672"/>
            <a:ext cx="648072" cy="216024"/>
          </a:xfrm>
          <a:prstGeom prst="rightArrow">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3203848" y="1052736"/>
            <a:ext cx="2160240" cy="461665"/>
          </a:xfrm>
          <a:prstGeom prst="rect">
            <a:avLst/>
          </a:prstGeom>
          <a:solidFill>
            <a:schemeClr val="accent1">
              <a:alpha val="0"/>
            </a:schemeClr>
          </a:solidFill>
          <a:ln>
            <a:noFill/>
          </a:ln>
        </p:spPr>
        <p:txBody>
          <a:bodyPr wrap="square" rtlCol="0">
            <a:spAutoFit/>
          </a:bodyPr>
          <a:lstStyle/>
          <a:p>
            <a:r>
              <a:rPr lang="tr-TR" sz="2400" b="1" dirty="0" smtClean="0"/>
              <a:t>  Vücut Ağırlığı</a:t>
            </a:r>
            <a:endParaRPr lang="tr-TR" sz="2400" b="1" dirty="0"/>
          </a:p>
        </p:txBody>
      </p:sp>
      <p:sp>
        <p:nvSpPr>
          <p:cNvPr id="8" name="7 Metin kutusu"/>
          <p:cNvSpPr txBox="1"/>
          <p:nvPr/>
        </p:nvSpPr>
        <p:spPr>
          <a:xfrm>
            <a:off x="395536" y="1484784"/>
            <a:ext cx="8136904" cy="1323439"/>
          </a:xfrm>
          <a:prstGeom prst="rect">
            <a:avLst/>
          </a:prstGeom>
          <a:solidFill>
            <a:srgbClr val="003399">
              <a:alpha val="20000"/>
            </a:srgbClr>
          </a:solidFill>
          <a:ln>
            <a:solidFill>
              <a:schemeClr val="accent1">
                <a:alpha val="35000"/>
              </a:schemeClr>
            </a:solidFill>
          </a:ln>
        </p:spPr>
        <p:txBody>
          <a:bodyPr wrap="square" rtlCol="0">
            <a:spAutoFit/>
          </a:bodyPr>
          <a:lstStyle/>
          <a:p>
            <a:r>
              <a:rPr lang="tr-TR" sz="1600" dirty="0" err="1" smtClean="0">
                <a:solidFill>
                  <a:schemeClr val="bg1"/>
                </a:solidFill>
              </a:rPr>
              <a:t>Obezite</a:t>
            </a:r>
            <a:r>
              <a:rPr lang="tr-TR" sz="1600" dirty="0" smtClean="0">
                <a:solidFill>
                  <a:schemeClr val="bg1"/>
                </a:solidFill>
              </a:rPr>
              <a:t>, ‘’ideal’’ vücut ağırlığının   %20 fazlasına sahip olmak demektir. İdeal vücut ağırlığı boy ve kilo  arasında matematiksel bir orana dayanır ve uluslar arası bir tablo haline getirilmiştir. Bu tablo boy uzunluğunuza göre kilonuzun alt sınır ve üst sınır ideal değerini verir. Bu değerler ölüm riski taşıyan </a:t>
            </a:r>
            <a:r>
              <a:rPr lang="tr-TR" sz="1600" dirty="0" err="1" smtClean="0">
                <a:solidFill>
                  <a:schemeClr val="bg1"/>
                </a:solidFill>
              </a:rPr>
              <a:t>obezite</a:t>
            </a:r>
            <a:r>
              <a:rPr lang="tr-TR" sz="1600" dirty="0" smtClean="0">
                <a:solidFill>
                  <a:schemeClr val="bg1"/>
                </a:solidFill>
              </a:rPr>
              <a:t> hastaları üzerinde istatistiksel olarak bulunmuştur. Gerçek aşırı kilolu olmak gerekse aşırı zayıf olmak sorunlara yol açar.</a:t>
            </a:r>
            <a:endParaRPr lang="tr-TR" sz="1600" dirty="0">
              <a:solidFill>
                <a:schemeClr val="bg1"/>
              </a:solidFill>
            </a:endParaRPr>
          </a:p>
        </p:txBody>
      </p:sp>
      <p:sp>
        <p:nvSpPr>
          <p:cNvPr id="11" name="10 Yuvarlatılmış Dikdörtgen"/>
          <p:cNvSpPr/>
          <p:nvPr/>
        </p:nvSpPr>
        <p:spPr>
          <a:xfrm>
            <a:off x="2555776" y="404664"/>
            <a:ext cx="5904656" cy="504056"/>
          </a:xfrm>
          <a:prstGeom prst="round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smtClean="0">
                <a:solidFill>
                  <a:schemeClr val="tx1"/>
                </a:solidFill>
              </a:rPr>
              <a:t>Sağlığı  olumsuz  etkileyecek oranda vücutta fazla yağın bulunmasıdır. </a:t>
            </a:r>
            <a:r>
              <a:rPr lang="tr-TR" sz="1600" dirty="0" err="1" smtClean="0">
                <a:solidFill>
                  <a:schemeClr val="tx1"/>
                </a:solidFill>
              </a:rPr>
              <a:t>Obezitenin</a:t>
            </a:r>
            <a:r>
              <a:rPr lang="tr-TR" sz="1600" dirty="0" smtClean="0">
                <a:solidFill>
                  <a:schemeClr val="tx1"/>
                </a:solidFill>
              </a:rPr>
              <a:t> sınıflandırılması için çeşitli yöntemler bulunmaktadır.</a:t>
            </a:r>
            <a:endParaRPr lang="tr-TR" sz="16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par>
                          <p:cTn id="11" fill="hold">
                            <p:stCondLst>
                              <p:cond delay="65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par>
                          <p:cTn id="18" fill="hold">
                            <p:stCondLst>
                              <p:cond delay="115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par>
                          <p:cTn id="25" fill="hold">
                            <p:stCondLst>
                              <p:cond delay="4675"/>
                            </p:stCondLst>
                            <p:childTnLst>
                              <p:par>
                                <p:cTn id="26" presetID="31" presetClass="entr" presetSubtype="0" fill="hold" grpId="0" nodeType="afterEffect">
                                  <p:stCondLst>
                                    <p:cond delay="0"/>
                                  </p:stCondLst>
                                  <p:iterate type="lt">
                                    <p:tmPct val="5000"/>
                                  </p:iterate>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90"/>
                                          </p:val>
                                        </p:tav>
                                        <p:tav tm="100000">
                                          <p:val>
                                            <p:fltVal val="0"/>
                                          </p:val>
                                        </p:tav>
                                      </p:tavLst>
                                    </p:anim>
                                    <p:animEffect transition="in" filter="fade">
                                      <p:cBhvr>
                                        <p:cTn id="31" dur="500"/>
                                        <p:tgtEl>
                                          <p:spTgt spid="7"/>
                                        </p:tgtEl>
                                      </p:cBhvr>
                                    </p:animEffect>
                                  </p:childTnLst>
                                </p:cTn>
                              </p:par>
                            </p:childTnLst>
                          </p:cTn>
                        </p:par>
                        <p:par>
                          <p:cTn id="32" fill="hold">
                            <p:stCondLst>
                              <p:cond delay="5475"/>
                            </p:stCondLst>
                            <p:childTnLst>
                              <p:par>
                                <p:cTn id="33" presetID="50" presetClass="entr" presetSubtype="0" decel="10000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ppt_w</p:attrName>
                                        </p:attrNameLst>
                                      </p:cBhvr>
                                      <p:tavLst>
                                        <p:tav tm="0">
                                          <p:val>
                                            <p:strVal val="#ppt_w+.3"/>
                                          </p:val>
                                        </p:tav>
                                        <p:tav tm="100000">
                                          <p:val>
                                            <p:strVal val="#ppt_w"/>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animEffect transition="in" filter="fade">
                                      <p:cBhvr>
                                        <p:cTn id="37" dur="2000"/>
                                        <p:tgtEl>
                                          <p:spTgt spid="8"/>
                                        </p:tgtEl>
                                      </p:cBhvr>
                                    </p:animEffect>
                                  </p:childTnLst>
                                </p:cTn>
                              </p:par>
                            </p:childTnLst>
                          </p:cTn>
                        </p:par>
                        <p:par>
                          <p:cTn id="38" fill="hold">
                            <p:stCondLst>
                              <p:cond delay="7475"/>
                            </p:stCondLst>
                            <p:childTnLst>
                              <p:par>
                                <p:cTn id="39" presetID="31" presetClass="entr" presetSubtype="0" fill="hold" nodeType="afterEffect">
                                  <p:stCondLst>
                                    <p:cond delay="0"/>
                                  </p:stCondLst>
                                  <p:iterate type="lt">
                                    <p:tmPct val="5000"/>
                                  </p:iterate>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pic>
        <p:nvPicPr>
          <p:cNvPr id="3" name="2 Resim" descr="zayiflama-cayi.jpg"/>
          <p:cNvPicPr>
            <a:picLocks noChangeAspect="1"/>
          </p:cNvPicPr>
          <p:nvPr/>
        </p:nvPicPr>
        <p:blipFill>
          <a:blip r:embed="rId2" cstate="print">
            <a:lum bright="40000" contrast="-66000"/>
          </a:blip>
          <a:stretch>
            <a:fillRect/>
          </a:stretch>
        </p:blipFill>
        <p:spPr>
          <a:xfrm>
            <a:off x="7365" y="0"/>
            <a:ext cx="9136635" cy="6858000"/>
          </a:xfrm>
          <a:prstGeom prst="rect">
            <a:avLst/>
          </a:prstGeom>
        </p:spPr>
      </p:pic>
      <p:sp>
        <p:nvSpPr>
          <p:cNvPr id="2" name="1 Metin kutusu"/>
          <p:cNvSpPr txBox="1"/>
          <p:nvPr/>
        </p:nvSpPr>
        <p:spPr>
          <a:xfrm>
            <a:off x="0" y="0"/>
            <a:ext cx="9144000" cy="7048083"/>
          </a:xfrm>
          <a:prstGeom prst="rect">
            <a:avLst/>
          </a:prstGeom>
          <a:solidFill>
            <a:srgbClr val="0033CC">
              <a:alpha val="16000"/>
            </a:srgbClr>
          </a:solidFill>
        </p:spPr>
        <p:txBody>
          <a:bodyPr wrap="square" rtlCol="0">
            <a:spAutoFit/>
          </a:bodyPr>
          <a:lstStyle/>
          <a:p>
            <a:r>
              <a:rPr lang="tr-TR" sz="2000" b="1" dirty="0" smtClean="0"/>
              <a:t>ANOREKSİYA NERZOVA</a:t>
            </a:r>
          </a:p>
          <a:p>
            <a:endParaRPr lang="tr-TR" dirty="0" smtClean="0"/>
          </a:p>
          <a:p>
            <a:r>
              <a:rPr lang="tr-TR" b="1" dirty="0" err="1" smtClean="0"/>
              <a:t>Anoreksiya</a:t>
            </a:r>
            <a:r>
              <a:rPr lang="tr-TR" b="1" dirty="0" smtClean="0"/>
              <a:t> Nevroza, kişinin kendisini aç bırakmasıyla uzun dönemde ortaya çıkan bir yeme bozukluğudur. Özellikle çoğunluğu gençlik döneminde olan kadınlarda görülmektedir. </a:t>
            </a:r>
            <a:r>
              <a:rPr lang="tr-TR" b="1" dirty="0" err="1" smtClean="0"/>
              <a:t>Anoreksiya</a:t>
            </a:r>
            <a:r>
              <a:rPr lang="tr-TR" b="1" dirty="0" smtClean="0"/>
              <a:t> hastalarının % 5-10’unu erkeklerdir. Erkekler dış görünümleri ile fazla ilgilenmedikleri için onlarda daha az görülmektedir. Bu hastalığın diğer bir özelliği sosyoekonomik iyi durumda olan kişilerde daha fazla görünmesidir. Hastaların </a:t>
            </a:r>
            <a:r>
              <a:rPr lang="tr-TR" b="1" dirty="0" err="1" smtClean="0"/>
              <a:t>mükemmelliyetçi</a:t>
            </a:r>
            <a:r>
              <a:rPr lang="tr-TR" b="1" dirty="0" smtClean="0"/>
              <a:t>  yapıları dışında diğer başlıca özellikleri şunlardır;</a:t>
            </a:r>
          </a:p>
          <a:p>
            <a:endParaRPr lang="tr-TR" dirty="0" smtClean="0"/>
          </a:p>
          <a:p>
            <a:endParaRPr lang="tr-TR" dirty="0" smtClean="0"/>
          </a:p>
          <a:p>
            <a:r>
              <a:rPr lang="tr-TR" b="1" dirty="0" smtClean="0"/>
              <a:t>     - Bunların % 85’i normal kilonun altında bir vücut ağırlığına sahiptir.</a:t>
            </a:r>
          </a:p>
          <a:p>
            <a:endParaRPr lang="tr-TR" b="1" dirty="0" smtClean="0"/>
          </a:p>
          <a:p>
            <a:r>
              <a:rPr lang="tr-TR" b="1" dirty="0" smtClean="0"/>
              <a:t>     - İdeal boy ve kiloya sahip olmalarına rağmen şişmanlıktan aşırı korkarlar.</a:t>
            </a:r>
          </a:p>
          <a:p>
            <a:endParaRPr lang="tr-TR" b="1" dirty="0" smtClean="0"/>
          </a:p>
          <a:p>
            <a:r>
              <a:rPr lang="tr-TR" b="1" dirty="0" smtClean="0"/>
              <a:t>     - Aynaya baktıklarında vücut ölçülerinin ideal olduğunu göremezler.</a:t>
            </a:r>
          </a:p>
          <a:p>
            <a:endParaRPr lang="tr-TR" b="1" dirty="0" smtClean="0"/>
          </a:p>
          <a:p>
            <a:r>
              <a:rPr lang="tr-TR" b="1" dirty="0" smtClean="0"/>
              <a:t>     - Genelde son üç aydır düzenli adet görülmemiş olabilir.</a:t>
            </a:r>
            <a:endParaRPr lang="tr-TR" b="1" dirty="0" smtClean="0">
              <a:ln>
                <a:solidFill>
                  <a:schemeClr val="accent1">
                    <a:alpha val="67000"/>
                  </a:schemeClr>
                </a:solidFill>
              </a:ln>
            </a:endParaRPr>
          </a:p>
          <a:p>
            <a:endParaRPr lang="tr-TR" b="1" dirty="0" smtClean="0"/>
          </a:p>
          <a:p>
            <a:endParaRPr lang="tr-TR" b="1" dirty="0" smtClean="0"/>
          </a:p>
          <a:p>
            <a:r>
              <a:rPr lang="tr-TR" b="1" dirty="0" err="1" smtClean="0"/>
              <a:t>Anoreksiya</a:t>
            </a:r>
            <a:r>
              <a:rPr lang="tr-TR" b="1" dirty="0" smtClean="0"/>
              <a:t> hastası olan kişiler aç olduklarını kabul etmezler. Bu kişilerin yiyecek alımını kontrol eden metabolizmalarının kuvvetli yemek yiyememe durumunda mı zarar gördüğü ya da ailede olan yanlış beslenme alışkanlıkları yüzünden mi bu hastalığa yakalandıkları konusu henüz netlik kazanmamıştır.</a:t>
            </a:r>
          </a:p>
          <a:p>
            <a:endParaRPr lang="tr-TR" dirty="0" smtClean="0"/>
          </a:p>
          <a:p>
            <a:endParaRPr lang="tr-TR"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esim1.jpg"/>
          <p:cNvPicPr>
            <a:picLocks noChangeAspect="1"/>
          </p:cNvPicPr>
          <p:nvPr/>
        </p:nvPicPr>
        <p:blipFill>
          <a:blip r:embed="rId2" cstate="print"/>
          <a:stretch>
            <a:fillRect/>
          </a:stretch>
        </p:blipFill>
        <p:spPr>
          <a:xfrm>
            <a:off x="0" y="0"/>
            <a:ext cx="9129396" cy="6858000"/>
          </a:xfrm>
          <a:prstGeom prst="rect">
            <a:avLst/>
          </a:prstGeom>
        </p:spPr>
      </p:pic>
      <p:sp>
        <p:nvSpPr>
          <p:cNvPr id="2" name="1 Metin kutusu"/>
          <p:cNvSpPr txBox="1"/>
          <p:nvPr/>
        </p:nvSpPr>
        <p:spPr>
          <a:xfrm>
            <a:off x="0" y="54486"/>
            <a:ext cx="9144000" cy="7478970"/>
          </a:xfrm>
          <a:prstGeom prst="rect">
            <a:avLst/>
          </a:prstGeom>
          <a:noFill/>
        </p:spPr>
        <p:txBody>
          <a:bodyPr wrap="square" rtlCol="0">
            <a:spAutoFit/>
          </a:bodyPr>
          <a:lstStyle/>
          <a:p>
            <a:endParaRPr lang="tr-TR" sz="2400" b="1" dirty="0" smtClean="0"/>
          </a:p>
          <a:p>
            <a:r>
              <a:rPr lang="tr-TR" sz="2400" b="1" dirty="0" err="1" smtClean="0"/>
              <a:t>Bulimia</a:t>
            </a:r>
            <a:endParaRPr lang="tr-TR" sz="2400" b="1" dirty="0" smtClean="0"/>
          </a:p>
          <a:p>
            <a:endParaRPr lang="tr-TR" dirty="0" smtClean="0"/>
          </a:p>
          <a:p>
            <a:pPr algn="just"/>
            <a:r>
              <a:rPr lang="tr-TR" b="1" dirty="0" err="1" smtClean="0"/>
              <a:t>Bulimia</a:t>
            </a:r>
            <a:r>
              <a:rPr lang="tr-TR" b="1" dirty="0" smtClean="0"/>
              <a:t> hastalığına yakalanmış kişiler kısa zamanda binlerce kalorilik yemek yerler. Daha sonra yediklerini kusma ve </a:t>
            </a:r>
            <a:r>
              <a:rPr lang="tr-TR" b="1" dirty="0" err="1" smtClean="0"/>
              <a:t>laksatif</a:t>
            </a:r>
            <a:r>
              <a:rPr lang="tr-TR" b="1" dirty="0" smtClean="0"/>
              <a:t> ilaç kullanımı ile vücuttan atmaya çıkmış gibi hissederler ve yediklerini çıkartırlar. Üniversite çağındaki kadınların yaklaşık % 5-25’inin </a:t>
            </a:r>
            <a:r>
              <a:rPr lang="tr-TR" b="1" dirty="0" err="1" smtClean="0"/>
              <a:t>Bulimia’dan</a:t>
            </a:r>
            <a:r>
              <a:rPr lang="tr-TR" b="1" dirty="0" smtClean="0"/>
              <a:t> etkilendiği düşünülmektedir. Ender olarak erkeklerde de görülmektedir. Özellikle güreş, kürek vb. spor dallarında kilo kısıtlamaları olduğu için bu spor dallarıyla     uğraşan erkeklerde rastlanmaktadır.</a:t>
            </a:r>
          </a:p>
          <a:p>
            <a:endParaRPr lang="tr-TR" dirty="0" smtClean="0"/>
          </a:p>
          <a:p>
            <a:r>
              <a:rPr lang="tr-TR" b="1" dirty="0" smtClean="0"/>
              <a:t>     </a:t>
            </a:r>
            <a:r>
              <a:rPr lang="tr-TR" b="1" dirty="0" err="1" smtClean="0"/>
              <a:t>Bulimia’ya</a:t>
            </a:r>
            <a:r>
              <a:rPr lang="tr-TR" b="1" dirty="0" smtClean="0"/>
              <a:t> yakalanmış kişilerin </a:t>
            </a:r>
            <a:r>
              <a:rPr lang="tr-TR" b="1" dirty="0" err="1" smtClean="0"/>
              <a:t>başlıcaları</a:t>
            </a:r>
            <a:r>
              <a:rPr lang="tr-TR" b="1" dirty="0" smtClean="0"/>
              <a:t>  şunlardır;</a:t>
            </a:r>
          </a:p>
          <a:p>
            <a:endParaRPr lang="tr-TR" dirty="0" smtClean="0"/>
          </a:p>
          <a:p>
            <a:pPr algn="just"/>
            <a:r>
              <a:rPr lang="tr-TR" dirty="0" smtClean="0"/>
              <a:t>    </a:t>
            </a:r>
            <a:r>
              <a:rPr lang="tr-TR" b="1" dirty="0" smtClean="0"/>
              <a:t>-Anlık aşırı miktarda yemek tüketimi yaparlar. Her öğünde 1000 ile 10000 kalorilik enerji alımıyla sonuçlanır. </a:t>
            </a:r>
          </a:p>
          <a:p>
            <a:pPr algn="just"/>
            <a:r>
              <a:rPr lang="tr-TR" b="1" dirty="0" smtClean="0"/>
              <a:t>    - Besin alımı sırasında otokontrol hissini kaybederler. Arkasından ise aşırı suçluluk duygusu yaşarlar.</a:t>
            </a:r>
          </a:p>
          <a:p>
            <a:pPr algn="just"/>
            <a:r>
              <a:rPr lang="tr-TR" b="1" dirty="0" smtClean="0"/>
              <a:t>     -Anlık ve aşırı miktarda gıda alımı sonrasında bu besinlerden kurulma isteği oluşur.  Bu istek kusarak , müshil ilaçları veya yoğun egzersiz yaparak gerçekleşir.</a:t>
            </a:r>
          </a:p>
          <a:p>
            <a:endParaRPr lang="tr-TR" dirty="0" smtClean="0"/>
          </a:p>
          <a:p>
            <a:endParaRPr lang="tr-TR" dirty="0" smtClean="0"/>
          </a:p>
          <a:p>
            <a:r>
              <a:rPr lang="tr-TR" b="1" dirty="0" err="1" smtClean="0"/>
              <a:t>Bulimia</a:t>
            </a:r>
            <a:r>
              <a:rPr lang="tr-TR" b="1" dirty="0" smtClean="0"/>
              <a:t> tanısının konulabilmesi için kişinin en az üç aydır haftada iki kez bu davranışı tekrarlıyor olması gerekir. Tahmin edeceğiniz üzere insan bir günde </a:t>
            </a:r>
            <a:r>
              <a:rPr lang="tr-TR" b="1" dirty="0" err="1" smtClean="0"/>
              <a:t>bulimia</a:t>
            </a:r>
            <a:r>
              <a:rPr lang="tr-TR" b="1" dirty="0" smtClean="0"/>
              <a:t> olamaz. Bu beslenme bozukluğu yukarıda anlattığımız şekilde anlık aşırı yemek yeme ve yediklerini tekrar çıkarma döngüsü içerisinde devam eder.</a:t>
            </a:r>
          </a:p>
          <a:p>
            <a:endParaRPr lang="tr-TR" dirty="0" smtClean="0"/>
          </a:p>
          <a:p>
            <a:r>
              <a:rPr lang="tr-TR" dirty="0" smtClean="0"/>
              <a:t>  </a:t>
            </a:r>
            <a:endParaRPr lang="tr-T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467544" y="404664"/>
            <a:ext cx="7992888" cy="2800767"/>
          </a:xfrm>
          <a:prstGeom prst="rect">
            <a:avLst/>
          </a:prstGeom>
          <a:solidFill>
            <a:srgbClr val="0033CC">
              <a:alpha val="34000"/>
            </a:srgbClr>
          </a:solidFill>
        </p:spPr>
        <p:txBody>
          <a:bodyPr wrap="square" rtlCol="0">
            <a:spAutoFit/>
          </a:bodyPr>
          <a:lstStyle/>
          <a:p>
            <a:r>
              <a:rPr lang="tr-TR" sz="1600" b="1" dirty="0" smtClean="0"/>
              <a:t>BULİMİA</a:t>
            </a:r>
          </a:p>
          <a:p>
            <a:endParaRPr lang="tr-TR" sz="1600" b="1" dirty="0" smtClean="0"/>
          </a:p>
          <a:p>
            <a:r>
              <a:rPr lang="tr-TR" sz="1600" dirty="0" err="1" smtClean="0"/>
              <a:t>Bulimia’yla</a:t>
            </a:r>
            <a:r>
              <a:rPr lang="tr-TR" sz="1600" dirty="0" smtClean="0"/>
              <a:t> ilgili beslenme bozuklukları </a:t>
            </a:r>
            <a:r>
              <a:rPr lang="tr-TR" sz="1600" dirty="0" err="1" smtClean="0"/>
              <a:t>Anoreksiya’ya</a:t>
            </a:r>
            <a:r>
              <a:rPr lang="tr-TR" sz="1600" dirty="0" smtClean="0"/>
              <a:t> göre daha azdır.</a:t>
            </a:r>
          </a:p>
          <a:p>
            <a:r>
              <a:rPr lang="tr-TR" sz="1600" dirty="0" smtClean="0"/>
              <a:t> </a:t>
            </a:r>
            <a:r>
              <a:rPr lang="tr-TR" sz="1600" b="1" dirty="0" smtClean="0"/>
              <a:t>-</a:t>
            </a:r>
            <a:r>
              <a:rPr lang="tr-TR" sz="1600" dirty="0" smtClean="0"/>
              <a:t> Ağır kusma nedeniyle potasyum kaybı ve ileri safhalarda kalp hastalıkları sorunu oluşur.</a:t>
            </a:r>
          </a:p>
          <a:p>
            <a:r>
              <a:rPr lang="tr-TR" sz="1600" dirty="0" smtClean="0"/>
              <a:t> </a:t>
            </a:r>
            <a:r>
              <a:rPr lang="tr-TR" sz="1600" b="1" dirty="0" smtClean="0"/>
              <a:t>-</a:t>
            </a:r>
            <a:r>
              <a:rPr lang="tr-TR" sz="1600" dirty="0" smtClean="0"/>
              <a:t> Müshil kullanımı nedeniyle özellikle yağda eriyen vitaminlerin noksanlığı oluşur.</a:t>
            </a:r>
          </a:p>
          <a:p>
            <a:r>
              <a:rPr lang="tr-TR" sz="1600" dirty="0" smtClean="0"/>
              <a:t> </a:t>
            </a:r>
            <a:r>
              <a:rPr lang="tr-TR" sz="1600" b="1" dirty="0" smtClean="0"/>
              <a:t>-</a:t>
            </a:r>
            <a:r>
              <a:rPr lang="tr-TR" sz="1600" dirty="0" smtClean="0"/>
              <a:t> Kusma yüzünden ağız ve diş sorunları oluşur. Kusmuğun asidik yapısı diş minelerinde aşınmaya yol açar.</a:t>
            </a:r>
          </a:p>
          <a:p>
            <a:r>
              <a:rPr lang="tr-TR" sz="1600" dirty="0" err="1" smtClean="0"/>
              <a:t>Bulimia</a:t>
            </a:r>
            <a:r>
              <a:rPr lang="tr-TR" sz="1600" dirty="0" smtClean="0"/>
              <a:t> hastalarını çok yemek yeme arkasından kusma kusma kısır döngülerinden vazgeçirecek davranış modeli bulmak gerekir. </a:t>
            </a:r>
            <a:r>
              <a:rPr lang="tr-TR" sz="1600" dirty="0" err="1" smtClean="0"/>
              <a:t>Bulimia’nın</a:t>
            </a:r>
            <a:r>
              <a:rPr lang="tr-TR" sz="1600" dirty="0" smtClean="0"/>
              <a:t> beyindeki kimyasal değişime bağlı olabileceği düşünülerek </a:t>
            </a:r>
            <a:r>
              <a:rPr lang="tr-TR" sz="1600" dirty="0" err="1" smtClean="0"/>
              <a:t>antidepresyonik</a:t>
            </a:r>
            <a:r>
              <a:rPr lang="tr-TR" sz="1600" dirty="0" smtClean="0"/>
              <a:t> ilaçlar d tedavide kullanılmaktadır.</a:t>
            </a:r>
          </a:p>
          <a:p>
            <a:endParaRPr lang="tr-TR" sz="1600" dirty="0" smtClean="0"/>
          </a:p>
        </p:txBody>
      </p:sp>
      <p:pic>
        <p:nvPicPr>
          <p:cNvPr id="7" name="6 Resim" descr="bulimia.png"/>
          <p:cNvPicPr>
            <a:picLocks noChangeAspect="1"/>
          </p:cNvPicPr>
          <p:nvPr/>
        </p:nvPicPr>
        <p:blipFill>
          <a:blip r:embed="rId2" cstate="print">
            <a:lum bright="-7000" contrast="7000"/>
          </a:blip>
          <a:stretch>
            <a:fillRect/>
          </a:stretch>
        </p:blipFill>
        <p:spPr>
          <a:xfrm>
            <a:off x="467544" y="3212976"/>
            <a:ext cx="7992888" cy="34563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0" y="1"/>
            <a:ext cx="4644008" cy="7294305"/>
          </a:xfrm>
          <a:prstGeom prst="rect">
            <a:avLst/>
          </a:prstGeom>
          <a:solidFill>
            <a:srgbClr val="0070C0">
              <a:alpha val="12000"/>
            </a:srgbClr>
          </a:solidFill>
        </p:spPr>
        <p:txBody>
          <a:bodyPr wrap="square" rtlCol="0">
            <a:spAutoFit/>
          </a:bodyPr>
          <a:lstStyle/>
          <a:p>
            <a:r>
              <a:rPr lang="tr-TR" b="1" dirty="0" smtClean="0"/>
              <a:t>YANLIŞ BESLENMEYE BAĞLI YEME BOZUKLUKLARI</a:t>
            </a:r>
          </a:p>
          <a:p>
            <a:endParaRPr lang="tr-TR" b="1" dirty="0" smtClean="0"/>
          </a:p>
          <a:p>
            <a:r>
              <a:rPr lang="tr-TR" b="1" u="sng" dirty="0" err="1" smtClean="0"/>
              <a:t>Anoreksiya</a:t>
            </a:r>
            <a:r>
              <a:rPr lang="tr-TR" b="1" u="sng" dirty="0" smtClean="0"/>
              <a:t>: </a:t>
            </a:r>
            <a:r>
              <a:rPr lang="tr-TR" dirty="0" smtClean="0"/>
              <a:t>Bu yeme bozukluğu ile fakir ülkelerde açlık nedeniyle oluşan hastalıkların semptomları benzerdir. Başlıca sonuçları arasında;</a:t>
            </a:r>
          </a:p>
          <a:p>
            <a:r>
              <a:rPr lang="tr-TR" dirty="0" smtClean="0"/>
              <a:t>  </a:t>
            </a:r>
            <a:r>
              <a:rPr lang="tr-TR" b="1" dirty="0" smtClean="0"/>
              <a:t>-</a:t>
            </a:r>
            <a:r>
              <a:rPr lang="tr-TR" dirty="0" smtClean="0"/>
              <a:t> Protein eksikliği ve bununla ilgili sorunlar,</a:t>
            </a:r>
          </a:p>
          <a:p>
            <a:r>
              <a:rPr lang="tr-TR" dirty="0" smtClean="0"/>
              <a:t>  </a:t>
            </a:r>
            <a:r>
              <a:rPr lang="tr-TR" b="1" dirty="0" smtClean="0"/>
              <a:t>-</a:t>
            </a:r>
            <a:r>
              <a:rPr lang="tr-TR" dirty="0" smtClean="0"/>
              <a:t>Kalsiyum eksikliği ve bununla ilgili kemik problemleri,</a:t>
            </a:r>
          </a:p>
          <a:p>
            <a:r>
              <a:rPr lang="tr-TR" dirty="0" smtClean="0"/>
              <a:t>  </a:t>
            </a:r>
            <a:r>
              <a:rPr lang="tr-TR" b="1" dirty="0" smtClean="0"/>
              <a:t>-</a:t>
            </a:r>
            <a:r>
              <a:rPr lang="tr-TR" dirty="0" smtClean="0"/>
              <a:t>Çinko ve demir eksikliğine bağlı oluşan anemi ve bağışıklık sisteminde yetersizlik,</a:t>
            </a:r>
          </a:p>
          <a:p>
            <a:r>
              <a:rPr lang="tr-TR" dirty="0" smtClean="0"/>
              <a:t>  </a:t>
            </a:r>
            <a:r>
              <a:rPr lang="tr-TR" b="1" dirty="0" smtClean="0"/>
              <a:t>-</a:t>
            </a:r>
            <a:r>
              <a:rPr lang="tr-TR" dirty="0" smtClean="0"/>
              <a:t>Vitamin eksikliği,</a:t>
            </a:r>
          </a:p>
          <a:p>
            <a:r>
              <a:rPr lang="tr-TR" dirty="0" smtClean="0"/>
              <a:t>  </a:t>
            </a:r>
            <a:r>
              <a:rPr lang="tr-TR" b="1" dirty="0" smtClean="0"/>
              <a:t>-</a:t>
            </a:r>
            <a:r>
              <a:rPr lang="tr-TR" dirty="0" smtClean="0"/>
              <a:t>Vücutta zayıf tüy tabakasının oluşum- Bu tüyler vücudun sırt yüzeyini ve kolları kaplar. Vücut kendi sıcaklığını korumaya çalışır.</a:t>
            </a:r>
          </a:p>
          <a:p>
            <a:r>
              <a:rPr lang="tr-TR" dirty="0" err="1" smtClean="0"/>
              <a:t>Anoreksiya</a:t>
            </a:r>
            <a:r>
              <a:rPr lang="tr-TR" dirty="0" smtClean="0"/>
              <a:t> tedavisinde </a:t>
            </a:r>
            <a:r>
              <a:rPr lang="tr-TR" dirty="0" err="1" smtClean="0"/>
              <a:t>psikiyatrist</a:t>
            </a:r>
            <a:r>
              <a:rPr lang="tr-TR" dirty="0" smtClean="0"/>
              <a:t>, aile doktoru ve diyetisyenler bir arada karar verirler. Hastalık ne kadar uzun süredir devam ediyorsa tedavisi de o düzeyde zordur. Uzun süredir devam eden vakalardan başarılı sonuç elde etmek zaman almaktadır.  </a:t>
            </a:r>
            <a:r>
              <a:rPr lang="tr-TR" dirty="0" err="1" smtClean="0"/>
              <a:t>Anoreksiya</a:t>
            </a:r>
            <a:r>
              <a:rPr lang="tr-TR" dirty="0" smtClean="0"/>
              <a:t> hastalarında intihar ve organ yetersizliği nedeniyle ölüm oranları çok yüksektir. </a:t>
            </a:r>
          </a:p>
          <a:p>
            <a:endParaRPr lang="tr-TR" b="1" u="sng" dirty="0" smtClean="0"/>
          </a:p>
          <a:p>
            <a:endParaRPr lang="tr-TR" dirty="0"/>
          </a:p>
        </p:txBody>
      </p:sp>
      <p:pic>
        <p:nvPicPr>
          <p:cNvPr id="8" name="7 Resim" descr="anoreksiya-nervoza.jpg"/>
          <p:cNvPicPr>
            <a:picLocks noChangeAspect="1"/>
          </p:cNvPicPr>
          <p:nvPr/>
        </p:nvPicPr>
        <p:blipFill>
          <a:blip r:embed="rId2" cstate="print">
            <a:lum bright="2000" contrast="12000"/>
          </a:blip>
          <a:stretch>
            <a:fillRect/>
          </a:stretch>
        </p:blipFill>
        <p:spPr>
          <a:xfrm>
            <a:off x="4572000" y="0"/>
            <a:ext cx="457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 calcmode="lin" valueType="num">
                                      <p:cBhvr>
                                        <p:cTn id="9" dur="3000" fill="hold"/>
                                        <p:tgtEl>
                                          <p:spTgt spid="8"/>
                                        </p:tgtEl>
                                        <p:attrNameLst>
                                          <p:attrName>style.rotation</p:attrName>
                                        </p:attrNameLst>
                                      </p:cBhvr>
                                      <p:tavLst>
                                        <p:tav tm="0">
                                          <p:val>
                                            <p:fltVal val="90"/>
                                          </p:val>
                                        </p:tav>
                                        <p:tav tm="100000">
                                          <p:val>
                                            <p:fltVal val="0"/>
                                          </p:val>
                                        </p:tav>
                                      </p:tavLst>
                                    </p:anim>
                                    <p:animEffect transition="in" filter="fade">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3347864" y="260648"/>
            <a:ext cx="2016224" cy="523220"/>
          </a:xfrm>
          <a:prstGeom prst="rect">
            <a:avLst/>
          </a:prstGeom>
          <a:noFill/>
        </p:spPr>
        <p:txBody>
          <a:bodyPr wrap="square" rtlCol="0">
            <a:spAutoFit/>
          </a:bodyPr>
          <a:lstStyle/>
          <a:p>
            <a:r>
              <a:rPr lang="tr-TR" sz="2800" dirty="0" smtClean="0"/>
              <a:t> Vücut Yağı</a:t>
            </a:r>
            <a:endParaRPr lang="tr-TR" sz="2800" dirty="0"/>
          </a:p>
        </p:txBody>
      </p:sp>
      <p:sp>
        <p:nvSpPr>
          <p:cNvPr id="3" name="2 Yuvarlatılmış Dikdörtgen"/>
          <p:cNvSpPr/>
          <p:nvPr/>
        </p:nvSpPr>
        <p:spPr>
          <a:xfrm>
            <a:off x="539552" y="1052736"/>
            <a:ext cx="7992888" cy="720080"/>
          </a:xfrm>
          <a:prstGeom prst="roundRect">
            <a:avLst/>
          </a:prstGeom>
          <a:solidFill>
            <a:srgbClr val="00B05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Obez</a:t>
            </a:r>
            <a:r>
              <a:rPr lang="tr-TR" dirty="0" smtClean="0"/>
              <a:t> :   Erkekler için  ideal kilodan %  20-25 fazlası olma durumu</a:t>
            </a:r>
          </a:p>
          <a:p>
            <a:pPr algn="ctr"/>
            <a:r>
              <a:rPr lang="tr-TR" dirty="0" smtClean="0"/>
              <a:t>         Kadınlar için ideal kilodan  % 30 fazlası olma durumu.</a:t>
            </a:r>
            <a:endParaRPr lang="tr-TR" dirty="0"/>
          </a:p>
        </p:txBody>
      </p:sp>
      <p:sp>
        <p:nvSpPr>
          <p:cNvPr id="4" name="3 Metin kutusu"/>
          <p:cNvSpPr txBox="1"/>
          <p:nvPr/>
        </p:nvSpPr>
        <p:spPr>
          <a:xfrm>
            <a:off x="611560" y="2204864"/>
            <a:ext cx="7992888" cy="3693319"/>
          </a:xfrm>
          <a:prstGeom prst="rect">
            <a:avLst/>
          </a:prstGeom>
          <a:solidFill>
            <a:srgbClr val="003399">
              <a:alpha val="11000"/>
            </a:srgbClr>
          </a:solidFill>
          <a:ln>
            <a:solidFill>
              <a:schemeClr val="accent1">
                <a:alpha val="17000"/>
              </a:schemeClr>
            </a:solidFill>
          </a:ln>
        </p:spPr>
        <p:txBody>
          <a:bodyPr wrap="square" rtlCol="0">
            <a:spAutoFit/>
          </a:bodyPr>
          <a:lstStyle/>
          <a:p>
            <a:pPr algn="just"/>
            <a:r>
              <a:rPr lang="tr-TR" dirty="0" smtClean="0"/>
              <a:t>Bu temel iki kritere göre yetişkin nüfusun % 70 ila % 80’i </a:t>
            </a:r>
            <a:r>
              <a:rPr lang="tr-TR" dirty="0" err="1" smtClean="0"/>
              <a:t>obez</a:t>
            </a:r>
            <a:r>
              <a:rPr lang="tr-TR" dirty="0" smtClean="0"/>
              <a:t> sınıfına girmektedir. Kilo ve boy arasındaki matematiksel ilişki dışında vücutta fazla yağ yüzdesi başka yöntemlerle de belirlenebilir.</a:t>
            </a:r>
          </a:p>
          <a:p>
            <a:pPr algn="just"/>
            <a:endParaRPr lang="tr-TR" dirty="0" smtClean="0"/>
          </a:p>
          <a:p>
            <a:pPr algn="just"/>
            <a:r>
              <a:rPr lang="tr-TR" dirty="0" smtClean="0"/>
              <a:t>  </a:t>
            </a:r>
            <a:r>
              <a:rPr lang="tr-TR" b="1" dirty="0" smtClean="0"/>
              <a:t>-</a:t>
            </a:r>
            <a:r>
              <a:rPr lang="tr-TR" dirty="0" smtClean="0"/>
              <a:t>   Bir kumpas yardımıyla deri kalınlığı ölçerek yağ oranı tayin edilebilir.</a:t>
            </a:r>
          </a:p>
          <a:p>
            <a:pPr algn="just"/>
            <a:endParaRPr lang="tr-TR" dirty="0" smtClean="0"/>
          </a:p>
          <a:p>
            <a:pPr algn="just"/>
            <a:r>
              <a:rPr lang="tr-TR" dirty="0" smtClean="0"/>
              <a:t>  </a:t>
            </a:r>
            <a:r>
              <a:rPr lang="tr-TR" b="1" dirty="0" smtClean="0"/>
              <a:t>-</a:t>
            </a:r>
            <a:r>
              <a:rPr lang="tr-TR" dirty="0" smtClean="0"/>
              <a:t>   Hidrostatik teknikle yağ oranı tespit edilebilir.Suyun dışında ölçülen ağırlığınızla,        suyun içinde ölçülen ağırlığınız arasındaki fark vücut yağ oranınızı belirler.</a:t>
            </a:r>
          </a:p>
          <a:p>
            <a:pPr algn="just"/>
            <a:endParaRPr lang="tr-TR" dirty="0" smtClean="0"/>
          </a:p>
          <a:p>
            <a:pPr algn="just"/>
            <a:r>
              <a:rPr lang="tr-TR" dirty="0" smtClean="0"/>
              <a:t>  </a:t>
            </a:r>
            <a:r>
              <a:rPr lang="tr-TR" b="1" dirty="0" smtClean="0"/>
              <a:t>-</a:t>
            </a:r>
            <a:r>
              <a:rPr lang="tr-TR" dirty="0" smtClean="0"/>
              <a:t> Biyoelektrik empedans tekniğiyle  vücuttan zayıf elektrik akımı geçirerek saptanabilir. Vücut yağının elektriksel iletkenlik değeri su içeriğinin düşük olması nedeniyle küçüktür. Tersi şekilde kasların elektriksel iletkenliği ise yüksektir.</a:t>
            </a:r>
          </a:p>
          <a:p>
            <a:pPr algn="just"/>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2000" fill="hold"/>
                                        <p:tgtEl>
                                          <p:spTgt spid="2"/>
                                        </p:tgtEl>
                                        <p:attrNameLst>
                                          <p:attrName>style.textDecorationUnderline</p:attrName>
                                        </p:attrNameLst>
                                      </p:cBhvr>
                                      <p:to>
                                        <p:strVal val="true"/>
                                      </p:to>
                                    </p:set>
                                  </p:childTnLst>
                                </p:cTn>
                              </p:par>
                            </p:childTnLst>
                          </p:cTn>
                        </p:par>
                        <p:par>
                          <p:cTn id="7" fill="hold">
                            <p:stCondLst>
                              <p:cond delay="2640"/>
                            </p:stCondLst>
                            <p:childTnLst>
                              <p:par>
                                <p:cTn id="8" presetID="26" presetClass="emph" presetSubtype="0" fill="hold" grpId="1" nodeType="afterEffect">
                                  <p:stCondLst>
                                    <p:cond delay="0"/>
                                  </p:stCondLst>
                                  <p:childTnLst>
                                    <p:animEffect transition="out" filter="fade">
                                      <p:cBhvr>
                                        <p:cTn id="9" dur="3000" tmFilter="0, 0; .2, .5; .8, .5; 1, 0"/>
                                        <p:tgtEl>
                                          <p:spTgt spid="3"/>
                                        </p:tgtEl>
                                      </p:cBhvr>
                                    </p:animEffect>
                                    <p:animScale>
                                      <p:cBhvr>
                                        <p:cTn id="10" dur="1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50000"/>
          </a:schemeClr>
        </a:solidFill>
        <a:effectLst/>
      </p:bgPr>
    </p:bg>
    <p:spTree>
      <p:nvGrpSpPr>
        <p:cNvPr id="1" name=""/>
        <p:cNvGrpSpPr/>
        <p:nvPr/>
      </p:nvGrpSpPr>
      <p:grpSpPr>
        <a:xfrm>
          <a:off x="0" y="0"/>
          <a:ext cx="0" cy="0"/>
          <a:chOff x="0" y="0"/>
          <a:chExt cx="0" cy="0"/>
        </a:xfrm>
      </p:grpSpPr>
      <p:sp>
        <p:nvSpPr>
          <p:cNvPr id="2" name="1 Metin kutusu"/>
          <p:cNvSpPr txBox="1"/>
          <p:nvPr/>
        </p:nvSpPr>
        <p:spPr>
          <a:xfrm>
            <a:off x="1331640" y="476672"/>
            <a:ext cx="6264696" cy="369332"/>
          </a:xfrm>
          <a:prstGeom prst="rect">
            <a:avLst/>
          </a:prstGeom>
          <a:noFill/>
        </p:spPr>
        <p:txBody>
          <a:bodyPr wrap="square" rtlCol="0">
            <a:spAutoFit/>
          </a:bodyPr>
          <a:lstStyle/>
          <a:p>
            <a:r>
              <a:rPr lang="tr-TR" b="1" dirty="0" smtClean="0"/>
              <a:t>             Vücut Kütle Endeksi – VKE (Body </a:t>
            </a:r>
            <a:r>
              <a:rPr lang="tr-TR" b="1" dirty="0" err="1" smtClean="0"/>
              <a:t>Mass</a:t>
            </a:r>
            <a:r>
              <a:rPr lang="tr-TR" b="1" dirty="0" smtClean="0"/>
              <a:t> </a:t>
            </a:r>
            <a:r>
              <a:rPr lang="tr-TR" b="1" dirty="0" err="1" smtClean="0"/>
              <a:t>Index</a:t>
            </a:r>
            <a:r>
              <a:rPr lang="tr-TR" b="1" dirty="0" smtClean="0"/>
              <a:t> – BMI)</a:t>
            </a:r>
            <a:endParaRPr lang="tr-TR" b="1" dirty="0"/>
          </a:p>
        </p:txBody>
      </p:sp>
      <p:sp>
        <p:nvSpPr>
          <p:cNvPr id="3" name="2 Metin kutusu"/>
          <p:cNvSpPr txBox="1"/>
          <p:nvPr/>
        </p:nvSpPr>
        <p:spPr>
          <a:xfrm>
            <a:off x="395536" y="980728"/>
            <a:ext cx="8496944" cy="646331"/>
          </a:xfrm>
          <a:prstGeom prst="rect">
            <a:avLst/>
          </a:prstGeom>
          <a:solidFill>
            <a:srgbClr val="00B0F0">
              <a:alpha val="50000"/>
            </a:srgbClr>
          </a:solidFill>
          <a:ln>
            <a:solidFill>
              <a:schemeClr val="accent1"/>
            </a:solidFill>
          </a:ln>
        </p:spPr>
        <p:txBody>
          <a:bodyPr wrap="square" rtlCol="0">
            <a:spAutoFit/>
          </a:bodyPr>
          <a:lstStyle/>
          <a:p>
            <a:r>
              <a:rPr lang="tr-TR" sz="2000" dirty="0" err="1" smtClean="0"/>
              <a:t>Obezite</a:t>
            </a:r>
            <a:r>
              <a:rPr lang="tr-TR" sz="2000" dirty="0" smtClean="0"/>
              <a:t>          </a:t>
            </a:r>
            <a:r>
              <a:rPr lang="tr-TR" sz="1600" dirty="0" smtClean="0"/>
              <a:t>VKE değerinin  30’a eşit ya da büyük olması durumudur. VKE bir yüzde değeri değil yalnızca matematiksel bir orandır.</a:t>
            </a:r>
            <a:endParaRPr lang="tr-TR" sz="1600" dirty="0"/>
          </a:p>
        </p:txBody>
      </p:sp>
      <p:sp>
        <p:nvSpPr>
          <p:cNvPr id="4" name="3 Metin kutusu"/>
          <p:cNvSpPr txBox="1"/>
          <p:nvPr/>
        </p:nvSpPr>
        <p:spPr>
          <a:xfrm>
            <a:off x="395536" y="1628801"/>
            <a:ext cx="8496944" cy="646331"/>
          </a:xfrm>
          <a:prstGeom prst="rect">
            <a:avLst/>
          </a:prstGeom>
          <a:solidFill>
            <a:srgbClr val="00B0F0">
              <a:alpha val="50000"/>
            </a:srgbClr>
          </a:solidFill>
          <a:ln>
            <a:solidFill>
              <a:schemeClr val="tx1">
                <a:alpha val="44000"/>
              </a:schemeClr>
            </a:solidFill>
          </a:ln>
        </p:spPr>
        <p:txBody>
          <a:bodyPr wrap="square" rtlCol="0">
            <a:spAutoFit/>
          </a:bodyPr>
          <a:lstStyle/>
          <a:p>
            <a:r>
              <a:rPr lang="tr-TR" dirty="0" smtClean="0"/>
              <a:t>Vücut kitle endeksi: vücut ağırlığınızın boyunuzun karesine olan oranıdır. Çıplak vücut ağırlığı kilogram olarak ölçülür ve metre cinsinden ölçülen boyun karesine bölünür.</a:t>
            </a:r>
            <a:endParaRPr lang="tr-TR" dirty="0"/>
          </a:p>
        </p:txBody>
      </p:sp>
      <p:sp>
        <p:nvSpPr>
          <p:cNvPr id="6" name="5 Metin kutusu"/>
          <p:cNvSpPr txBox="1"/>
          <p:nvPr/>
        </p:nvSpPr>
        <p:spPr>
          <a:xfrm>
            <a:off x="2411760" y="2348880"/>
            <a:ext cx="3816424" cy="2862322"/>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scene3d>
            <a:camera prst="orthographicFront"/>
            <a:lightRig rig="threePt" dir="t"/>
          </a:scene3d>
          <a:sp3d>
            <a:bevelB prst="relaxedInset"/>
          </a:sp3d>
        </p:spPr>
        <p:txBody>
          <a:bodyPr wrap="square" rtlCol="0">
            <a:spAutoFit/>
          </a:bodyPr>
          <a:lstStyle/>
          <a:p>
            <a:r>
              <a:rPr lang="tr-TR" dirty="0" smtClean="0"/>
              <a:t>                             </a:t>
            </a:r>
            <a:r>
              <a:rPr lang="tr-TR" dirty="0" smtClean="0">
                <a:solidFill>
                  <a:srgbClr val="FFFF00"/>
                </a:solidFill>
              </a:rPr>
              <a:t> VKE</a:t>
            </a:r>
          </a:p>
          <a:p>
            <a:endParaRPr lang="tr-TR" dirty="0" smtClean="0">
              <a:solidFill>
                <a:srgbClr val="FFFF00"/>
              </a:solidFill>
            </a:endParaRPr>
          </a:p>
          <a:p>
            <a:r>
              <a:rPr lang="tr-TR" dirty="0" smtClean="0">
                <a:solidFill>
                  <a:srgbClr val="FFFF00"/>
                </a:solidFill>
              </a:rPr>
              <a:t>                         Ağırlık (kg)</a:t>
            </a:r>
          </a:p>
          <a:p>
            <a:r>
              <a:rPr lang="tr-TR" dirty="0" smtClean="0">
                <a:solidFill>
                  <a:srgbClr val="FFFF00"/>
                </a:solidFill>
              </a:rPr>
              <a:t>                         </a:t>
            </a:r>
          </a:p>
          <a:p>
            <a:r>
              <a:rPr lang="tr-TR" dirty="0" smtClean="0">
                <a:solidFill>
                  <a:srgbClr val="FFFF00"/>
                </a:solidFill>
              </a:rPr>
              <a:t>                           Boy (</a:t>
            </a:r>
            <a:r>
              <a:rPr lang="tr-TR" dirty="0" err="1" smtClean="0">
                <a:solidFill>
                  <a:srgbClr val="FFFF00"/>
                </a:solidFill>
              </a:rPr>
              <a:t>mt</a:t>
            </a:r>
            <a:r>
              <a:rPr lang="tr-TR" dirty="0" smtClean="0">
                <a:solidFill>
                  <a:srgbClr val="FFFF00"/>
                </a:solidFill>
              </a:rPr>
              <a:t>)</a:t>
            </a:r>
          </a:p>
          <a:p>
            <a:endParaRPr lang="tr-TR" dirty="0" smtClean="0">
              <a:solidFill>
                <a:srgbClr val="FFFF00"/>
              </a:solidFill>
            </a:endParaRPr>
          </a:p>
          <a:p>
            <a:r>
              <a:rPr lang="tr-TR" dirty="0" smtClean="0">
                <a:solidFill>
                  <a:srgbClr val="FFFF00"/>
                </a:solidFill>
              </a:rPr>
              <a:t>       Normal                                  18.5-24</a:t>
            </a:r>
          </a:p>
          <a:p>
            <a:r>
              <a:rPr lang="tr-TR" dirty="0" smtClean="0">
                <a:solidFill>
                  <a:srgbClr val="FFFF00"/>
                </a:solidFill>
              </a:rPr>
              <a:t>       Aşırı Kilolu                              25-30</a:t>
            </a:r>
          </a:p>
          <a:p>
            <a:r>
              <a:rPr lang="tr-TR" dirty="0" smtClean="0">
                <a:solidFill>
                  <a:srgbClr val="FFFF00"/>
                </a:solidFill>
              </a:rPr>
              <a:t>       </a:t>
            </a:r>
            <a:r>
              <a:rPr lang="tr-TR" dirty="0" err="1" smtClean="0">
                <a:solidFill>
                  <a:srgbClr val="FFFF00"/>
                </a:solidFill>
              </a:rPr>
              <a:t>Obez</a:t>
            </a:r>
            <a:r>
              <a:rPr lang="tr-TR" dirty="0" smtClean="0">
                <a:solidFill>
                  <a:srgbClr val="FFFF00"/>
                </a:solidFill>
              </a:rPr>
              <a:t>                                        &gt; 30</a:t>
            </a:r>
          </a:p>
          <a:p>
            <a:endParaRPr lang="tr-TR" dirty="0"/>
          </a:p>
        </p:txBody>
      </p:sp>
      <p:cxnSp>
        <p:nvCxnSpPr>
          <p:cNvPr id="8" name="7 Düz Bağlayıcı"/>
          <p:cNvCxnSpPr/>
          <p:nvPr/>
        </p:nvCxnSpPr>
        <p:spPr>
          <a:xfrm>
            <a:off x="3275856" y="3356992"/>
            <a:ext cx="2016224"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67544" y="5301208"/>
            <a:ext cx="8352928" cy="1077218"/>
          </a:xfrm>
          <a:prstGeom prst="rect">
            <a:avLst/>
          </a:prstGeom>
          <a:solidFill>
            <a:srgbClr val="00B0F0">
              <a:alpha val="50000"/>
            </a:srgbClr>
          </a:solidFill>
          <a:ln>
            <a:solidFill>
              <a:schemeClr val="tx1">
                <a:alpha val="20000"/>
              </a:schemeClr>
            </a:solidFill>
          </a:ln>
        </p:spPr>
        <p:txBody>
          <a:bodyPr wrap="square" rtlCol="0">
            <a:spAutoFit/>
          </a:bodyPr>
          <a:lstStyle/>
          <a:p>
            <a:r>
              <a:rPr lang="tr-TR" sz="1600" dirty="0" smtClean="0"/>
              <a:t>VKE; </a:t>
            </a:r>
            <a:r>
              <a:rPr lang="tr-TR" sz="1600" dirty="0" err="1" smtClean="0"/>
              <a:t>obezite</a:t>
            </a:r>
            <a:r>
              <a:rPr lang="tr-TR" sz="1600" dirty="0" smtClean="0"/>
              <a:t> ve </a:t>
            </a:r>
            <a:r>
              <a:rPr lang="tr-TR" sz="1600" dirty="0" err="1" smtClean="0"/>
              <a:t>obeiteye</a:t>
            </a:r>
            <a:r>
              <a:rPr lang="tr-TR" sz="1600" dirty="0" smtClean="0"/>
              <a:t> bağlı sağlık sorunlarının oluşumunun saptanmasında önemli bir yöntemdir. VKE değeri yükseldikçe sağlık sorunları oluşma riski artacaktır. Çünkü aşırı kilolu olmakla </a:t>
            </a:r>
            <a:r>
              <a:rPr lang="tr-TR" sz="1600" dirty="0" err="1" smtClean="0"/>
              <a:t>obez</a:t>
            </a:r>
            <a:r>
              <a:rPr lang="tr-TR" sz="1600" dirty="0" smtClean="0"/>
              <a:t> olmak arasındaki hassas çizgi bu oran ile belirlenebilmektedir.  Aşırı kilolu bir kişinin </a:t>
            </a:r>
            <a:r>
              <a:rPr lang="tr-TR" sz="1600" dirty="0" err="1" smtClean="0"/>
              <a:t>obez</a:t>
            </a:r>
            <a:r>
              <a:rPr lang="tr-TR" sz="1600" dirty="0" smtClean="0"/>
              <a:t> olma riski, ideal kilosu olan sağlıklı bir kişiye göre daha yüksektir. </a:t>
            </a:r>
            <a:endParaRPr lang="tr-TR" sz="1600" dirty="0"/>
          </a:p>
        </p:txBody>
      </p:sp>
      <p:sp>
        <p:nvSpPr>
          <p:cNvPr id="10" name="9 Sağ Ok"/>
          <p:cNvSpPr/>
          <p:nvPr/>
        </p:nvSpPr>
        <p:spPr>
          <a:xfrm>
            <a:off x="1403648" y="1124744"/>
            <a:ext cx="288032" cy="116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5000" fill="hold"/>
                                        <p:tgtEl>
                                          <p:spTgt spid="10"/>
                                        </p:tgtEl>
                                        <p:attrNameLst>
                                          <p:attrName>r</p:attrName>
                                        </p:attrNameLst>
                                      </p:cBhvr>
                                    </p:animRot>
                                  </p:childTnLst>
                                </p:cTn>
                              </p:par>
                            </p:childTnLst>
                          </p:cTn>
                        </p:par>
                        <p:par>
                          <p:cTn id="7" fill="hold">
                            <p:stCondLst>
                              <p:cond delay="5000"/>
                            </p:stCondLst>
                            <p:childTnLst>
                              <p:par>
                                <p:cTn id="8" presetID="26" presetClass="emph" presetSubtype="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par>
                          <p:cTn id="11" fill="hold">
                            <p:stCondLst>
                              <p:cond delay="5500"/>
                            </p:stCondLst>
                            <p:childTnLst>
                              <p:par>
                                <p:cTn id="12" presetID="8" presetClass="emph" presetSubtype="0" fill="hold" nodeType="afterEffect">
                                  <p:stCondLst>
                                    <p:cond delay="0"/>
                                  </p:stCondLst>
                                  <p:childTnLst>
                                    <p:animRot by="21600000">
                                      <p:cBhvr>
                                        <p:cTn id="13"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1259632" y="188640"/>
            <a:ext cx="6552728" cy="400110"/>
          </a:xfrm>
          <a:prstGeom prst="rect">
            <a:avLst/>
          </a:prstGeom>
          <a:noFill/>
        </p:spPr>
        <p:txBody>
          <a:bodyPr wrap="square" rtlCol="0">
            <a:spAutoFit/>
          </a:bodyPr>
          <a:lstStyle/>
          <a:p>
            <a:r>
              <a:rPr lang="tr-TR" dirty="0" smtClean="0"/>
              <a:t>                        </a:t>
            </a:r>
            <a:r>
              <a:rPr lang="tr-TR" sz="2000" b="1" dirty="0" smtClean="0"/>
              <a:t>Sizin VKE (BMI) Değeriniz Nedir?</a:t>
            </a:r>
            <a:endParaRPr lang="tr-TR" sz="2000" b="1" dirty="0"/>
          </a:p>
        </p:txBody>
      </p:sp>
      <p:sp>
        <p:nvSpPr>
          <p:cNvPr id="3" name="2 Metin kutusu"/>
          <p:cNvSpPr txBox="1"/>
          <p:nvPr/>
        </p:nvSpPr>
        <p:spPr>
          <a:xfrm>
            <a:off x="827584" y="1124744"/>
            <a:ext cx="7488832" cy="369332"/>
          </a:xfrm>
          <a:prstGeom prst="rect">
            <a:avLst/>
          </a:prstGeom>
          <a:solidFill>
            <a:srgbClr val="00B050">
              <a:alpha val="72000"/>
            </a:srgbClr>
          </a:solidFill>
        </p:spPr>
        <p:txBody>
          <a:bodyPr wrap="square" rtlCol="0">
            <a:spAutoFit/>
          </a:bodyPr>
          <a:lstStyle/>
          <a:p>
            <a:r>
              <a:rPr lang="tr-TR" dirty="0" smtClean="0"/>
              <a:t>                              ŞİŞMANLIK VE OBEZİTE SINIR DEĞERLERİ</a:t>
            </a:r>
            <a:endParaRPr lang="tr-TR" dirty="0"/>
          </a:p>
        </p:txBody>
      </p:sp>
      <p:sp>
        <p:nvSpPr>
          <p:cNvPr id="5" name="4 Metin kutusu"/>
          <p:cNvSpPr txBox="1"/>
          <p:nvPr/>
        </p:nvSpPr>
        <p:spPr>
          <a:xfrm>
            <a:off x="827584" y="1484784"/>
            <a:ext cx="7488832" cy="646331"/>
          </a:xfrm>
          <a:prstGeom prst="rect">
            <a:avLst/>
          </a:prstGeom>
          <a:solidFill>
            <a:schemeClr val="tx2">
              <a:lumMod val="50000"/>
              <a:alpha val="52000"/>
            </a:schemeClr>
          </a:solidFill>
        </p:spPr>
        <p:txBody>
          <a:bodyPr wrap="square" rtlCol="0">
            <a:spAutoFit/>
          </a:bodyPr>
          <a:lstStyle/>
          <a:p>
            <a:r>
              <a:rPr lang="tr-TR" dirty="0" smtClean="0"/>
              <a:t>                                                        VKE=25                                             VKE=30</a:t>
            </a:r>
          </a:p>
          <a:p>
            <a:r>
              <a:rPr lang="tr-TR" dirty="0" smtClean="0"/>
              <a:t>  Boy (metre)                              Şişman (kg)                                        </a:t>
            </a:r>
            <a:r>
              <a:rPr lang="tr-TR" dirty="0" err="1" smtClean="0"/>
              <a:t>Obez</a:t>
            </a:r>
            <a:r>
              <a:rPr lang="tr-TR" dirty="0" smtClean="0"/>
              <a:t> (kg)</a:t>
            </a:r>
            <a:endParaRPr lang="tr-TR" dirty="0"/>
          </a:p>
        </p:txBody>
      </p:sp>
      <p:sp>
        <p:nvSpPr>
          <p:cNvPr id="6" name="5 Metin kutusu"/>
          <p:cNvSpPr txBox="1"/>
          <p:nvPr/>
        </p:nvSpPr>
        <p:spPr>
          <a:xfrm>
            <a:off x="827584" y="2132856"/>
            <a:ext cx="7488832" cy="2862322"/>
          </a:xfrm>
          <a:prstGeom prst="rect">
            <a:avLst/>
          </a:prstGeom>
          <a:solidFill>
            <a:schemeClr val="accent2">
              <a:lumMod val="40000"/>
              <a:lumOff val="60000"/>
              <a:alpha val="74000"/>
            </a:schemeClr>
          </a:solidFill>
        </p:spPr>
        <p:txBody>
          <a:bodyPr wrap="square" rtlCol="0">
            <a:spAutoFit/>
          </a:bodyPr>
          <a:lstStyle/>
          <a:p>
            <a:r>
              <a:rPr lang="tr-TR" dirty="0" smtClean="0"/>
              <a:t>1.47                                                   54                                                       67</a:t>
            </a:r>
          </a:p>
          <a:p>
            <a:r>
              <a:rPr lang="tr-TR" dirty="0" smtClean="0"/>
              <a:t>1.52                                                   58                                                       69</a:t>
            </a:r>
          </a:p>
          <a:p>
            <a:r>
              <a:rPr lang="tr-TR" dirty="0" smtClean="0"/>
              <a:t>1.57                                                   61                                                       74</a:t>
            </a:r>
          </a:p>
          <a:p>
            <a:r>
              <a:rPr lang="tr-TR" dirty="0" smtClean="0"/>
              <a:t>1.63                                                   66                                                       79</a:t>
            </a:r>
          </a:p>
          <a:p>
            <a:r>
              <a:rPr lang="tr-TR" dirty="0" smtClean="0"/>
              <a:t>1.68                                                   70                                                       84</a:t>
            </a:r>
          </a:p>
          <a:p>
            <a:r>
              <a:rPr lang="tr-TR" dirty="0" smtClean="0"/>
              <a:t>1.73                                                   74                                                       89</a:t>
            </a:r>
          </a:p>
          <a:p>
            <a:r>
              <a:rPr lang="tr-TR" dirty="0" smtClean="0"/>
              <a:t>1.78                                                   79                                                       94</a:t>
            </a:r>
          </a:p>
          <a:p>
            <a:r>
              <a:rPr lang="tr-TR" dirty="0" smtClean="0"/>
              <a:t>1.83                                                   83                                                       100</a:t>
            </a:r>
          </a:p>
          <a:p>
            <a:r>
              <a:rPr lang="tr-TR" dirty="0" smtClean="0"/>
              <a:t>1.88                                                   88                                                       106</a:t>
            </a:r>
          </a:p>
          <a:p>
            <a:r>
              <a:rPr lang="tr-TR" dirty="0" smtClean="0"/>
              <a:t>1.93                                                   93                                                        111</a:t>
            </a:r>
          </a:p>
        </p:txBody>
      </p:sp>
      <p:sp>
        <p:nvSpPr>
          <p:cNvPr id="7" name="6 Metin kutusu"/>
          <p:cNvSpPr txBox="1"/>
          <p:nvPr/>
        </p:nvSpPr>
        <p:spPr>
          <a:xfrm>
            <a:off x="827584" y="5589240"/>
            <a:ext cx="7560840" cy="584775"/>
          </a:xfrm>
          <a:prstGeom prst="rect">
            <a:avLst/>
          </a:prstGeom>
          <a:noFill/>
        </p:spPr>
        <p:txBody>
          <a:bodyPr wrap="square" rtlCol="0">
            <a:spAutoFit/>
          </a:bodyPr>
          <a:lstStyle/>
          <a:p>
            <a:r>
              <a:rPr lang="tr-TR" sz="1600" dirty="0" smtClean="0"/>
              <a:t>Verilen tabloyu kullanarak boyunuzun ve kilonuza göre aşırı kilolu ya da </a:t>
            </a:r>
            <a:r>
              <a:rPr lang="tr-TR" sz="1600" dirty="0" err="1" smtClean="0"/>
              <a:t>obez</a:t>
            </a:r>
            <a:r>
              <a:rPr lang="tr-TR" sz="1600" dirty="0" smtClean="0"/>
              <a:t> olup olmadığınızı görebilirsiniz.</a:t>
            </a:r>
            <a:endParaRPr lang="tr-T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3550"/>
                            </p:stCondLst>
                            <p:childTnLst>
                              <p:par>
                                <p:cTn id="17" presetID="31" presetClass="entr" presetSubtype="0" fill="hold" grpId="0" nodeType="after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6500"/>
                            </p:stCondLst>
                            <p:childTnLst>
                              <p:par>
                                <p:cTn id="24" presetID="31" presetClass="entr" presetSubtype="0" fill="hold" grpId="0" nodeType="afterEffect">
                                  <p:stCondLst>
                                    <p:cond delay="0"/>
                                  </p:stCondLst>
                                  <p:iterate type="lt">
                                    <p:tmPct val="5000"/>
                                  </p:iterate>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style.rotation</p:attrName>
                                        </p:attrNameLst>
                                      </p:cBhvr>
                                      <p:tavLst>
                                        <p:tav tm="0">
                                          <p:val>
                                            <p:fltVal val="90"/>
                                          </p:val>
                                        </p:tav>
                                        <p:tav tm="100000">
                                          <p:val>
                                            <p:fltVal val="0"/>
                                          </p:val>
                                        </p:tav>
                                      </p:tavLst>
                                    </p:anim>
                                    <p:animEffect transition="in" filter="fade">
                                      <p:cBhvr>
                                        <p:cTn id="29" dur="500"/>
                                        <p:tgtEl>
                                          <p:spTgt spid="6"/>
                                        </p:tgtEl>
                                      </p:cBhvr>
                                    </p:animEffect>
                                  </p:childTnLst>
                                </p:cTn>
                              </p:par>
                            </p:childTnLst>
                          </p:cTn>
                        </p:par>
                        <p:par>
                          <p:cTn id="30" fill="hold">
                            <p:stCondLst>
                              <p:cond delay="9050"/>
                            </p:stCondLst>
                            <p:childTnLst>
                              <p:par>
                                <p:cTn id="31" presetID="31" presetClass="entr" presetSubtype="0" fill="hold" grpId="0" nodeType="afterEffect">
                                  <p:stCondLst>
                                    <p:cond delay="0"/>
                                  </p:stCondLst>
                                  <p:iterate type="lt">
                                    <p:tmPct val="5000"/>
                                  </p:iterate>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style.rotation</p:attrName>
                                        </p:attrNameLst>
                                      </p:cBhvr>
                                      <p:tavLst>
                                        <p:tav tm="0">
                                          <p:val>
                                            <p:fltVal val="90"/>
                                          </p:val>
                                        </p:tav>
                                        <p:tav tm="100000">
                                          <p:val>
                                            <p:fltVal val="0"/>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827584" y="260648"/>
            <a:ext cx="6192688" cy="369332"/>
          </a:xfrm>
          <a:prstGeom prst="rect">
            <a:avLst/>
          </a:prstGeom>
          <a:noFill/>
        </p:spPr>
        <p:txBody>
          <a:bodyPr wrap="square" rtlCol="0">
            <a:spAutoFit/>
          </a:bodyPr>
          <a:lstStyle/>
          <a:p>
            <a:r>
              <a:rPr lang="tr-TR" b="1" dirty="0" smtClean="0"/>
              <a:t>                VÜCUTTA YAĞ DAĞILIMI VE YAĞ HÜCRESİ GELİŞİMİ</a:t>
            </a:r>
            <a:endParaRPr lang="tr-TR" b="1" dirty="0"/>
          </a:p>
        </p:txBody>
      </p:sp>
      <p:sp>
        <p:nvSpPr>
          <p:cNvPr id="4" name="3 Metin kutusu"/>
          <p:cNvSpPr txBox="1"/>
          <p:nvPr/>
        </p:nvSpPr>
        <p:spPr>
          <a:xfrm>
            <a:off x="251520" y="620688"/>
            <a:ext cx="8280920" cy="2308324"/>
          </a:xfrm>
          <a:prstGeom prst="rect">
            <a:avLst/>
          </a:prstGeom>
          <a:solidFill>
            <a:srgbClr val="0070C0">
              <a:alpha val="13000"/>
            </a:srgbClr>
          </a:solidFill>
          <a:ln>
            <a:solidFill>
              <a:schemeClr val="tx1">
                <a:alpha val="37000"/>
              </a:schemeClr>
            </a:solidFill>
          </a:ln>
        </p:spPr>
        <p:txBody>
          <a:bodyPr wrap="square" rtlCol="0">
            <a:spAutoFit/>
          </a:bodyPr>
          <a:lstStyle/>
          <a:p>
            <a:r>
              <a:rPr lang="tr-TR" dirty="0" smtClean="0"/>
              <a:t>Bir kişinin aşırı kilolu ya da </a:t>
            </a:r>
            <a:r>
              <a:rPr lang="tr-TR" dirty="0" err="1" smtClean="0"/>
              <a:t>obez</a:t>
            </a:r>
            <a:r>
              <a:rPr lang="tr-TR" dirty="0" smtClean="0"/>
              <a:t> mi olduğunun tespiti işin yalnızca bir kısmıdır. Aslında vücutta depolanmış olan fazla yağın nerelerde biriktiğini bildirmek önemlidir. Vücutta fazla yağın oluştuğu bölgeler </a:t>
            </a:r>
            <a:r>
              <a:rPr lang="tr-TR" dirty="0" err="1" smtClean="0"/>
              <a:t>obezite</a:t>
            </a:r>
            <a:r>
              <a:rPr lang="tr-TR" dirty="0" smtClean="0"/>
              <a:t> ve hastalıklar arasındaki yakın ilişkiyi anlamak için önemlidir. Cinsiyet farklılığına göre kadın ve erkek vücudunda fazla yağ farklı bölgelerde depolanır. Bu tercih farklılığının nedenleri insanlığın ilk dönemlerine kadar uzanır. Kadınlar doğurganlığı temin edebilmek için fazla yağı uyluklar, basenler ve kaba etlerde biriktirirken; dışarıda avcılık ve diğer işlerle ilgilenen erkeklerse kendilerine daha fazla hareket kabiliyeti sağlayacak şekilde karın bölgesine biriktirmişlerdir.</a:t>
            </a:r>
            <a:endParaRPr lang="tr-TR" dirty="0"/>
          </a:p>
        </p:txBody>
      </p:sp>
      <p:pic>
        <p:nvPicPr>
          <p:cNvPr id="7" name="6 Resim" descr="s1.png"/>
          <p:cNvPicPr>
            <a:picLocks noChangeAspect="1"/>
          </p:cNvPicPr>
          <p:nvPr/>
        </p:nvPicPr>
        <p:blipFill>
          <a:blip r:embed="rId2" cstate="print"/>
          <a:stretch>
            <a:fillRect/>
          </a:stretch>
        </p:blipFill>
        <p:spPr>
          <a:xfrm>
            <a:off x="251520" y="3068960"/>
            <a:ext cx="4104456" cy="3600400"/>
          </a:xfrm>
          <a:prstGeom prst="rect">
            <a:avLst/>
          </a:prstGeom>
        </p:spPr>
      </p:pic>
      <p:pic>
        <p:nvPicPr>
          <p:cNvPr id="8" name="7 Resim" descr="s1.png"/>
          <p:cNvPicPr>
            <a:picLocks noChangeAspect="1"/>
          </p:cNvPicPr>
          <p:nvPr/>
        </p:nvPicPr>
        <p:blipFill>
          <a:blip r:embed="rId3" cstate="print"/>
          <a:stretch>
            <a:fillRect/>
          </a:stretch>
        </p:blipFill>
        <p:spPr>
          <a:xfrm>
            <a:off x="4355976" y="3068960"/>
            <a:ext cx="4176464" cy="3600400"/>
          </a:xfrm>
          <a:prstGeom prst="rect">
            <a:avLst/>
          </a:prstGeom>
        </p:spPr>
      </p:pic>
      <p:sp>
        <p:nvSpPr>
          <p:cNvPr id="14" name="13 Sağ Ok"/>
          <p:cNvSpPr/>
          <p:nvPr/>
        </p:nvSpPr>
        <p:spPr>
          <a:xfrm>
            <a:off x="611560" y="4221088"/>
            <a:ext cx="36004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14 Yukarı Ok"/>
          <p:cNvSpPr/>
          <p:nvPr/>
        </p:nvSpPr>
        <p:spPr>
          <a:xfrm flipH="1">
            <a:off x="3203848" y="5949280"/>
            <a:ext cx="45719" cy="36004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 calcmode="lin" valueType="num">
                                      <p:cBhvr>
                                        <p:cTn id="15" dur="2000" fill="hold"/>
                                        <p:tgtEl>
                                          <p:spTgt spid="8"/>
                                        </p:tgtEl>
                                        <p:attrNameLst>
                                          <p:attrName>style.rotation</p:attrName>
                                        </p:attrNameLst>
                                      </p:cBhvr>
                                      <p:tavLst>
                                        <p:tav tm="0">
                                          <p:val>
                                            <p:fltVal val="90"/>
                                          </p:val>
                                        </p:tav>
                                        <p:tav tm="100000">
                                          <p:val>
                                            <p:fltVal val="0"/>
                                          </p:val>
                                        </p:tav>
                                      </p:tavLst>
                                    </p:anim>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03559 -0.00323 L 0.26389 -0.00323 " pathEditMode="relative" ptsTypes="AA">
                                      <p:cBhvr>
                                        <p:cTn id="20" dur="5000" fill="hold"/>
                                        <p:tgtEl>
                                          <p:spTgt spid="14"/>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00243 -0.03677 L -0.00243 -0.26752 " pathEditMode="relative" ptsTypes="AA">
                                      <p:cBhvr>
                                        <p:cTn id="22" dur="5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755576" y="0"/>
            <a:ext cx="6336704" cy="369332"/>
          </a:xfrm>
          <a:prstGeom prst="rect">
            <a:avLst/>
          </a:prstGeom>
          <a:noFill/>
        </p:spPr>
        <p:txBody>
          <a:bodyPr wrap="square" rtlCol="0">
            <a:spAutoFit/>
          </a:bodyPr>
          <a:lstStyle/>
          <a:p>
            <a:r>
              <a:rPr lang="tr-TR" b="1" dirty="0" smtClean="0"/>
              <a:t>                                 ALT-BEDEN VE-ÜST BEDEN OBEZİTESİ </a:t>
            </a:r>
            <a:endParaRPr lang="tr-TR" b="1" dirty="0"/>
          </a:p>
        </p:txBody>
      </p:sp>
      <p:sp>
        <p:nvSpPr>
          <p:cNvPr id="3" name="2 Metin kutusu"/>
          <p:cNvSpPr txBox="1"/>
          <p:nvPr/>
        </p:nvSpPr>
        <p:spPr>
          <a:xfrm>
            <a:off x="323528" y="332657"/>
            <a:ext cx="8424936" cy="830997"/>
          </a:xfrm>
          <a:prstGeom prst="rect">
            <a:avLst/>
          </a:prstGeom>
          <a:noFill/>
          <a:ln>
            <a:solidFill>
              <a:schemeClr val="tx1"/>
            </a:solidFill>
          </a:ln>
        </p:spPr>
        <p:txBody>
          <a:bodyPr wrap="square" rtlCol="0">
            <a:spAutoFit/>
          </a:bodyPr>
          <a:lstStyle/>
          <a:p>
            <a:r>
              <a:rPr lang="tr-TR" sz="1600" dirty="0" smtClean="0"/>
              <a:t>Cinsiyetlere özgü vücutta yağ oranının depolama bölgelerini aklımızda tutarak, bu bölgelerde biriken fazla yağlara ve bunların sağlık üzerine olan etkilerine bakalım. </a:t>
            </a:r>
            <a:r>
              <a:rPr lang="tr-TR" sz="1600" dirty="0" err="1" smtClean="0"/>
              <a:t>Obez</a:t>
            </a:r>
            <a:r>
              <a:rPr lang="tr-TR" sz="1600" dirty="0" smtClean="0"/>
              <a:t> insan vücudunda genel olarak ili tip yağ dağılımı görülür. Bunlar: alt beden ve üst beden </a:t>
            </a:r>
            <a:r>
              <a:rPr lang="tr-TR" sz="1600" dirty="0" err="1" smtClean="0"/>
              <a:t>obezitesidir</a:t>
            </a:r>
            <a:r>
              <a:rPr lang="tr-TR" sz="1600" dirty="0" smtClean="0"/>
              <a:t>.</a:t>
            </a:r>
            <a:endParaRPr lang="tr-TR" sz="1600" dirty="0"/>
          </a:p>
        </p:txBody>
      </p:sp>
      <p:sp>
        <p:nvSpPr>
          <p:cNvPr id="6" name="5 Metin kutusu"/>
          <p:cNvSpPr txBox="1"/>
          <p:nvPr/>
        </p:nvSpPr>
        <p:spPr>
          <a:xfrm>
            <a:off x="395536" y="5013176"/>
            <a:ext cx="8280920" cy="369332"/>
          </a:xfrm>
          <a:prstGeom prst="rect">
            <a:avLst/>
          </a:prstGeom>
          <a:noFill/>
        </p:spPr>
        <p:txBody>
          <a:bodyPr wrap="square" rtlCol="0">
            <a:spAutoFit/>
          </a:bodyPr>
          <a:lstStyle/>
          <a:p>
            <a:r>
              <a:rPr lang="tr-TR" b="1" dirty="0" smtClean="0"/>
              <a:t>                                                       Alt-Beden </a:t>
            </a:r>
            <a:r>
              <a:rPr lang="tr-TR" b="1" dirty="0" err="1" smtClean="0"/>
              <a:t>Obezitesi</a:t>
            </a:r>
            <a:endParaRPr lang="tr-TR" b="1" dirty="0"/>
          </a:p>
        </p:txBody>
      </p:sp>
      <p:sp>
        <p:nvSpPr>
          <p:cNvPr id="7" name="6 Metin kutusu"/>
          <p:cNvSpPr txBox="1"/>
          <p:nvPr/>
        </p:nvSpPr>
        <p:spPr>
          <a:xfrm>
            <a:off x="251520" y="5380672"/>
            <a:ext cx="8496944" cy="1477328"/>
          </a:xfrm>
          <a:prstGeom prst="rect">
            <a:avLst/>
          </a:prstGeom>
          <a:solidFill>
            <a:srgbClr val="0070C0">
              <a:alpha val="47000"/>
            </a:srgbClr>
          </a:solidFill>
          <a:ln>
            <a:solidFill>
              <a:schemeClr val="tx1"/>
            </a:solidFill>
          </a:ln>
        </p:spPr>
        <p:txBody>
          <a:bodyPr wrap="square" rtlCol="0">
            <a:spAutoFit/>
          </a:bodyPr>
          <a:lstStyle/>
          <a:p>
            <a:r>
              <a:rPr lang="tr-TR" dirty="0" smtClean="0"/>
              <a:t>Bu tip </a:t>
            </a:r>
            <a:r>
              <a:rPr lang="tr-TR" dirty="0" err="1" smtClean="0"/>
              <a:t>obezite</a:t>
            </a:r>
            <a:r>
              <a:rPr lang="tr-TR" dirty="0" smtClean="0"/>
              <a:t> ‘’armut şekilli’’ veya ‘’</a:t>
            </a:r>
            <a:r>
              <a:rPr lang="tr-TR" dirty="0" err="1" smtClean="0"/>
              <a:t>gionit</a:t>
            </a:r>
            <a:r>
              <a:rPr lang="tr-TR" dirty="0" smtClean="0"/>
              <a:t> </a:t>
            </a:r>
            <a:r>
              <a:rPr lang="tr-TR" dirty="0" err="1" smtClean="0"/>
              <a:t>obezite</a:t>
            </a:r>
            <a:r>
              <a:rPr lang="tr-TR" dirty="0" smtClean="0"/>
              <a:t>’’ olarak adlandırılır.</a:t>
            </a:r>
          </a:p>
          <a:p>
            <a:r>
              <a:rPr lang="tr-TR" dirty="0" smtClean="0"/>
              <a:t>Fazla yağ basenlerde, kalçalarda ve uyluklarda toplanır.</a:t>
            </a:r>
          </a:p>
          <a:p>
            <a:r>
              <a:rPr lang="tr-TR" dirty="0" smtClean="0"/>
              <a:t>Araştırmacılar bu bölgelerde biriken yağların kilo vermeye karşı daha dirençli  olduğunu göstermiştir.</a:t>
            </a:r>
          </a:p>
          <a:p>
            <a:r>
              <a:rPr lang="tr-TR" dirty="0" smtClean="0"/>
              <a:t>Alt Beden </a:t>
            </a:r>
            <a:r>
              <a:rPr lang="tr-TR" dirty="0" err="1" smtClean="0"/>
              <a:t>Obezitesi</a:t>
            </a:r>
            <a:r>
              <a:rPr lang="tr-TR" dirty="0" smtClean="0"/>
              <a:t> ciddi sağlık sorunlarına yol açabilir.</a:t>
            </a:r>
            <a:endParaRPr lang="tr-TR" dirty="0"/>
          </a:p>
        </p:txBody>
      </p:sp>
      <p:pic>
        <p:nvPicPr>
          <p:cNvPr id="8" name="7 Resim" descr="s1.png"/>
          <p:cNvPicPr>
            <a:picLocks noChangeAspect="1"/>
          </p:cNvPicPr>
          <p:nvPr/>
        </p:nvPicPr>
        <p:blipFill>
          <a:blip r:embed="rId2" cstate="print">
            <a:lum bright="-7000"/>
          </a:blip>
          <a:stretch>
            <a:fillRect/>
          </a:stretch>
        </p:blipFill>
        <p:spPr>
          <a:xfrm>
            <a:off x="323528" y="1268760"/>
            <a:ext cx="8424936" cy="3816424"/>
          </a:xfrm>
          <a:prstGeom prst="rect">
            <a:avLst/>
          </a:prstGeom>
        </p:spPr>
      </p:pic>
      <p:sp>
        <p:nvSpPr>
          <p:cNvPr id="9" name="8 Sağ Ok"/>
          <p:cNvSpPr/>
          <p:nvPr/>
        </p:nvSpPr>
        <p:spPr>
          <a:xfrm>
            <a:off x="683568" y="3573016"/>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Sağ Ok"/>
          <p:cNvSpPr/>
          <p:nvPr/>
        </p:nvSpPr>
        <p:spPr>
          <a:xfrm>
            <a:off x="5076056" y="2924944"/>
            <a:ext cx="432048"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11 Sol Ok"/>
          <p:cNvSpPr/>
          <p:nvPr/>
        </p:nvSpPr>
        <p:spPr>
          <a:xfrm>
            <a:off x="3347864" y="3573016"/>
            <a:ext cx="50405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Sol Ok"/>
          <p:cNvSpPr/>
          <p:nvPr/>
        </p:nvSpPr>
        <p:spPr>
          <a:xfrm>
            <a:off x="7956376" y="2924944"/>
            <a:ext cx="504056"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9"/>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2"/>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0"/>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1619672" y="188640"/>
            <a:ext cx="5328592" cy="369332"/>
          </a:xfrm>
          <a:prstGeom prst="rect">
            <a:avLst/>
          </a:prstGeom>
          <a:noFill/>
        </p:spPr>
        <p:txBody>
          <a:bodyPr wrap="square" rtlCol="0">
            <a:spAutoFit/>
          </a:bodyPr>
          <a:lstStyle/>
          <a:p>
            <a:r>
              <a:rPr lang="tr-TR" b="1" dirty="0" smtClean="0"/>
              <a:t>                              Üst-Beden </a:t>
            </a:r>
            <a:r>
              <a:rPr lang="tr-TR" b="1" dirty="0" err="1" smtClean="0"/>
              <a:t>Obezitesi</a:t>
            </a:r>
            <a:endParaRPr lang="tr-TR" b="1" dirty="0"/>
          </a:p>
        </p:txBody>
      </p:sp>
      <p:sp>
        <p:nvSpPr>
          <p:cNvPr id="4" name="3 Metin kutusu"/>
          <p:cNvSpPr txBox="1"/>
          <p:nvPr/>
        </p:nvSpPr>
        <p:spPr>
          <a:xfrm>
            <a:off x="179512" y="476672"/>
            <a:ext cx="8784976" cy="1077218"/>
          </a:xfrm>
          <a:prstGeom prst="rect">
            <a:avLst/>
          </a:prstGeom>
          <a:solidFill>
            <a:srgbClr val="0070C0">
              <a:alpha val="29000"/>
            </a:srgbClr>
          </a:solidFill>
          <a:ln>
            <a:solidFill>
              <a:schemeClr val="tx1"/>
            </a:solidFill>
          </a:ln>
        </p:spPr>
        <p:txBody>
          <a:bodyPr wrap="square" rtlCol="0">
            <a:spAutoFit/>
          </a:bodyPr>
          <a:lstStyle/>
          <a:p>
            <a:r>
              <a:rPr lang="tr-TR" sz="1600" dirty="0" smtClean="0"/>
              <a:t>Bu tip </a:t>
            </a:r>
            <a:r>
              <a:rPr lang="tr-TR" sz="1600" dirty="0" err="1" smtClean="0"/>
              <a:t>obezite</a:t>
            </a:r>
            <a:r>
              <a:rPr lang="tr-TR" sz="1600" dirty="0" smtClean="0"/>
              <a:t> ‘’elma-şekilli’’ veya ‘’</a:t>
            </a:r>
            <a:r>
              <a:rPr lang="tr-TR" sz="1600" dirty="0" err="1" smtClean="0"/>
              <a:t>android</a:t>
            </a:r>
            <a:r>
              <a:rPr lang="tr-TR" sz="1600" dirty="0" smtClean="0"/>
              <a:t>’’ </a:t>
            </a:r>
            <a:r>
              <a:rPr lang="tr-TR" sz="1600" dirty="0" err="1" smtClean="0"/>
              <a:t>obezite</a:t>
            </a:r>
            <a:r>
              <a:rPr lang="tr-TR" sz="1600" dirty="0" smtClean="0"/>
              <a:t> olarak adlandırılır.</a:t>
            </a:r>
          </a:p>
          <a:p>
            <a:r>
              <a:rPr lang="tr-TR" sz="1600" dirty="0" smtClean="0"/>
              <a:t>Fazla yağ </a:t>
            </a:r>
            <a:r>
              <a:rPr lang="tr-TR" sz="1600" dirty="0" err="1" smtClean="0"/>
              <a:t>abdominal</a:t>
            </a:r>
            <a:r>
              <a:rPr lang="tr-TR" sz="1600" dirty="0" smtClean="0"/>
              <a:t> (karın) bölgesinde toplanmıştır. Bazen bira göbeği olarak adlandırılır.</a:t>
            </a:r>
          </a:p>
          <a:p>
            <a:r>
              <a:rPr lang="tr-TR" sz="1600" dirty="0" smtClean="0"/>
              <a:t>Erkeklerde daha fazla rastlanır.</a:t>
            </a:r>
          </a:p>
          <a:p>
            <a:r>
              <a:rPr lang="tr-TR" sz="1600" dirty="0" smtClean="0"/>
              <a:t>Üst Beden </a:t>
            </a:r>
            <a:r>
              <a:rPr lang="tr-TR" sz="1600" dirty="0" err="1" smtClean="0"/>
              <a:t>Obezitesi</a:t>
            </a:r>
            <a:r>
              <a:rPr lang="tr-TR" sz="1600" dirty="0" smtClean="0"/>
              <a:t> ciddi sağlık sorunlarına yol açabilir. Çünkü organlarımız bu bölgede bulunmaktadır. </a:t>
            </a:r>
            <a:endParaRPr lang="tr-TR" sz="1600" dirty="0"/>
          </a:p>
        </p:txBody>
      </p:sp>
      <p:sp>
        <p:nvSpPr>
          <p:cNvPr id="6" name="5 Metin kutusu"/>
          <p:cNvSpPr txBox="1"/>
          <p:nvPr/>
        </p:nvSpPr>
        <p:spPr>
          <a:xfrm>
            <a:off x="251520" y="4581128"/>
            <a:ext cx="8064896" cy="369332"/>
          </a:xfrm>
          <a:prstGeom prst="rect">
            <a:avLst/>
          </a:prstGeom>
          <a:noFill/>
        </p:spPr>
        <p:txBody>
          <a:bodyPr wrap="square" rtlCol="0">
            <a:spAutoFit/>
          </a:bodyPr>
          <a:lstStyle/>
          <a:p>
            <a:r>
              <a:rPr lang="tr-TR" b="1" dirty="0" smtClean="0"/>
              <a:t>Üst-Beden </a:t>
            </a:r>
            <a:r>
              <a:rPr lang="tr-TR" b="1" dirty="0" err="1" smtClean="0"/>
              <a:t>Obezitesinin</a:t>
            </a:r>
            <a:r>
              <a:rPr lang="tr-TR" b="1" dirty="0" smtClean="0"/>
              <a:t> Tespiti</a:t>
            </a:r>
            <a:endParaRPr lang="tr-TR" b="1" dirty="0"/>
          </a:p>
        </p:txBody>
      </p:sp>
      <p:sp>
        <p:nvSpPr>
          <p:cNvPr id="10" name="9 Metin kutusu"/>
          <p:cNvSpPr txBox="1"/>
          <p:nvPr/>
        </p:nvSpPr>
        <p:spPr>
          <a:xfrm>
            <a:off x="179512" y="5013176"/>
            <a:ext cx="8784976" cy="1600438"/>
          </a:xfrm>
          <a:prstGeom prst="rect">
            <a:avLst/>
          </a:prstGeom>
          <a:solidFill>
            <a:srgbClr val="0070C0">
              <a:alpha val="40000"/>
            </a:srgbClr>
          </a:solidFill>
          <a:ln>
            <a:solidFill>
              <a:schemeClr val="tx1"/>
            </a:solidFill>
          </a:ln>
        </p:spPr>
        <p:txBody>
          <a:bodyPr wrap="square" rtlCol="0">
            <a:spAutoFit/>
          </a:bodyPr>
          <a:lstStyle/>
          <a:p>
            <a:r>
              <a:rPr lang="tr-TR" sz="1400" dirty="0" smtClean="0"/>
              <a:t>Üst beden </a:t>
            </a:r>
            <a:r>
              <a:rPr lang="tr-TR" sz="1400" dirty="0" err="1" smtClean="0"/>
              <a:t>obezitesinin</a:t>
            </a:r>
            <a:r>
              <a:rPr lang="tr-TR" sz="1400" dirty="0" smtClean="0"/>
              <a:t> tespiti için bel ve basen bölgesi ölçümü yapılır. Sırasıyla: </a:t>
            </a:r>
          </a:p>
          <a:p>
            <a:r>
              <a:rPr lang="tr-TR" sz="1400" dirty="0" smtClean="0"/>
              <a:t>Terzilerin kullandığı bir şerit metre yardımıyla ilk adım olarak göbek deliğiniz başlangıç ve bitiş noktası olacak şekilde bel çevrenizi; ikinci  adım olarak ise bu kez baseninizin en geniş noktasından ölçüm alacak şekilde tamamlayın</a:t>
            </a:r>
          </a:p>
          <a:p>
            <a:r>
              <a:rPr lang="tr-TR" sz="1400" dirty="0" smtClean="0"/>
              <a:t>Bel-basen oranını ve üst beden </a:t>
            </a:r>
            <a:r>
              <a:rPr lang="tr-TR" sz="1400" dirty="0" err="1" smtClean="0"/>
              <a:t>obezite</a:t>
            </a:r>
            <a:r>
              <a:rPr lang="tr-TR" sz="1400" dirty="0" smtClean="0"/>
              <a:t> tespitini şu şekilde hesaplayabiliriz. Örneğin , bel ölçümü 99 cm ve basen ölçümü 96.5 cm olan bir erkek  için: Bel/Basen oranı= 1.05 olarak bulunur. Bu oran &gt;0.95’den büyüktür. Bu kişi üst beden </a:t>
            </a:r>
            <a:r>
              <a:rPr lang="tr-TR" sz="1400" dirty="0" err="1" smtClean="0"/>
              <a:t>obezitesidir</a:t>
            </a:r>
            <a:r>
              <a:rPr lang="tr-TR" sz="1400" dirty="0" smtClean="0"/>
              <a:t>. Üst beden </a:t>
            </a:r>
            <a:r>
              <a:rPr lang="tr-TR" sz="1400" dirty="0" err="1" smtClean="0"/>
              <a:t>obezitesi</a:t>
            </a:r>
            <a:r>
              <a:rPr lang="tr-TR" sz="1400" dirty="0" smtClean="0"/>
              <a:t> , bu oranın erkekler için 0.95’ten , kadınlar içinse 0.80’den daha fazla olması söz konusundadır.</a:t>
            </a:r>
          </a:p>
        </p:txBody>
      </p:sp>
      <p:pic>
        <p:nvPicPr>
          <p:cNvPr id="7" name="6 Resim" descr="s1.png"/>
          <p:cNvPicPr>
            <a:picLocks noChangeAspect="1"/>
          </p:cNvPicPr>
          <p:nvPr/>
        </p:nvPicPr>
        <p:blipFill>
          <a:blip r:embed="rId2" cstate="print"/>
          <a:stretch>
            <a:fillRect/>
          </a:stretch>
        </p:blipFill>
        <p:spPr>
          <a:xfrm>
            <a:off x="179512" y="1628800"/>
            <a:ext cx="8784976" cy="2952328"/>
          </a:xfrm>
          <a:prstGeom prst="rect">
            <a:avLst/>
          </a:prstGeom>
        </p:spPr>
      </p:pic>
      <p:cxnSp>
        <p:nvCxnSpPr>
          <p:cNvPr id="9" name="8 Düz Ok Bağlayıcısı"/>
          <p:cNvCxnSpPr/>
          <p:nvPr/>
        </p:nvCxnSpPr>
        <p:spPr>
          <a:xfrm flipV="1">
            <a:off x="2339752" y="2636912"/>
            <a:ext cx="1512168"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flipV="1">
            <a:off x="2843808" y="2924944"/>
            <a:ext cx="136815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Düz Ok Bağlayıcısı"/>
          <p:cNvCxnSpPr/>
          <p:nvPr/>
        </p:nvCxnSpPr>
        <p:spPr>
          <a:xfrm flipV="1">
            <a:off x="2843808" y="3284984"/>
            <a:ext cx="1656184"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17 Düz Ok Bağlayıcısı"/>
          <p:cNvCxnSpPr/>
          <p:nvPr/>
        </p:nvCxnSpPr>
        <p:spPr>
          <a:xfrm flipV="1">
            <a:off x="2555776" y="3573016"/>
            <a:ext cx="208823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19 Düz Ok Bağlayıcısı"/>
          <p:cNvCxnSpPr/>
          <p:nvPr/>
        </p:nvCxnSpPr>
        <p:spPr>
          <a:xfrm flipV="1">
            <a:off x="1979712" y="3861048"/>
            <a:ext cx="2520280"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20 Oval"/>
          <p:cNvSpPr/>
          <p:nvPr/>
        </p:nvSpPr>
        <p:spPr>
          <a:xfrm>
            <a:off x="2915816" y="2420888"/>
            <a:ext cx="72008"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26 Oval"/>
          <p:cNvSpPr/>
          <p:nvPr/>
        </p:nvSpPr>
        <p:spPr>
          <a:xfrm>
            <a:off x="2987824" y="2348880"/>
            <a:ext cx="72008"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27 Oval"/>
          <p:cNvSpPr/>
          <p:nvPr/>
        </p:nvSpPr>
        <p:spPr>
          <a:xfrm>
            <a:off x="2987824" y="2492896"/>
            <a:ext cx="72008"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28 Oval"/>
          <p:cNvSpPr/>
          <p:nvPr/>
        </p:nvSpPr>
        <p:spPr>
          <a:xfrm>
            <a:off x="3059832" y="2420888"/>
            <a:ext cx="72008"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after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childTnLst>
                          </p:cTn>
                        </p:par>
                        <p:par>
                          <p:cTn id="10" fill="hold">
                            <p:stCondLst>
                              <p:cond delay="500"/>
                            </p:stCondLst>
                            <p:childTnLst>
                              <p:par>
                                <p:cTn id="11" presetID="30" presetClass="emph" presetSubtype="0" fill="hold" nodeType="afterEffect">
                                  <p:stCondLst>
                                    <p:cond delay="0"/>
                                  </p:stCondLst>
                                  <p:childTnLst>
                                    <p:animClr clrSpc="hsl" dir="cw">
                                      <p:cBhvr override="childStyle">
                                        <p:cTn id="12" dur="500" fill="hold"/>
                                        <p:tgtEl>
                                          <p:spTgt spid="12"/>
                                        </p:tgtEl>
                                        <p:attrNameLst>
                                          <p:attrName>style.color</p:attrName>
                                        </p:attrNameLst>
                                      </p:cBhvr>
                                      <p:by>
                                        <p:hsl h="0" s="12549" l="25098"/>
                                      </p:by>
                                    </p:animClr>
                                    <p:animClr clrSpc="hsl" dir="cw">
                                      <p:cBhvr>
                                        <p:cTn id="13" dur="500" fill="hold"/>
                                        <p:tgtEl>
                                          <p:spTgt spid="12"/>
                                        </p:tgtEl>
                                        <p:attrNameLst>
                                          <p:attrName>fillcolor</p:attrName>
                                        </p:attrNameLst>
                                      </p:cBhvr>
                                      <p:by>
                                        <p:hsl h="0" s="12549" l="25098"/>
                                      </p:by>
                                    </p:animClr>
                                    <p:animClr clrSpc="hsl" dir="cw">
                                      <p:cBhvr>
                                        <p:cTn id="14" dur="500" fill="hold"/>
                                        <p:tgtEl>
                                          <p:spTgt spid="12"/>
                                        </p:tgtEl>
                                        <p:attrNameLst>
                                          <p:attrName>stroke.color</p:attrName>
                                        </p:attrNameLst>
                                      </p:cBhvr>
                                      <p:by>
                                        <p:hsl h="0" s="12549" l="25098"/>
                                      </p:by>
                                    </p:animClr>
                                    <p:set>
                                      <p:cBhvr>
                                        <p:cTn id="15" dur="500" fill="hold"/>
                                        <p:tgtEl>
                                          <p:spTgt spid="12"/>
                                        </p:tgtEl>
                                        <p:attrNameLst>
                                          <p:attrName>fill.type</p:attrName>
                                        </p:attrNameLst>
                                      </p:cBhvr>
                                      <p:to>
                                        <p:strVal val="solid"/>
                                      </p:to>
                                    </p:set>
                                  </p:childTnLst>
                                </p:cTn>
                              </p:par>
                            </p:childTnLst>
                          </p:cTn>
                        </p:par>
                        <p:par>
                          <p:cTn id="16" fill="hold">
                            <p:stCondLst>
                              <p:cond delay="1000"/>
                            </p:stCondLst>
                            <p:childTnLst>
                              <p:par>
                                <p:cTn id="17" presetID="30" presetClass="emph" presetSubtype="0" fill="hold" nodeType="afterEffect">
                                  <p:stCondLst>
                                    <p:cond delay="0"/>
                                  </p:stCondLst>
                                  <p:childTnLst>
                                    <p:animClr clrSpc="hsl" dir="cw">
                                      <p:cBhvr override="childStyle">
                                        <p:cTn id="18" dur="500" fill="hold"/>
                                        <p:tgtEl>
                                          <p:spTgt spid="14"/>
                                        </p:tgtEl>
                                        <p:attrNameLst>
                                          <p:attrName>style.color</p:attrName>
                                        </p:attrNameLst>
                                      </p:cBhvr>
                                      <p:by>
                                        <p:hsl h="0" s="12549" l="25098"/>
                                      </p:by>
                                    </p:animClr>
                                    <p:animClr clrSpc="hsl" dir="cw">
                                      <p:cBhvr>
                                        <p:cTn id="19" dur="500" fill="hold"/>
                                        <p:tgtEl>
                                          <p:spTgt spid="14"/>
                                        </p:tgtEl>
                                        <p:attrNameLst>
                                          <p:attrName>fillcolor</p:attrName>
                                        </p:attrNameLst>
                                      </p:cBhvr>
                                      <p:by>
                                        <p:hsl h="0" s="12549" l="25098"/>
                                      </p:by>
                                    </p:animClr>
                                    <p:animClr clrSpc="hsl" dir="cw">
                                      <p:cBhvr>
                                        <p:cTn id="20" dur="500" fill="hold"/>
                                        <p:tgtEl>
                                          <p:spTgt spid="14"/>
                                        </p:tgtEl>
                                        <p:attrNameLst>
                                          <p:attrName>stroke.color</p:attrName>
                                        </p:attrNameLst>
                                      </p:cBhvr>
                                      <p:by>
                                        <p:hsl h="0" s="12549" l="25098"/>
                                      </p:by>
                                    </p:animClr>
                                    <p:set>
                                      <p:cBhvr>
                                        <p:cTn id="21" dur="500" fill="hold"/>
                                        <p:tgtEl>
                                          <p:spTgt spid="14"/>
                                        </p:tgtEl>
                                        <p:attrNameLst>
                                          <p:attrName>fill.type</p:attrName>
                                        </p:attrNameLst>
                                      </p:cBhvr>
                                      <p:to>
                                        <p:strVal val="solid"/>
                                      </p:to>
                                    </p:set>
                                  </p:childTnLst>
                                </p:cTn>
                              </p:par>
                            </p:childTnLst>
                          </p:cTn>
                        </p:par>
                        <p:par>
                          <p:cTn id="22" fill="hold">
                            <p:stCondLst>
                              <p:cond delay="1500"/>
                            </p:stCondLst>
                            <p:childTnLst>
                              <p:par>
                                <p:cTn id="23" presetID="30" presetClass="emph" presetSubtype="0" fill="hold" nodeType="afterEffect">
                                  <p:stCondLst>
                                    <p:cond delay="0"/>
                                  </p:stCondLst>
                                  <p:childTnLst>
                                    <p:animClr clrSpc="hsl" dir="cw">
                                      <p:cBhvr override="childStyle">
                                        <p:cTn id="24" dur="500" fill="hold"/>
                                        <p:tgtEl>
                                          <p:spTgt spid="18"/>
                                        </p:tgtEl>
                                        <p:attrNameLst>
                                          <p:attrName>style.color</p:attrName>
                                        </p:attrNameLst>
                                      </p:cBhvr>
                                      <p:by>
                                        <p:hsl h="0" s="12549" l="25098"/>
                                      </p:by>
                                    </p:animClr>
                                    <p:animClr clrSpc="hsl" dir="cw">
                                      <p:cBhvr>
                                        <p:cTn id="25" dur="500" fill="hold"/>
                                        <p:tgtEl>
                                          <p:spTgt spid="18"/>
                                        </p:tgtEl>
                                        <p:attrNameLst>
                                          <p:attrName>fillcolor</p:attrName>
                                        </p:attrNameLst>
                                      </p:cBhvr>
                                      <p:by>
                                        <p:hsl h="0" s="12549" l="25098"/>
                                      </p:by>
                                    </p:animClr>
                                    <p:animClr clrSpc="hsl" dir="cw">
                                      <p:cBhvr>
                                        <p:cTn id="26" dur="500" fill="hold"/>
                                        <p:tgtEl>
                                          <p:spTgt spid="18"/>
                                        </p:tgtEl>
                                        <p:attrNameLst>
                                          <p:attrName>stroke.color</p:attrName>
                                        </p:attrNameLst>
                                      </p:cBhvr>
                                      <p:by>
                                        <p:hsl h="0" s="12549" l="25098"/>
                                      </p:by>
                                    </p:animClr>
                                    <p:set>
                                      <p:cBhvr>
                                        <p:cTn id="27" dur="500" fill="hold"/>
                                        <p:tgtEl>
                                          <p:spTgt spid="18"/>
                                        </p:tgtEl>
                                        <p:attrNameLst>
                                          <p:attrName>fill.type</p:attrName>
                                        </p:attrNameLst>
                                      </p:cBhvr>
                                      <p:to>
                                        <p:strVal val="solid"/>
                                      </p:to>
                                    </p:set>
                                  </p:childTnLst>
                                </p:cTn>
                              </p:par>
                            </p:childTnLst>
                          </p:cTn>
                        </p:par>
                        <p:par>
                          <p:cTn id="28" fill="hold">
                            <p:stCondLst>
                              <p:cond delay="2000"/>
                            </p:stCondLst>
                            <p:childTnLst>
                              <p:par>
                                <p:cTn id="29" presetID="30" presetClass="emph" presetSubtype="0" fill="hold" nodeType="afterEffect">
                                  <p:stCondLst>
                                    <p:cond delay="0"/>
                                  </p:stCondLst>
                                  <p:childTnLst>
                                    <p:animClr clrSpc="hsl" dir="cw">
                                      <p:cBhvr override="childStyle">
                                        <p:cTn id="30" dur="500" fill="hold"/>
                                        <p:tgtEl>
                                          <p:spTgt spid="20"/>
                                        </p:tgtEl>
                                        <p:attrNameLst>
                                          <p:attrName>style.color</p:attrName>
                                        </p:attrNameLst>
                                      </p:cBhvr>
                                      <p:by>
                                        <p:hsl h="0" s="12549" l="25098"/>
                                      </p:by>
                                    </p:animClr>
                                    <p:animClr clrSpc="hsl" dir="cw">
                                      <p:cBhvr>
                                        <p:cTn id="31" dur="500" fill="hold"/>
                                        <p:tgtEl>
                                          <p:spTgt spid="20"/>
                                        </p:tgtEl>
                                        <p:attrNameLst>
                                          <p:attrName>fillcolor</p:attrName>
                                        </p:attrNameLst>
                                      </p:cBhvr>
                                      <p:by>
                                        <p:hsl h="0" s="12549" l="25098"/>
                                      </p:by>
                                    </p:animClr>
                                    <p:animClr clrSpc="hsl" dir="cw">
                                      <p:cBhvr>
                                        <p:cTn id="32" dur="500" fill="hold"/>
                                        <p:tgtEl>
                                          <p:spTgt spid="20"/>
                                        </p:tgtEl>
                                        <p:attrNameLst>
                                          <p:attrName>stroke.color</p:attrName>
                                        </p:attrNameLst>
                                      </p:cBhvr>
                                      <p:by>
                                        <p:hsl h="0" s="12549" l="25098"/>
                                      </p:by>
                                    </p:animClr>
                                    <p:set>
                                      <p:cBhvr>
                                        <p:cTn id="33" dur="500" fill="hold"/>
                                        <p:tgtEl>
                                          <p:spTgt spid="20"/>
                                        </p:tgtEl>
                                        <p:attrNameLst>
                                          <p:attrName>fill.type</p:attrName>
                                        </p:attrNameLst>
                                      </p:cBhvr>
                                      <p:to>
                                        <p:strVal val="solid"/>
                                      </p:to>
                                    </p:set>
                                  </p:childTnLst>
                                </p:cTn>
                              </p:par>
                            </p:childTnLst>
                          </p:cTn>
                        </p:par>
                        <p:par>
                          <p:cTn id="34" fill="hold">
                            <p:stCondLst>
                              <p:cond delay="2500"/>
                            </p:stCondLst>
                            <p:childTnLst>
                              <p:par>
                                <p:cTn id="35" presetID="0" presetClass="path" presetSubtype="0" accel="50000" decel="50000" fill="hold" grpId="0" nodeType="afterEffect">
                                  <p:stCondLst>
                                    <p:cond delay="0"/>
                                  </p:stCondLst>
                                  <p:childTnLst>
                                    <p:animMotion origin="layout" path="M 0 0 C -0.00608 -0.00116 -0.01198 -0.00208 -0.01597 -0.00416 C -0.01997 -0.00624 -0.01962 -0.0111 -0.02379 -0.01249 C -0.02795 -0.01387 -0.03524 -0.0111 -0.04132 -0.01249 C -0.0474 -0.01387 -0.05434 -0.02058 -0.06042 -0.02104 C -0.06649 -0.0215 -0.07118 -0.02636 -0.07778 -0.0148 C -0.08438 -0.00324 -0.09757 0.03214 -0.1 0.04879 C -0.10243 0.06543 -0.09566 0.07584 -0.09202 0.08462 C -0.08837 0.09341 -0.08195 0.0948 -0.07778 0.1015 C -0.07361 0.10821 -0.07066 0.11792 -0.06667 0.12486 C -0.06267 0.13179 -0.05868 0.13827 -0.05399 0.14381 C -0.04931 0.14936 -0.04358 0.15376 -0.0382 0.15861 C -0.03281 0.16347 -0.02535 0.16855 -0.02222 0.17341 C -0.0191 0.17827 -0.02014 0.18289 -0.0191 0.18821 C -0.01806 0.19353 -0.0158 0.19907 -0.01597 0.20509 C -0.01615 0.2111 -0.01858 0.21965 -0.02066 0.22428 C -0.02274 0.2289 -0.025 0.23052 -0.02865 0.2326 C -0.03229 0.23468 -0.03681 0.23699 -0.04288 0.23676 C -0.04896 0.23653 -0.06024 0.23514 -0.06511 0.23052 C -0.06997 0.2259 -0.07153 0.21503 -0.07153 0.20948 C -0.07153 0.20393 -0.06823 0.19676 -0.06511 0.19676 C -0.06198 0.19676 -0.05452 0.20416 -0.05243 0.20948 C -0.05035 0.2148 -0.05243 0.2252 -0.05243 0.22844 " pathEditMode="relative" ptsTypes="aaaaaaaaaaaaaaaaaaaaaaA">
                                      <p:cBhvr>
                                        <p:cTn id="36" dur="5000" fill="hold"/>
                                        <p:tgtEl>
                                          <p:spTgt spid="27"/>
                                        </p:tgtEl>
                                        <p:attrNameLst>
                                          <p:attrName>ppt_x</p:attrName>
                                          <p:attrName>ppt_y</p:attrName>
                                        </p:attrNameLst>
                                      </p:cBhvr>
                                    </p:animMotion>
                                  </p:childTnLst>
                                </p:cTn>
                              </p:par>
                              <p:par>
                                <p:cTn id="37" presetID="0" presetClass="path" presetSubtype="0" accel="50000" decel="50000" fill="hold" grpId="0" nodeType="withEffect">
                                  <p:stCondLst>
                                    <p:cond delay="1000"/>
                                  </p:stCondLst>
                                  <p:childTnLst>
                                    <p:animMotion origin="layout" path="M -0.02101 -0.01549 C -0.02587 -0.01549 -0.03073 -0.01526 -0.03541 -0.01549 C -0.0401 -0.01572 -0.0434 -0.01665 -0.04965 -0.01757 C -0.0559 -0.0185 -0.0658 -0.02243 -0.07344 -0.02174 C -0.08107 -0.02104 -0.08958 -0.0289 -0.09566 -0.01341 C -0.10173 0.00208 -0.11059 0.05572 -0.10989 0.07121 C -0.1092 0.0867 -0.09722 0.07214 -0.09097 0.07954 C -0.08472 0.08693 -0.08038 0.10243 -0.07187 0.11561 C -0.06337 0.12878 -0.04757 0.14636 -0.0401 0.15792 C -0.03264 0.16948 -0.02951 0.17641 -0.02743 0.18543 C -0.02535 0.19445 -0.02291 0.20717 -0.02743 0.21271 C -0.03194 0.21826 -0.04878 0.22058 -0.05434 0.21919 C -0.05989 0.2178 -0.06285 0.20994 -0.06076 0.20439 C -0.05868 0.19884 -0.04323 0.19144 -0.04166 0.18543 C -0.0401 0.17942 -0.0467 0.17318 -0.05121 0.16832 C -0.05573 0.16347 -0.06562 0.15399 -0.06875 0.15584 C -0.07187 0.15769 -0.07222 0.17133 -0.07031 0.17896 C -0.0684 0.18659 -0.05798 0.19676 -0.05764 0.20231 C -0.05729 0.20786 -0.06458 0.21063 -0.06875 0.21271 C -0.07291 0.2148 -0.07795 0.2148 -0.08298 0.21503 " pathEditMode="relative" ptsTypes="aaaaaaaaaaaaaaaaaaaA">
                                      <p:cBhvr>
                                        <p:cTn id="38" dur="5000" fill="hold"/>
                                        <p:tgtEl>
                                          <p:spTgt spid="29"/>
                                        </p:tgtEl>
                                        <p:attrNameLst>
                                          <p:attrName>ppt_x</p:attrName>
                                          <p:attrName>ppt_y</p:attrName>
                                        </p:attrNameLst>
                                      </p:cBhvr>
                                    </p:animMotion>
                                  </p:childTnLst>
                                </p:cTn>
                              </p:par>
                              <p:par>
                                <p:cTn id="39" presetID="0" presetClass="path" presetSubtype="0" accel="50000" decel="50000" fill="hold" grpId="0" nodeType="withEffect">
                                  <p:stCondLst>
                                    <p:cond delay="2000"/>
                                  </p:stCondLst>
                                  <p:childTnLst>
                                    <p:animMotion origin="layout" path="M 0.00104 -0.00925 C -0.00555 -0.00948 -0.01198 -0.00971 -0.02274 -0.01133 C -0.0335 -0.01295 -0.05347 -0.01873 -0.06406 -0.01966 C -0.07465 -0.02058 -0.08159 -0.02636 -0.08628 -0.01757 C -0.09097 -0.00879 -0.09409 0.01433 -0.09253 0.03306 C -0.09097 0.05179 -0.08489 0.07884 -0.07673 0.09433 C -0.06857 0.10982 -0.05468 0.11098 -0.0434 0.12624 C -0.03211 0.1415 -0.01406 0.16994 -0.0085 0.18543 C -0.00295 0.20092 -0.00538 0.21364 -0.01007 0.21919 C -0.01475 0.22474 -0.02882 0.21919 -0.03698 0.21919 C -0.04514 0.21919 -0.05173 0.22173 -0.0592 0.21919 C -0.06666 0.21665 -0.07586 0.21433 -0.08142 0.20439 C -0.08698 0.19445 -0.09288 0.16855 -0.09253 0.16 C -0.09218 0.15144 -0.08663 0.15352 -0.07986 0.15352 C -0.07309 0.15352 -0.05711 0.15653 -0.05139 0.16 C -0.04566 0.16347 -0.046 0.16994 -0.04496 0.1748 C -0.04392 0.17965 -0.04392 0.18428 -0.04496 0.18959 C -0.046 0.19491 -0.0467 0.20231 -0.05139 0.20647 C -0.05607 0.21063 -0.06805 0.22196 -0.07361 0.21503 C -0.07916 0.20809 -0.08923 0.17087 -0.08472 0.16416 C -0.08021 0.15745 -0.04861 0.16532 -0.04652 0.1748 C -0.04444 0.18428 -0.06771 0.21364 -0.07187 0.22127 " pathEditMode="relative" ptsTypes="aaaaaaaaaaaaaaaaaaaaaA">
                                      <p:cBhvr>
                                        <p:cTn id="40" dur="5000" fill="hold"/>
                                        <p:tgtEl>
                                          <p:spTgt spid="21"/>
                                        </p:tgtEl>
                                        <p:attrNameLst>
                                          <p:attrName>ppt_x</p:attrName>
                                          <p:attrName>ppt_y</p:attrName>
                                        </p:attrNameLst>
                                      </p:cBhvr>
                                    </p:animMotion>
                                  </p:childTnLst>
                                </p:cTn>
                              </p:par>
                              <p:par>
                                <p:cTn id="41" presetID="0" presetClass="path" presetSubtype="0" accel="50000" decel="50000" fill="hold" grpId="0" nodeType="withEffect">
                                  <p:stCondLst>
                                    <p:cond delay="3000"/>
                                  </p:stCondLst>
                                  <p:childTnLst>
                                    <p:animMotion origin="layout" path="M -0.02743 -0.03445 C -0.03646 -0.03653 -0.04532 -0.03861 -0.05434 -0.03861 C -0.06337 -0.03861 -0.07483 -0.03653 -0.08143 -0.03445 C -0.08803 -0.03237 -0.09063 -0.03445 -0.0941 -0.02589 C -0.09757 -0.01734 -0.10191 0.0007 -0.10191 0.01642 C -0.10191 0.03214 -0.09809 0.05711 -0.0941 0.06914 C -0.09011 0.08116 -0.08438 0.08162 -0.07813 0.08833 C -0.07188 0.09503 -0.06493 0.09711 -0.05591 0.10937 C -0.04688 0.12162 -0.0316 0.14844 -0.02414 0.16231 C -0.01667 0.17619 -0.01059 0.18382 -0.01146 0.19191 C -0.01233 0.2 -0.02188 0.20763 -0.029 0.21087 C -0.03612 0.21411 -0.0474 0.21272 -0.05434 0.21087 C -0.06129 0.20902 -0.06615 0.20278 -0.07032 0.20023 C -0.07448 0.19769 -0.07709 0.19677 -0.07969 0.19607 " pathEditMode="relative" ptsTypes="aaaaaaaaaaaaaA">
                                      <p:cBhvr>
                                        <p:cTn id="42" dur="5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29" grpId="0" animBg="1"/>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Zengin">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2760</TotalTime>
  <Words>4028</Words>
  <Application>Microsoft Office PowerPoint</Application>
  <PresentationFormat>Ekran Gösterisi (4:3)</PresentationFormat>
  <Paragraphs>269</Paragraphs>
  <Slides>33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33</vt:i4>
      </vt:variant>
    </vt:vector>
  </HeadingPairs>
  <TitlesOfParts>
    <vt:vector size="37" baseType="lpstr">
      <vt:lpstr>Arial</vt:lpstr>
      <vt:lpstr>Calibri</vt:lpstr>
      <vt:lpstr>Verdana</vt:lpstr>
      <vt:lpstr>Ofis Teması</vt:lpstr>
      <vt:lpstr>Ünite 7 : Obezite, Kilo Kontrolü ve Yeme Bozuklukları</vt:lpstr>
      <vt:lpstr>İDEAL VE SAĞLIKLI KİLO NEDİR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Obezite Kilo Kontrolü ve Yeme Bozuklukları</dc:title>
  <dc:creator>MUSAB-İBN ÜMEYİR</dc:creator>
  <cp:lastModifiedBy>Birce Taban</cp:lastModifiedBy>
  <cp:revision>228</cp:revision>
  <dcterms:created xsi:type="dcterms:W3CDTF">2017-11-14T22:15:28Z</dcterms:created>
  <dcterms:modified xsi:type="dcterms:W3CDTF">2017-12-11T07:29:35Z</dcterms:modified>
</cp:coreProperties>
</file>