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89" r:id="rId3"/>
  </p:sldMasterIdLst>
  <p:notesMasterIdLst>
    <p:notesMasterId r:id="rId11"/>
  </p:notesMasterIdLst>
  <p:handoutMasterIdLst>
    <p:handoutMasterId r:id="rId12"/>
  </p:handoutMasterIdLst>
  <p:sldIdLst>
    <p:sldId id="721" r:id="rId4"/>
    <p:sldId id="722" r:id="rId5"/>
    <p:sldId id="723" r:id="rId6"/>
    <p:sldId id="724" r:id="rId7"/>
    <p:sldId id="725" r:id="rId8"/>
    <p:sldId id="726" r:id="rId9"/>
    <p:sldId id="727" r:id="rId10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5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3FAE"/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73" autoAdjust="0"/>
    <p:restoredTop sz="94660"/>
  </p:normalViewPr>
  <p:slideViewPr>
    <p:cSldViewPr snapToGrid="0">
      <p:cViewPr varScale="1">
        <p:scale>
          <a:sx n="61" d="100"/>
          <a:sy n="61" d="100"/>
        </p:scale>
        <p:origin x="78" y="402"/>
      </p:cViewPr>
      <p:guideLst>
        <p:guide orient="horz" pos="2160"/>
        <p:guide pos="2857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4" d="100"/>
          <a:sy n="64" d="100"/>
        </p:scale>
        <p:origin x="339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EB3403-51FA-4010-975A-92E4C2B0B2A1}" type="datetimeFigureOut">
              <a:rPr lang="tr-TR" smtClean="0"/>
              <a:t>29.02.2020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25271F-2A3F-44CE-9661-3F380E12CB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2078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2/29/2020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2/29/2020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2/29/2020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2/29/2020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2/29/2020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2/29/2020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2/29/2020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2/29/2020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2/29/2020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0348" y="213719"/>
            <a:ext cx="6781800" cy="1600200"/>
          </a:xfrm>
        </p:spPr>
        <p:txBody>
          <a:bodyPr>
            <a:normAutofit/>
          </a:bodyPr>
          <a:lstStyle>
            <a:lvl1pPr algn="ctr">
              <a:defRPr lang="tr-TR" sz="1800" b="1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03703"/>
            <a:ext cx="7543800" cy="3886200"/>
          </a:xfrm>
        </p:spPr>
        <p:txBody>
          <a:bodyPr/>
          <a:lstStyle>
            <a:lvl1pPr marL="205740" indent="-205740">
              <a:buClrTx/>
              <a:buFont typeface="Wingdings" panose="05000000000000000000" pitchFamily="2" charset="2"/>
              <a:buChar char="Ø"/>
              <a:defRPr sz="1500">
                <a:solidFill>
                  <a:schemeClr val="tx1"/>
                </a:solidFill>
              </a:defRPr>
            </a:lvl1pPr>
            <a:lvl2pPr marL="445770" indent="-20574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2pPr>
            <a:lvl3pPr marL="65151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3pPr>
            <a:lvl4pPr marL="85725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4pPr>
            <a:lvl5pPr marL="102870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2/29/2020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2/29/2020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2/29/2020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2/29/2020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2/29/2020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2/29/2020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 smtClean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2/29/2020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2/29/2020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dirty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dirty="0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18198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22005629"/>
      </p:ext>
    </p:extLst>
  </p:cSld>
  <p:clrMapOvr>
    <a:masterClrMapping/>
  </p:clrMapOvr>
  <p:hf sldNum="0" hd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19913B4-353A-43F0-919E-C9E766A5124A}" type="datetime1">
              <a:rPr lang="en-US" smtClean="0"/>
              <a:t>2/29/2020</a:t>
            </a:fld>
            <a:endParaRPr lang="en-U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268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2.jpeg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2/29/2020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112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15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3429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685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0287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171450" indent="-171450" algn="l" rtl="0" eaLnBrk="1" fontAlgn="base" hangingPunct="1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3" name="Unvan 1"/>
          <p:cNvSpPr txBox="1">
            <a:spLocks/>
          </p:cNvSpPr>
          <p:nvPr/>
        </p:nvSpPr>
        <p:spPr>
          <a:xfrm>
            <a:off x="621338" y="376082"/>
            <a:ext cx="5648325" cy="745944"/>
          </a:xfrm>
        </p:spPr>
        <p:txBody>
          <a:bodyPr>
            <a:normAutofit fontScale="97500"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tr-TR" sz="1500" b="1" kern="1200" dirty="0">
                <a:solidFill>
                  <a:srgbClr val="160093"/>
                </a:solidFill>
                <a:latin typeface="Arial"/>
                <a:ea typeface="ＭＳ Ｐゴシック" charset="0"/>
                <a:cs typeface="Arial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5pPr>
            <a:lvl6pPr marL="3429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6pPr>
            <a:lvl7pPr marL="685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7pPr>
            <a:lvl8pPr marL="10287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8pPr>
            <a:lvl9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9pPr>
          </a:lstStyle>
          <a:p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İŞ PLANI KAVRAMI , İŞ PLANI HAZIRLAMA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621338" y="1122026"/>
            <a:ext cx="8312133" cy="488550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 algn="just">
              <a:buNone/>
            </a:pP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İş planı: Kurulması düşünülen işletmenin detaylarını içeren yazılı belgeye iş planı denir. Bu planda işletmenin tüm unsurlarının tanımlanması gerekir. Bu unsurlar;</a:t>
            </a:r>
          </a:p>
          <a:p>
            <a:pPr marL="0" indent="0" algn="just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Proje</a:t>
            </a:r>
          </a:p>
          <a:p>
            <a:pPr algn="just"/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Üretim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Pazarlama</a:t>
            </a:r>
          </a:p>
          <a:p>
            <a:pPr algn="just"/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Yönetim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Ar- Ge</a:t>
            </a:r>
          </a:p>
          <a:p>
            <a:pPr algn="just"/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Finansman</a:t>
            </a: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87914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3" name="Unvan 1"/>
          <p:cNvSpPr txBox="1">
            <a:spLocks/>
          </p:cNvSpPr>
          <p:nvPr/>
        </p:nvSpPr>
        <p:spPr>
          <a:xfrm>
            <a:off x="621338" y="376082"/>
            <a:ext cx="5648325" cy="745944"/>
          </a:xfrm>
        </p:spPr>
        <p:txBody>
          <a:bodyPr>
            <a:normAutofit fontScale="97500"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tr-TR" sz="1500" b="1" kern="1200" dirty="0">
                <a:solidFill>
                  <a:srgbClr val="160093"/>
                </a:solidFill>
                <a:latin typeface="Arial"/>
                <a:ea typeface="ＭＳ Ｐゴシック" charset="0"/>
                <a:cs typeface="Arial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5pPr>
            <a:lvl6pPr marL="3429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6pPr>
            <a:lvl7pPr marL="685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7pPr>
            <a:lvl8pPr marL="10287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8pPr>
            <a:lvl9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9pPr>
          </a:lstStyle>
          <a:p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İŞ PLANI KAVRAMI , İŞ PLANI HAZIRLAMA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621338" y="1943634"/>
            <a:ext cx="8312133" cy="488550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 algn="just">
              <a:buNone/>
            </a:pP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İş planı girişimcinin başarılı bir girişim için kullanacağı ve işletmenin işleyişini tanımlayacak yol gösterici bir rehberdir. İş planının başarılı bir girişimci tarafından hazırlanması gerekir. </a:t>
            </a:r>
          </a:p>
          <a:p>
            <a:pPr marL="0" indent="0" algn="just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Girişimci hukukçular, muhasebeciler, Pazar araştırmacılardan, mühendislerden, üniversitelerin araştırma birimlerinden, KOBİ geliştirme başkanlığından yardım alabilmektedir.</a:t>
            </a: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8353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3" name="Unvan 1"/>
          <p:cNvSpPr txBox="1">
            <a:spLocks/>
          </p:cNvSpPr>
          <p:nvPr/>
        </p:nvSpPr>
        <p:spPr>
          <a:xfrm>
            <a:off x="621338" y="376082"/>
            <a:ext cx="5648325" cy="745944"/>
          </a:xfrm>
        </p:spPr>
        <p:txBody>
          <a:bodyPr>
            <a:normAutofit fontScale="97500"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tr-TR" sz="1500" b="1" kern="1200" dirty="0">
                <a:solidFill>
                  <a:srgbClr val="160093"/>
                </a:solidFill>
                <a:latin typeface="Arial"/>
                <a:ea typeface="ＭＳ Ｐゴシック" charset="0"/>
                <a:cs typeface="Arial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5pPr>
            <a:lvl6pPr marL="3429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6pPr>
            <a:lvl7pPr marL="685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7pPr>
            <a:lvl8pPr marL="10287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8pPr>
            <a:lvl9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9pPr>
          </a:lstStyle>
          <a:p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İŞ PLANI KAVRAMI , İŞ PLANI HAZIRLAMA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621338" y="1122026"/>
            <a:ext cx="8312133" cy="488550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 algn="just">
              <a:buNone/>
            </a:pP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Girişimcinin hangi yetenekler konusunda ihtiyacı olup olmadığının değerlendirilmesinde bazı kriterler kullanılır;</a:t>
            </a:r>
          </a:p>
          <a:p>
            <a:pPr marL="0" indent="0" algn="just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Muhasebe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Planlama</a:t>
            </a:r>
          </a:p>
          <a:p>
            <a:pPr algn="just"/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Tahmin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Pazar araştırması</a:t>
            </a:r>
          </a:p>
          <a:p>
            <a:pPr algn="just"/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Satışlar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İnsan kaynakları</a:t>
            </a: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tr-T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84688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3" name="Unvan 1"/>
          <p:cNvSpPr txBox="1">
            <a:spLocks/>
          </p:cNvSpPr>
          <p:nvPr/>
        </p:nvSpPr>
        <p:spPr>
          <a:xfrm>
            <a:off x="621338" y="376082"/>
            <a:ext cx="5648325" cy="745944"/>
          </a:xfrm>
        </p:spPr>
        <p:txBody>
          <a:bodyPr>
            <a:normAutofit fontScale="97500"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tr-TR" sz="1500" b="1" kern="1200" dirty="0">
                <a:solidFill>
                  <a:srgbClr val="160093"/>
                </a:solidFill>
                <a:latin typeface="Arial"/>
                <a:ea typeface="ＭＳ Ｐゴシック" charset="0"/>
                <a:cs typeface="Arial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5pPr>
            <a:lvl6pPr marL="3429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6pPr>
            <a:lvl7pPr marL="685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7pPr>
            <a:lvl8pPr marL="10287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8pPr>
            <a:lvl9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9pPr>
          </a:lstStyle>
          <a:p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İŞ PLANI KAVRAMI , İŞ PLANI HAZIRLAMA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İçerik Yer Tutucusu 2"/>
          <p:cNvSpPr txBox="1">
            <a:spLocks/>
          </p:cNvSpPr>
          <p:nvPr/>
        </p:nvSpPr>
        <p:spPr>
          <a:xfrm>
            <a:off x="621338" y="1295447"/>
            <a:ext cx="8312133" cy="4885509"/>
          </a:xfrm>
          <a:prstGeom prst="rect">
            <a:avLst/>
          </a:prstGeom>
        </p:spPr>
        <p:txBody>
          <a:bodyPr>
            <a:normAutofit/>
          </a:bodyPr>
          <a:lstStyle>
            <a:lvl1pPr marL="171450" indent="-171450" algn="l" rtl="0" eaLnBrk="1" fontAlgn="base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tr-TR" dirty="0" smtClean="0"/>
              <a:t> </a:t>
            </a:r>
          </a:p>
          <a:p>
            <a:pPr marL="0" indent="0" algn="just">
              <a:buFont typeface="Wingdings" panose="05000000000000000000" pitchFamily="2" charset="2"/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Girişimcinin hangi yetenekler konusunda ihtiyacı olup olmadığının değerlendirilmesinde bazı kriterler kullanılır;</a:t>
            </a:r>
          </a:p>
          <a:p>
            <a:pPr marL="0" indent="0" algn="just">
              <a:buFont typeface="Wingdings" panose="05000000000000000000" pitchFamily="2" charset="2"/>
              <a:buNone/>
            </a:pP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Üretim / tasarım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Organizasyon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Yasal konulardır</a:t>
            </a:r>
          </a:p>
          <a:p>
            <a:pPr algn="just"/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Font typeface="Wingdings" panose="05000000000000000000" pitchFamily="2" charset="2"/>
              <a:buNone/>
            </a:pP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23231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3" name="Unvan 1"/>
          <p:cNvSpPr txBox="1">
            <a:spLocks/>
          </p:cNvSpPr>
          <p:nvPr/>
        </p:nvSpPr>
        <p:spPr>
          <a:xfrm>
            <a:off x="621338" y="376082"/>
            <a:ext cx="5648325" cy="745944"/>
          </a:xfrm>
        </p:spPr>
        <p:txBody>
          <a:bodyPr>
            <a:normAutofit fontScale="97500"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tr-TR" sz="1500" b="1" kern="1200" dirty="0">
                <a:solidFill>
                  <a:srgbClr val="160093"/>
                </a:solidFill>
                <a:latin typeface="Arial"/>
                <a:ea typeface="ＭＳ Ｐゴシック" charset="0"/>
                <a:cs typeface="Arial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5pPr>
            <a:lvl6pPr marL="3429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6pPr>
            <a:lvl7pPr marL="685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7pPr>
            <a:lvl8pPr marL="10287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8pPr>
            <a:lvl9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9pPr>
          </a:lstStyle>
          <a:p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İŞ PLANI KAVRAMI , İŞ PLANI HAZIRLAMA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621338" y="1122026"/>
            <a:ext cx="8312133" cy="488550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 algn="just">
              <a:buNone/>
            </a:pP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İş planının kulanım amaçları;</a:t>
            </a:r>
          </a:p>
          <a:p>
            <a:pPr marL="0" indent="0" algn="just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İletişim aracı olarak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Yönetim aracı olarak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Planlama aracı olarak</a:t>
            </a: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40303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3" name="Unvan 1"/>
          <p:cNvSpPr txBox="1">
            <a:spLocks/>
          </p:cNvSpPr>
          <p:nvPr/>
        </p:nvSpPr>
        <p:spPr>
          <a:xfrm>
            <a:off x="621338" y="376082"/>
            <a:ext cx="5648325" cy="745944"/>
          </a:xfrm>
        </p:spPr>
        <p:txBody>
          <a:bodyPr>
            <a:normAutofit fontScale="97500"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tr-TR" sz="1500" b="1" kern="1200" dirty="0">
                <a:solidFill>
                  <a:srgbClr val="160093"/>
                </a:solidFill>
                <a:latin typeface="Arial"/>
                <a:ea typeface="ＭＳ Ｐゴシック" charset="0"/>
                <a:cs typeface="Arial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5pPr>
            <a:lvl6pPr marL="3429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6pPr>
            <a:lvl7pPr marL="685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7pPr>
            <a:lvl8pPr marL="10287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8pPr>
            <a:lvl9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9pPr>
          </a:lstStyle>
          <a:p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İŞ PLANI KAVRAMI , İŞ PLANI HAZIRLAMA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621338" y="1122026"/>
            <a:ext cx="8312133" cy="488550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 algn="just">
              <a:buNone/>
            </a:pP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İş planının girişimciye sağladığı faydalar;</a:t>
            </a:r>
          </a:p>
          <a:p>
            <a:pPr marL="0" indent="0" algn="just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İşletmeyi eleştirisel ve objektif görmesini sağlar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Rekabet, ekonomik ve finansal varsayımları görmesini sağlar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Dışarıdaki değerlendiriciler için sonuç üretir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Tahminlerin ve gerçek sonuçların karşılaştırılması konusunda ölçütler oluşturur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İşletme içinde çalışma rehberi görevi yapar</a:t>
            </a: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23207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3" name="Unvan 1"/>
          <p:cNvSpPr txBox="1">
            <a:spLocks/>
          </p:cNvSpPr>
          <p:nvPr/>
        </p:nvSpPr>
        <p:spPr>
          <a:xfrm>
            <a:off x="621338" y="376082"/>
            <a:ext cx="5648325" cy="745944"/>
          </a:xfrm>
        </p:spPr>
        <p:txBody>
          <a:bodyPr>
            <a:normAutofit fontScale="97500"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tr-TR" sz="1500" b="1" kern="1200" dirty="0">
                <a:solidFill>
                  <a:srgbClr val="160093"/>
                </a:solidFill>
                <a:latin typeface="Arial"/>
                <a:ea typeface="ＭＳ Ｐゴシック" charset="0"/>
                <a:cs typeface="Arial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5pPr>
            <a:lvl6pPr marL="3429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6pPr>
            <a:lvl7pPr marL="685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7pPr>
            <a:lvl8pPr marL="10287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8pPr>
            <a:lvl9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9pPr>
          </a:lstStyle>
          <a:p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İŞ PLANI KAVRAMI , İŞ PLANI HAZIRLAMA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621338" y="1122026"/>
            <a:ext cx="8312133" cy="488550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 algn="just">
              <a:buNone/>
            </a:pP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İş planının fon sağlayıcı ve yatırımcılara sağladığı faydalar;</a:t>
            </a:r>
          </a:p>
          <a:p>
            <a:pPr marL="0" indent="0" algn="just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Pazar potansiyeli hakkında bilgi verir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Borç senedi ve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özsermaye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bileşimini verir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Olası başarılar için olası senaryoları ve analizleri üretir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Finansal değerlendirme konusunda bilgiler verir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Yatırımcıların yatırımdan beklediği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özsermaye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getirisini gösterir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31774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17162</TotalTime>
  <Words>279</Words>
  <Application>Microsoft Office PowerPoint</Application>
  <PresentationFormat>Ekran Gösterisi (4:3)</PresentationFormat>
  <Paragraphs>70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7</vt:i4>
      </vt:variant>
    </vt:vector>
  </HeadingPairs>
  <TitlesOfParts>
    <vt:vector size="15" baseType="lpstr">
      <vt:lpstr>ＭＳ Ｐゴシック</vt:lpstr>
      <vt:lpstr>Arial</vt:lpstr>
      <vt:lpstr>Calibri</vt:lpstr>
      <vt:lpstr>Times New Roman</vt:lpstr>
      <vt:lpstr>Wingdings</vt:lpstr>
      <vt:lpstr>ekonomi</vt:lpstr>
      <vt:lpstr>1_Rics</vt:lpstr>
      <vt:lpstr>h.t.</vt:lpstr>
      <vt:lpstr>  </vt:lpstr>
      <vt:lpstr>  </vt:lpstr>
      <vt:lpstr>  </vt:lpstr>
      <vt:lpstr>  </vt:lpstr>
      <vt:lpstr>  </vt:lpstr>
      <vt:lpstr>  </vt:lpstr>
      <vt:lpstr>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Windows Kullanıcısı</cp:lastModifiedBy>
  <cp:revision>884</cp:revision>
  <cp:lastPrinted>2016-10-24T07:53:35Z</cp:lastPrinted>
  <dcterms:created xsi:type="dcterms:W3CDTF">2016-09-18T09:35:24Z</dcterms:created>
  <dcterms:modified xsi:type="dcterms:W3CDTF">2020-02-29T14:07:00Z</dcterms:modified>
</cp:coreProperties>
</file>