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404"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62599940-A133-4421-B6E2-DB17035925F2}"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21258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62599940-A133-4421-B6E2-DB17035925F2}"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87258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62599940-A133-4421-B6E2-DB17035925F2}"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421020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62599940-A133-4421-B6E2-DB17035925F2}"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2010140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2599940-A133-4421-B6E2-DB17035925F2}"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4227682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62599940-A133-4421-B6E2-DB17035925F2}"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4282163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62599940-A133-4421-B6E2-DB17035925F2}"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236225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62599940-A133-4421-B6E2-DB17035925F2}"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3386692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99940-A133-4421-B6E2-DB17035925F2}"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2641791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2599940-A133-4421-B6E2-DB17035925F2}"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2905295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2599940-A133-4421-B6E2-DB17035925F2}"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5B559A9E-C61D-434A-AB63-53F6FC1A9674}" type="slidenum">
              <a:rPr lang="en-GB" smtClean="0"/>
              <a:t>‹#›</a:t>
            </a:fld>
            <a:endParaRPr lang="en-GB"/>
          </a:p>
        </p:txBody>
      </p:sp>
    </p:spTree>
    <p:extLst>
      <p:ext uri="{BB962C8B-B14F-4D97-AF65-F5344CB8AC3E}">
        <p14:creationId xmlns:p14="http://schemas.microsoft.com/office/powerpoint/2010/main" val="2811603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99940-A133-4421-B6E2-DB17035925F2}"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559A9E-C61D-434A-AB63-53F6FC1A9674}" type="slidenum">
              <a:rPr lang="en-GB" smtClean="0"/>
              <a:t>‹#›</a:t>
            </a:fld>
            <a:endParaRPr lang="en-GB"/>
          </a:p>
        </p:txBody>
      </p:sp>
    </p:spTree>
    <p:extLst>
      <p:ext uri="{BB962C8B-B14F-4D97-AF65-F5344CB8AC3E}">
        <p14:creationId xmlns:p14="http://schemas.microsoft.com/office/powerpoint/2010/main" val="3079064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11. HAFTA</a:t>
            </a:r>
            <a:endParaRPr lang="en-GB" b="1" dirty="0"/>
          </a:p>
        </p:txBody>
      </p:sp>
    </p:spTree>
    <p:extLst>
      <p:ext uri="{BB962C8B-B14F-4D97-AF65-F5344CB8AC3E}">
        <p14:creationId xmlns:p14="http://schemas.microsoft.com/office/powerpoint/2010/main" val="295842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6"/>
          <p:cNvSpPr>
            <a:spLocks noGrp="1" noChangeArrowheads="1"/>
          </p:cNvSpPr>
          <p:nvPr>
            <p:ph type="title"/>
          </p:nvPr>
        </p:nvSpPr>
        <p:spPr>
          <a:xfrm>
            <a:off x="7464425" y="188914"/>
            <a:ext cx="3130550" cy="6192837"/>
          </a:xfrm>
          <a:solidFill>
            <a:srgbClr val="CCFFFF"/>
          </a:solidFill>
          <a:ln>
            <a:solidFill>
              <a:srgbClr val="FF0000"/>
            </a:solidFill>
            <a:miter lim="800000"/>
            <a:headEnd/>
            <a:tailEnd/>
          </a:ln>
        </p:spPr>
        <p:txBody>
          <a:bodyPr/>
          <a:lstStyle/>
          <a:p>
            <a:pPr algn="l" eaLnBrk="1" hangingPunct="1">
              <a:lnSpc>
                <a:spcPct val="120000"/>
              </a:lnSpc>
            </a:pPr>
            <a:r>
              <a:rPr lang="tr-TR" altLang="tr-TR" sz="2000" b="1"/>
              <a:t>9.</a:t>
            </a:r>
            <a:r>
              <a:rPr lang="tr-TR" altLang="tr-TR" sz="2000"/>
              <a:t> Açılışta iyi bir sebep olmadıkça aynı taşla iki kez oynamayın. </a:t>
            </a:r>
            <a:br>
              <a:rPr lang="tr-TR" altLang="tr-TR" sz="2000"/>
            </a:br>
            <a:r>
              <a:rPr lang="tr-TR" altLang="tr-TR" sz="2000"/>
              <a:t/>
            </a:r>
            <a:br>
              <a:rPr lang="tr-TR" altLang="tr-TR" sz="2000"/>
            </a:br>
            <a:r>
              <a:rPr lang="tr-TR" altLang="tr-TR" sz="2000"/>
              <a:t>Beyaz burada aynı taşla iki kez oynamıştır. </a:t>
            </a:r>
            <a:br>
              <a:rPr lang="tr-TR" altLang="tr-TR" sz="2000"/>
            </a:br>
            <a:r>
              <a:rPr lang="tr-TR" altLang="tr-TR" sz="2000"/>
              <a:t/>
            </a:r>
            <a:br>
              <a:rPr lang="tr-TR" altLang="tr-TR" sz="2000"/>
            </a:br>
            <a:r>
              <a:rPr lang="tr-TR" altLang="tr-TR" sz="2000"/>
              <a:t>Bir taşla ikinci kez oynamadan önce bütün taşlarınızla bir kez oynayın. </a:t>
            </a:r>
            <a:br>
              <a:rPr lang="tr-TR" altLang="tr-TR" sz="2000"/>
            </a:br>
            <a:r>
              <a:rPr lang="tr-TR" altLang="tr-TR" sz="2000"/>
              <a:t/>
            </a:r>
            <a:br>
              <a:rPr lang="tr-TR" altLang="tr-TR" sz="2000"/>
            </a:br>
            <a:r>
              <a:rPr lang="tr-TR" altLang="tr-TR" sz="2000"/>
              <a:t>Tüm taşlarını çıkabilen ilk oyuncu yine atak şansını ilk elde eden oyuncu olacaktır. </a:t>
            </a:r>
          </a:p>
        </p:txBody>
      </p:sp>
      <p:pic>
        <p:nvPicPr>
          <p:cNvPr id="149507" name="Picture 5" descr="open1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188914"/>
            <a:ext cx="5688013" cy="6192837"/>
          </a:xfrm>
          <a:noFill/>
          <a:ln>
            <a:solidFill>
              <a:srgbClr val="FF0000"/>
            </a:solidFill>
            <a:miter lim="800000"/>
            <a:headEnd/>
            <a:tailEnd/>
          </a:ln>
        </p:spPr>
      </p:pic>
    </p:spTree>
    <p:extLst>
      <p:ext uri="{BB962C8B-B14F-4D97-AF65-F5344CB8AC3E}">
        <p14:creationId xmlns:p14="http://schemas.microsoft.com/office/powerpoint/2010/main" val="2607967316"/>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title"/>
          </p:nvPr>
        </p:nvSpPr>
        <p:spPr>
          <a:xfrm>
            <a:off x="7175501" y="188914"/>
            <a:ext cx="3382963" cy="6048375"/>
          </a:xfrm>
          <a:solidFill>
            <a:srgbClr val="CCFFFF"/>
          </a:solidFill>
          <a:ln w="38100" cmpd="dbl">
            <a:solidFill>
              <a:srgbClr val="FF0000"/>
            </a:solidFill>
            <a:miter lim="800000"/>
            <a:headEnd/>
            <a:tailEnd/>
          </a:ln>
        </p:spPr>
        <p:txBody>
          <a:bodyPr/>
          <a:lstStyle/>
          <a:p>
            <a:pPr algn="l" eaLnBrk="1" hangingPunct="1">
              <a:lnSpc>
                <a:spcPct val="150000"/>
              </a:lnSpc>
            </a:pPr>
            <a:r>
              <a:rPr lang="tr-TR" altLang="tr-TR" sz="2000" b="1"/>
              <a:t>1.</a:t>
            </a:r>
            <a:r>
              <a:rPr lang="tr-TR" altLang="tr-TR" sz="2000"/>
              <a:t> Satranç oynarken,ilk hamleleri doğru yapmak </a:t>
            </a:r>
            <a:r>
              <a:rPr lang="tr-TR" altLang="tr-TR" sz="2000" b="1">
                <a:solidFill>
                  <a:srgbClr val="FF0000"/>
                </a:solidFill>
              </a:rPr>
              <a:t>ÇOK, ÇOK ÖNEMLİDİR</a:t>
            </a:r>
            <a:r>
              <a:rPr lang="tr-TR" altLang="tr-TR" sz="2000" b="1"/>
              <a:t>.</a:t>
            </a:r>
            <a:r>
              <a:rPr lang="tr-TR" altLang="tr-TR" sz="2000"/>
              <a:t/>
            </a:r>
            <a:br>
              <a:rPr lang="tr-TR" altLang="tr-TR" sz="2000"/>
            </a:br>
            <a:r>
              <a:rPr lang="tr-TR" altLang="tr-TR" sz="2000"/>
              <a:t/>
            </a:r>
            <a:br>
              <a:rPr lang="tr-TR" altLang="tr-TR" sz="2000"/>
            </a:br>
            <a:r>
              <a:rPr lang="tr-TR" altLang="tr-TR" sz="2000"/>
              <a:t>Eğer bunu başarabilirseniz oyunun geri kalan bölümü kolaylaşır.</a:t>
            </a:r>
            <a:br>
              <a:rPr lang="tr-TR" altLang="tr-TR" sz="2000"/>
            </a:br>
            <a:r>
              <a:rPr lang="tr-TR" altLang="tr-TR" sz="2000"/>
              <a:t/>
            </a:r>
            <a:br>
              <a:rPr lang="tr-TR" altLang="tr-TR" sz="2000"/>
            </a:br>
            <a:r>
              <a:rPr lang="tr-TR" altLang="tr-TR" sz="2000"/>
              <a:t>Size yardımcı olacak </a:t>
            </a:r>
            <a:r>
              <a:rPr lang="tr-TR" altLang="tr-TR" sz="2000" b="1">
                <a:solidFill>
                  <a:srgbClr val="FF0000"/>
                </a:solidFill>
              </a:rPr>
              <a:t>ÜÇ TEMEL KURAL VARDIR.</a:t>
            </a:r>
            <a:r>
              <a:rPr lang="tr-TR" altLang="tr-TR" sz="2000"/>
              <a:t> </a:t>
            </a:r>
          </a:p>
        </p:txBody>
      </p:sp>
      <p:sp>
        <p:nvSpPr>
          <p:cNvPr id="141315" name="WordArt 4"/>
          <p:cNvSpPr>
            <a:spLocks noChangeArrowheads="1" noChangeShapeType="1" noTextEdit="1"/>
          </p:cNvSpPr>
          <p:nvPr/>
        </p:nvSpPr>
        <p:spPr bwMode="auto">
          <a:xfrm>
            <a:off x="1774826" y="188914"/>
            <a:ext cx="5040313" cy="503237"/>
          </a:xfrm>
          <a:prstGeom prst="rect">
            <a:avLst/>
          </a:prstGeom>
        </p:spPr>
        <p:txBody>
          <a:bodyPr wrap="none" fromWordArt="1">
            <a:prstTxWarp prst="textPlain">
              <a:avLst>
                <a:gd name="adj" fmla="val 50000"/>
              </a:avLst>
            </a:prstTxWarp>
          </a:bodyPr>
          <a:lstStyle/>
          <a:p>
            <a:pPr algn="ctr"/>
            <a:r>
              <a:rPr lang="en-GB" sz="2800" kern="10">
                <a:ln w="9525">
                  <a:solidFill>
                    <a:srgbClr val="FFFF00"/>
                  </a:solidFill>
                  <a:round/>
                  <a:headEnd/>
                  <a:tailEnd/>
                </a:ln>
                <a:solidFill>
                  <a:srgbClr val="FF0000"/>
                </a:solidFill>
                <a:latin typeface="Arial Black" panose="020B0A04020102020204" pitchFamily="34" charset="0"/>
              </a:rPr>
              <a:t>TEMEL AÇILIŞ PRENSİPLERİ</a:t>
            </a:r>
          </a:p>
        </p:txBody>
      </p:sp>
      <p:pic>
        <p:nvPicPr>
          <p:cNvPr id="141316" name="Picture 6" descr="fullbd"/>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836614"/>
            <a:ext cx="5400675" cy="5400675"/>
          </a:xfrm>
          <a:noFill/>
          <a:ln w="19050">
            <a:solidFill>
              <a:srgbClr val="FF0000"/>
            </a:solidFill>
            <a:miter lim="800000"/>
            <a:headEnd/>
            <a:tailEnd/>
          </a:ln>
        </p:spPr>
      </p:pic>
    </p:spTree>
    <p:extLst>
      <p:ext uri="{BB962C8B-B14F-4D97-AF65-F5344CB8AC3E}">
        <p14:creationId xmlns:p14="http://schemas.microsoft.com/office/powerpoint/2010/main" val="3184636780"/>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6"/>
          <p:cNvSpPr>
            <a:spLocks noGrp="1" noChangeArrowheads="1"/>
          </p:cNvSpPr>
          <p:nvPr>
            <p:ph type="title"/>
          </p:nvPr>
        </p:nvSpPr>
        <p:spPr>
          <a:xfrm>
            <a:off x="1631951" y="115888"/>
            <a:ext cx="2951163" cy="6121400"/>
          </a:xfrm>
          <a:solidFill>
            <a:srgbClr val="CCFFFF"/>
          </a:solidFill>
          <a:ln w="28575">
            <a:solidFill>
              <a:srgbClr val="FF0000"/>
            </a:solidFill>
            <a:miter lim="800000"/>
            <a:headEnd/>
            <a:tailEnd/>
          </a:ln>
        </p:spPr>
        <p:txBody>
          <a:bodyPr/>
          <a:lstStyle/>
          <a:p>
            <a:pPr algn="l" eaLnBrk="1" hangingPunct="1">
              <a:lnSpc>
                <a:spcPct val="110000"/>
              </a:lnSpc>
            </a:pPr>
            <a:r>
              <a:rPr lang="tr-TR" altLang="tr-TR" sz="2000" b="1"/>
              <a:t>2.</a:t>
            </a:r>
            <a:r>
              <a:rPr lang="tr-TR" altLang="tr-TR" sz="2000"/>
              <a:t> </a:t>
            </a:r>
            <a:r>
              <a:rPr lang="tr-TR" altLang="tr-TR" sz="2000" b="1"/>
              <a:t>KURAL 1: </a:t>
            </a:r>
            <a:r>
              <a:rPr lang="tr-TR" altLang="tr-TR" sz="2000" b="1">
                <a:solidFill>
                  <a:srgbClr val="FF0000"/>
                </a:solidFill>
              </a:rPr>
              <a:t>TAŞLARINIZI GELİŞTİRİN</a:t>
            </a:r>
            <a:r>
              <a:rPr lang="tr-TR" altLang="tr-TR" sz="2000"/>
              <a:t> </a:t>
            </a:r>
            <a:br>
              <a:rPr lang="tr-TR" altLang="tr-TR" sz="2000"/>
            </a:br>
            <a:r>
              <a:rPr lang="tr-TR" altLang="tr-TR" sz="2000"/>
              <a:t/>
            </a:r>
            <a:br>
              <a:rPr lang="tr-TR" altLang="tr-TR" sz="2000"/>
            </a:br>
            <a:r>
              <a:rPr lang="tr-TR" altLang="tr-TR" sz="2000"/>
              <a:t>Bir futbol takımın antrenörü olduğunuzu varsayın.</a:t>
            </a:r>
            <a:br>
              <a:rPr lang="tr-TR" altLang="tr-TR" sz="2000"/>
            </a:br>
            <a:r>
              <a:rPr lang="tr-TR" altLang="tr-TR" sz="2000"/>
              <a:t/>
            </a:r>
            <a:br>
              <a:rPr lang="tr-TR" altLang="tr-TR" sz="2000"/>
            </a:br>
            <a:r>
              <a:rPr lang="tr-TR" altLang="tr-TR" sz="2000"/>
              <a:t>Gerideki taşlar sizin adamlarınızdır.</a:t>
            </a:r>
            <a:br>
              <a:rPr lang="tr-TR" altLang="tr-TR" sz="2000"/>
            </a:br>
            <a:r>
              <a:rPr lang="tr-TR" altLang="tr-TR" sz="2000"/>
              <a:t/>
            </a:r>
            <a:br>
              <a:rPr lang="tr-TR" altLang="tr-TR" sz="2000"/>
            </a:br>
            <a:r>
              <a:rPr lang="tr-TR" altLang="tr-TR" sz="2000"/>
              <a:t>Onları oyuna sokmalısınız.</a:t>
            </a:r>
            <a:br>
              <a:rPr lang="tr-TR" altLang="tr-TR" sz="2000"/>
            </a:br>
            <a:r>
              <a:rPr lang="tr-TR" altLang="tr-TR" sz="2000"/>
              <a:t/>
            </a:r>
            <a:br>
              <a:rPr lang="tr-TR" altLang="tr-TR" sz="2000"/>
            </a:br>
            <a:r>
              <a:rPr lang="tr-TR" altLang="tr-TR" sz="2000"/>
              <a:t>Ve oyuna sokmanız gereken ilk taşlar </a:t>
            </a:r>
            <a:r>
              <a:rPr lang="tr-TR" altLang="tr-TR" sz="2000" b="1">
                <a:solidFill>
                  <a:srgbClr val="FF0000"/>
                </a:solidFill>
              </a:rPr>
              <a:t>ATLAR VE FİLLERDİR.</a:t>
            </a:r>
            <a:r>
              <a:rPr lang="tr-TR" altLang="tr-TR" sz="2000"/>
              <a:t> </a:t>
            </a:r>
          </a:p>
        </p:txBody>
      </p:sp>
      <p:pic>
        <p:nvPicPr>
          <p:cNvPr id="142339" name="Picture 5" descr="open1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656139" y="74614"/>
            <a:ext cx="5946775" cy="6162675"/>
          </a:xfrm>
          <a:noFill/>
          <a:ln w="28575">
            <a:solidFill>
              <a:srgbClr val="FF0000"/>
            </a:solidFill>
            <a:miter lim="800000"/>
            <a:headEnd/>
            <a:tailEnd/>
          </a:ln>
        </p:spPr>
      </p:pic>
    </p:spTree>
    <p:extLst>
      <p:ext uri="{BB962C8B-B14F-4D97-AF65-F5344CB8AC3E}">
        <p14:creationId xmlns:p14="http://schemas.microsoft.com/office/powerpoint/2010/main" val="1462750113"/>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6"/>
          <p:cNvSpPr>
            <a:spLocks noGrp="1" noChangeArrowheads="1"/>
          </p:cNvSpPr>
          <p:nvPr>
            <p:ph type="title"/>
          </p:nvPr>
        </p:nvSpPr>
        <p:spPr>
          <a:xfrm>
            <a:off x="7534276" y="115889"/>
            <a:ext cx="3025775" cy="6192837"/>
          </a:xfrm>
          <a:solidFill>
            <a:srgbClr val="CCFFFF"/>
          </a:solidFill>
          <a:ln w="38100" cmpd="dbl">
            <a:solidFill>
              <a:srgbClr val="FF0000"/>
            </a:solidFill>
            <a:miter lim="800000"/>
            <a:headEnd/>
            <a:tailEnd/>
          </a:ln>
        </p:spPr>
        <p:txBody>
          <a:bodyPr/>
          <a:lstStyle/>
          <a:p>
            <a:pPr algn="l" eaLnBrk="1" hangingPunct="1">
              <a:lnSpc>
                <a:spcPct val="90000"/>
              </a:lnSpc>
            </a:pPr>
            <a:r>
              <a:rPr lang="tr-TR" altLang="tr-TR" sz="2000" b="1"/>
              <a:t>3.</a:t>
            </a:r>
            <a:r>
              <a:rPr lang="tr-TR" altLang="tr-TR" sz="2000"/>
              <a:t> </a:t>
            </a:r>
            <a:r>
              <a:rPr lang="tr-TR" altLang="tr-TR" sz="2000" b="1"/>
              <a:t>KURAL 2: </a:t>
            </a:r>
            <a:r>
              <a:rPr lang="tr-TR" altLang="tr-TR" sz="2000" b="1">
                <a:solidFill>
                  <a:srgbClr val="FF0000"/>
                </a:solidFill>
              </a:rPr>
              <a:t>MERKEZİ ELE GEÇİRİN</a:t>
            </a:r>
            <a:r>
              <a:rPr lang="tr-TR" altLang="tr-TR" sz="2000">
                <a:solidFill>
                  <a:srgbClr val="FF0000"/>
                </a:solidFill>
              </a:rPr>
              <a:t/>
            </a:r>
            <a:br>
              <a:rPr lang="tr-TR" altLang="tr-TR" sz="2000">
                <a:solidFill>
                  <a:srgbClr val="FF0000"/>
                </a:solidFill>
              </a:rPr>
            </a:br>
            <a:r>
              <a:rPr lang="tr-TR" altLang="tr-TR" sz="2000"/>
              <a:t/>
            </a:r>
            <a:br>
              <a:rPr lang="tr-TR" altLang="tr-TR" sz="2000"/>
            </a:br>
            <a:r>
              <a:rPr lang="tr-TR" altLang="tr-TR" sz="2000"/>
              <a:t>Futbolda olduğu gibi, </a:t>
            </a:r>
            <a:r>
              <a:rPr lang="tr-TR" altLang="tr-TR" sz="2000" b="1">
                <a:solidFill>
                  <a:srgbClr val="FF0000"/>
                </a:solidFill>
              </a:rPr>
              <a:t>ORTA SAHAYI</a:t>
            </a:r>
            <a:r>
              <a:rPr lang="tr-TR" altLang="tr-TR" sz="2000"/>
              <a:t> kontrol eden taraf genelde oyunu kazanır.</a:t>
            </a:r>
            <a:br>
              <a:rPr lang="tr-TR" altLang="tr-TR" sz="2000"/>
            </a:br>
            <a:r>
              <a:rPr lang="tr-TR" altLang="tr-TR" sz="2000"/>
              <a:t/>
            </a:r>
            <a:br>
              <a:rPr lang="tr-TR" altLang="tr-TR" sz="2000"/>
            </a:br>
            <a:r>
              <a:rPr lang="tr-TR" altLang="tr-TR" sz="2000"/>
              <a:t>Öyleyse </a:t>
            </a:r>
            <a:r>
              <a:rPr lang="tr-TR" altLang="tr-TR" sz="2000" b="1">
                <a:solidFill>
                  <a:srgbClr val="FF0000"/>
                </a:solidFill>
              </a:rPr>
              <a:t>TAHTANIN ORTASINDA</a:t>
            </a:r>
            <a:r>
              <a:rPr lang="tr-TR" altLang="tr-TR" sz="2000"/>
              <a:t> oynayın, kenarlarda değil </a:t>
            </a:r>
          </a:p>
        </p:txBody>
      </p:sp>
      <p:pic>
        <p:nvPicPr>
          <p:cNvPr id="143363" name="Picture 5" descr="open1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1" y="115889"/>
            <a:ext cx="5751513" cy="6192837"/>
          </a:xfrm>
          <a:noFill/>
          <a:ln w="28575">
            <a:solidFill>
              <a:srgbClr val="FF0000"/>
            </a:solidFill>
            <a:miter lim="800000"/>
            <a:headEnd/>
            <a:tailEnd/>
          </a:ln>
        </p:spPr>
      </p:pic>
    </p:spTree>
    <p:extLst>
      <p:ext uri="{BB962C8B-B14F-4D97-AF65-F5344CB8AC3E}">
        <p14:creationId xmlns:p14="http://schemas.microsoft.com/office/powerpoint/2010/main" val="2767088589"/>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6"/>
          <p:cNvSpPr>
            <a:spLocks noGrp="1" noChangeArrowheads="1"/>
          </p:cNvSpPr>
          <p:nvPr>
            <p:ph type="title"/>
          </p:nvPr>
        </p:nvSpPr>
        <p:spPr>
          <a:xfrm>
            <a:off x="1703388" y="115888"/>
            <a:ext cx="3097212" cy="6742112"/>
          </a:xfrm>
          <a:solidFill>
            <a:srgbClr val="CCFFFF"/>
          </a:solidFill>
          <a:ln w="38100" cmpd="dbl">
            <a:solidFill>
              <a:srgbClr val="FF0000"/>
            </a:solidFill>
            <a:miter lim="800000"/>
            <a:headEnd/>
            <a:tailEnd/>
          </a:ln>
        </p:spPr>
        <p:txBody>
          <a:bodyPr/>
          <a:lstStyle/>
          <a:p>
            <a:pPr algn="l" eaLnBrk="1" hangingPunct="1">
              <a:lnSpc>
                <a:spcPct val="110000"/>
              </a:lnSpc>
            </a:pPr>
            <a:r>
              <a:rPr lang="tr-TR" altLang="tr-TR" sz="1600" b="1"/>
              <a:t>4.</a:t>
            </a:r>
            <a:r>
              <a:rPr lang="tr-TR" altLang="tr-TR" sz="1600"/>
              <a:t> </a:t>
            </a:r>
            <a:r>
              <a:rPr lang="tr-TR" altLang="tr-TR" sz="1600" b="1"/>
              <a:t>KURAL 3: </a:t>
            </a:r>
            <a:r>
              <a:rPr lang="tr-TR" altLang="tr-TR" sz="1600" b="1">
                <a:solidFill>
                  <a:srgbClr val="FF0000"/>
                </a:solidFill>
              </a:rPr>
              <a:t>ŞAHINIZI GÜVENLİK ALTINA ALIN </a:t>
            </a:r>
            <a:br>
              <a:rPr lang="tr-TR" altLang="tr-TR" sz="1600" b="1">
                <a:solidFill>
                  <a:srgbClr val="FF0000"/>
                </a:solidFill>
              </a:rPr>
            </a:br>
            <a:r>
              <a:rPr lang="tr-TR" altLang="tr-TR" sz="1600" b="1">
                <a:solidFill>
                  <a:srgbClr val="FF0000"/>
                </a:solidFill>
              </a:rPr>
              <a:t/>
            </a:r>
            <a:br>
              <a:rPr lang="tr-TR" altLang="tr-TR" sz="1600" b="1">
                <a:solidFill>
                  <a:srgbClr val="FF0000"/>
                </a:solidFill>
              </a:rPr>
            </a:br>
            <a:r>
              <a:rPr lang="tr-TR" altLang="tr-TR" sz="1600"/>
              <a:t>Şahınızı futboldaki gibi korunması gereken bir kale gibi düşünün.</a:t>
            </a:r>
            <a:br>
              <a:rPr lang="tr-TR" altLang="tr-TR" sz="1600"/>
            </a:br>
            <a:r>
              <a:rPr lang="tr-TR" altLang="tr-TR" sz="1600"/>
              <a:t/>
            </a:r>
            <a:br>
              <a:rPr lang="tr-TR" altLang="tr-TR" sz="1600"/>
            </a:br>
            <a:r>
              <a:rPr lang="tr-TR" altLang="tr-TR" sz="1600"/>
              <a:t>Futboldakinden farklı olarak satrançta kalenizi istediğiniz yere koyabilirsiniz. </a:t>
            </a:r>
            <a:br>
              <a:rPr lang="tr-TR" altLang="tr-TR" sz="1600"/>
            </a:br>
            <a:r>
              <a:rPr lang="tr-TR" altLang="tr-TR" sz="1600"/>
              <a:t/>
            </a:r>
            <a:br>
              <a:rPr lang="tr-TR" altLang="tr-TR" sz="1600"/>
            </a:br>
            <a:r>
              <a:rPr lang="tr-TR" altLang="tr-TR" sz="1600"/>
              <a:t>Şahı ortada bırakmak çok tehlikelidir. </a:t>
            </a:r>
            <a:br>
              <a:rPr lang="tr-TR" altLang="tr-TR" sz="1600"/>
            </a:br>
            <a:r>
              <a:rPr lang="tr-TR" altLang="tr-TR" sz="1600"/>
              <a:t/>
            </a:r>
            <a:br>
              <a:rPr lang="tr-TR" altLang="tr-TR" sz="1600"/>
            </a:br>
            <a:r>
              <a:rPr lang="tr-TR" altLang="tr-TR" sz="1600"/>
              <a:t>Bu demektir ki genelde hızlı bir şekilde </a:t>
            </a:r>
            <a:r>
              <a:rPr lang="tr-TR" altLang="tr-TR" sz="1600" b="1">
                <a:solidFill>
                  <a:srgbClr val="FF0000"/>
                </a:solidFill>
              </a:rPr>
              <a:t>ŞAH KANADINA ROK ATMALISINIZ..</a:t>
            </a:r>
            <a:r>
              <a:rPr lang="tr-TR" altLang="tr-TR" sz="1600">
                <a:solidFill>
                  <a:srgbClr val="FF0000"/>
                </a:solidFill>
              </a:rPr>
              <a:t> </a:t>
            </a:r>
            <a:br>
              <a:rPr lang="tr-TR" altLang="tr-TR" sz="1600">
                <a:solidFill>
                  <a:srgbClr val="FF0000"/>
                </a:solidFill>
              </a:rPr>
            </a:br>
            <a:r>
              <a:rPr lang="tr-TR" altLang="tr-TR" sz="1600">
                <a:solidFill>
                  <a:srgbClr val="FF0000"/>
                </a:solidFill>
              </a:rPr>
              <a:t/>
            </a:r>
            <a:br>
              <a:rPr lang="tr-TR" altLang="tr-TR" sz="1600">
                <a:solidFill>
                  <a:srgbClr val="FF0000"/>
                </a:solidFill>
              </a:rPr>
            </a:br>
            <a:r>
              <a:rPr lang="tr-TR" altLang="tr-TR" sz="1600"/>
              <a:t>Oyunun başında rok attıktan sonra Şahın önündeki üç eri kıpırdatmamaya çalışın. </a:t>
            </a:r>
          </a:p>
        </p:txBody>
      </p:sp>
      <p:pic>
        <p:nvPicPr>
          <p:cNvPr id="144387" name="Picture 5" descr="open1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872039" y="115889"/>
            <a:ext cx="5730875" cy="6192837"/>
          </a:xfrm>
          <a:noFill/>
          <a:ln w="28575">
            <a:solidFill>
              <a:srgbClr val="FF0000"/>
            </a:solidFill>
            <a:miter lim="800000"/>
            <a:headEnd/>
            <a:tailEnd/>
          </a:ln>
        </p:spPr>
      </p:pic>
    </p:spTree>
    <p:extLst>
      <p:ext uri="{BB962C8B-B14F-4D97-AF65-F5344CB8AC3E}">
        <p14:creationId xmlns:p14="http://schemas.microsoft.com/office/powerpoint/2010/main" val="1825929578"/>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7248525" y="115888"/>
            <a:ext cx="3384550" cy="6107112"/>
          </a:xfrm>
          <a:solidFill>
            <a:srgbClr val="CCFFFF"/>
          </a:solidFill>
          <a:ln w="38100" cmpd="dbl">
            <a:solidFill>
              <a:srgbClr val="FF0000"/>
            </a:solidFill>
            <a:miter lim="800000"/>
            <a:headEnd/>
            <a:tailEnd/>
          </a:ln>
        </p:spPr>
        <p:txBody>
          <a:bodyPr/>
          <a:lstStyle/>
          <a:p>
            <a:pPr algn="l" eaLnBrk="1" hangingPunct="1">
              <a:lnSpc>
                <a:spcPct val="120000"/>
              </a:lnSpc>
            </a:pPr>
            <a:r>
              <a:rPr lang="tr-TR" altLang="tr-TR" sz="2000" b="1"/>
              <a:t>5.</a:t>
            </a:r>
            <a:r>
              <a:rPr lang="tr-TR" altLang="tr-TR" sz="2000"/>
              <a:t> Diğer tavsiyeler: </a:t>
            </a:r>
            <a:br>
              <a:rPr lang="tr-TR" altLang="tr-TR" sz="2000"/>
            </a:br>
            <a:r>
              <a:rPr lang="tr-TR" altLang="tr-TR" sz="2000"/>
              <a:t/>
            </a:r>
            <a:br>
              <a:rPr lang="tr-TR" altLang="tr-TR" sz="2000"/>
            </a:br>
            <a:r>
              <a:rPr lang="tr-TR" altLang="tr-TR" sz="2000"/>
              <a:t>Şahınızın önündeki Piyonu </a:t>
            </a:r>
            <a:r>
              <a:rPr lang="tr-TR" altLang="tr-TR" sz="2000" b="1">
                <a:solidFill>
                  <a:srgbClr val="FF0000"/>
                </a:solidFill>
              </a:rPr>
              <a:t>İKİ KARE</a:t>
            </a:r>
            <a:r>
              <a:rPr lang="tr-TR" altLang="tr-TR" sz="2000"/>
              <a:t> sürerek başlayın. </a:t>
            </a:r>
            <a:br>
              <a:rPr lang="tr-TR" altLang="tr-TR" sz="2000"/>
            </a:br>
            <a:r>
              <a:rPr lang="tr-TR" altLang="tr-TR" sz="2000"/>
              <a:t/>
            </a:r>
            <a:br>
              <a:rPr lang="tr-TR" altLang="tr-TR" sz="2000"/>
            </a:br>
            <a:r>
              <a:rPr lang="tr-TR" altLang="tr-TR" sz="2000"/>
              <a:t>Bu </a:t>
            </a:r>
            <a:r>
              <a:rPr lang="tr-TR" altLang="tr-TR" sz="2000" b="1">
                <a:solidFill>
                  <a:srgbClr val="FF0000"/>
                </a:solidFill>
              </a:rPr>
              <a:t>MERKEZ KARELERİ KONTROL ETMEYE</a:t>
            </a:r>
            <a:r>
              <a:rPr lang="tr-TR" altLang="tr-TR" sz="2000"/>
              <a:t> ve Fil ve Vezir için </a:t>
            </a:r>
            <a:r>
              <a:rPr lang="tr-TR" altLang="tr-TR" sz="2000" b="1">
                <a:solidFill>
                  <a:srgbClr val="FF0000"/>
                </a:solidFill>
              </a:rPr>
              <a:t>HATLAR AÇMAYA</a:t>
            </a:r>
            <a:r>
              <a:rPr lang="tr-TR" altLang="tr-TR" sz="2000"/>
              <a:t> yarar. </a:t>
            </a:r>
            <a:br>
              <a:rPr lang="tr-TR" altLang="tr-TR" sz="2000"/>
            </a:br>
            <a:r>
              <a:rPr lang="tr-TR" altLang="tr-TR" sz="2000"/>
              <a:t/>
            </a:r>
            <a:br>
              <a:rPr lang="tr-TR" altLang="tr-TR" sz="2000"/>
            </a:br>
            <a:r>
              <a:rPr lang="tr-TR" altLang="tr-TR" sz="2000"/>
              <a:t>Başka iyi hamleler de vardır ama bu hamleyle başlayan açılışlar yeni başlayanlar için iyidir </a:t>
            </a:r>
          </a:p>
        </p:txBody>
      </p:sp>
      <p:pic>
        <p:nvPicPr>
          <p:cNvPr id="145411" name="Picture 5" descr="open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1" y="115888"/>
            <a:ext cx="5472113" cy="6119812"/>
          </a:xfrm>
          <a:prstGeom prst="rect">
            <a:avLst/>
          </a:prstGeom>
          <a:noFill/>
          <a:ln w="19050">
            <a:solidFill>
              <a:srgbClr val="FF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6284073"/>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6"/>
          <p:cNvSpPr>
            <a:spLocks noGrp="1" noChangeArrowheads="1"/>
          </p:cNvSpPr>
          <p:nvPr>
            <p:ph type="title"/>
          </p:nvPr>
        </p:nvSpPr>
        <p:spPr>
          <a:xfrm>
            <a:off x="1631951" y="115888"/>
            <a:ext cx="3311525" cy="6049962"/>
          </a:xfrm>
          <a:solidFill>
            <a:srgbClr val="CCFFFF"/>
          </a:solidFill>
          <a:ln w="12700">
            <a:solidFill>
              <a:srgbClr val="FF0000"/>
            </a:solidFill>
            <a:miter lim="800000"/>
            <a:headEnd/>
            <a:tailEnd/>
          </a:ln>
        </p:spPr>
        <p:txBody>
          <a:bodyPr/>
          <a:lstStyle/>
          <a:p>
            <a:pPr algn="l" eaLnBrk="1" hangingPunct="1">
              <a:lnSpc>
                <a:spcPct val="150000"/>
              </a:lnSpc>
            </a:pPr>
            <a:r>
              <a:rPr lang="tr-TR" altLang="tr-TR" sz="2400" b="1"/>
              <a:t>6.</a:t>
            </a:r>
            <a:r>
              <a:rPr lang="tr-TR" altLang="tr-TR" sz="2400"/>
              <a:t> </a:t>
            </a:r>
            <a:r>
              <a:rPr lang="tr-TR" altLang="tr-TR" sz="2400" b="1">
                <a:solidFill>
                  <a:srgbClr val="FF0000"/>
                </a:solidFill>
              </a:rPr>
              <a:t>İYİ BİR SEBEP OLMADAN VEZİRİNİZİ ERKENDEN OYUNA SOKMAYIN.</a:t>
            </a:r>
            <a:r>
              <a:rPr lang="tr-TR" altLang="tr-TR" sz="2400">
                <a:solidFill>
                  <a:srgbClr val="FF0000"/>
                </a:solidFill>
              </a:rPr>
              <a:t> </a:t>
            </a:r>
            <a:br>
              <a:rPr lang="tr-TR" altLang="tr-TR" sz="2400">
                <a:solidFill>
                  <a:srgbClr val="FF0000"/>
                </a:solidFill>
              </a:rPr>
            </a:br>
            <a:r>
              <a:rPr lang="tr-TR" altLang="tr-TR" sz="2400"/>
              <a:t>Vezir çok değerlidir ve daha az değerli taşlar tarafından kovalanabilir. </a:t>
            </a:r>
          </a:p>
        </p:txBody>
      </p:sp>
      <p:pic>
        <p:nvPicPr>
          <p:cNvPr id="146435" name="Picture 5" descr="open1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087939" y="115888"/>
            <a:ext cx="5545137" cy="6049962"/>
          </a:xfrm>
          <a:noFill/>
          <a:ln w="19050">
            <a:solidFill>
              <a:srgbClr val="FF0000"/>
            </a:solidFill>
            <a:miter lim="800000"/>
            <a:headEnd/>
            <a:tailEnd/>
          </a:ln>
        </p:spPr>
      </p:pic>
    </p:spTree>
    <p:extLst>
      <p:ext uri="{BB962C8B-B14F-4D97-AF65-F5344CB8AC3E}">
        <p14:creationId xmlns:p14="http://schemas.microsoft.com/office/powerpoint/2010/main" val="2397631506"/>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6"/>
          <p:cNvSpPr>
            <a:spLocks noGrp="1" noChangeArrowheads="1"/>
          </p:cNvSpPr>
          <p:nvPr>
            <p:ph type="title"/>
          </p:nvPr>
        </p:nvSpPr>
        <p:spPr>
          <a:xfrm>
            <a:off x="7535864" y="44450"/>
            <a:ext cx="3024187" cy="6192838"/>
          </a:xfrm>
          <a:solidFill>
            <a:srgbClr val="CCFFFF"/>
          </a:solidFill>
          <a:ln w="38100" cmpd="dbl">
            <a:solidFill>
              <a:srgbClr val="FF0000"/>
            </a:solidFill>
            <a:miter lim="800000"/>
            <a:headEnd/>
            <a:tailEnd/>
          </a:ln>
        </p:spPr>
        <p:txBody>
          <a:bodyPr/>
          <a:lstStyle/>
          <a:p>
            <a:pPr eaLnBrk="1" hangingPunct="1"/>
            <a:r>
              <a:rPr lang="tr-TR" altLang="tr-TR" sz="1800" b="1"/>
              <a:t>7.</a:t>
            </a:r>
            <a:r>
              <a:rPr lang="tr-TR" altLang="tr-TR" sz="1800"/>
              <a:t> Kaleleri üçüncü yataydan oyuna sokmayın </a:t>
            </a:r>
            <a:br>
              <a:rPr lang="tr-TR" altLang="tr-TR" sz="1800"/>
            </a:br>
            <a:r>
              <a:rPr lang="tr-TR" altLang="tr-TR" sz="1800"/>
              <a:t/>
            </a:r>
            <a:br>
              <a:rPr lang="tr-TR" altLang="tr-TR" sz="1800"/>
            </a:br>
            <a:r>
              <a:rPr lang="tr-TR" altLang="tr-TR" sz="1800"/>
              <a:t>Aynı şekilde o­nlar da daha fazla değerlidirler ve Filler ve Atlar tarafından kovalanabilirler. </a:t>
            </a:r>
            <a:br>
              <a:rPr lang="tr-TR" altLang="tr-TR" sz="1800"/>
            </a:br>
            <a:r>
              <a:rPr lang="tr-TR" altLang="tr-TR" sz="1800"/>
              <a:t/>
            </a:r>
            <a:br>
              <a:rPr lang="tr-TR" altLang="tr-TR" sz="1800"/>
            </a:br>
            <a:r>
              <a:rPr lang="tr-TR" altLang="tr-TR" sz="1800"/>
              <a:t>Kaleler genelde oyuna </a:t>
            </a:r>
            <a:r>
              <a:rPr lang="tr-TR" altLang="tr-TR" sz="1800" b="1"/>
              <a:t>SON</a:t>
            </a:r>
            <a:r>
              <a:rPr lang="tr-TR" altLang="tr-TR" sz="1800"/>
              <a:t> giren taşlardır. </a:t>
            </a:r>
            <a:br>
              <a:rPr lang="tr-TR" altLang="tr-TR" sz="1800"/>
            </a:br>
            <a:r>
              <a:rPr lang="tr-TR" altLang="tr-TR" sz="1800"/>
              <a:t/>
            </a:r>
            <a:br>
              <a:rPr lang="tr-TR" altLang="tr-TR" sz="1800"/>
            </a:br>
            <a:r>
              <a:rPr lang="tr-TR" altLang="tr-TR" sz="1800"/>
              <a:t>Genelde </a:t>
            </a:r>
            <a:r>
              <a:rPr lang="tr-TR" altLang="tr-TR" sz="1800" b="1">
                <a:solidFill>
                  <a:srgbClr val="FF0000"/>
                </a:solidFill>
              </a:rPr>
              <a:t>ARKA YATAYDA</a:t>
            </a:r>
            <a:r>
              <a:rPr lang="tr-TR" altLang="tr-TR" sz="1800" b="1"/>
              <a:t>,</a:t>
            </a:r>
            <a:r>
              <a:rPr lang="tr-TR" altLang="tr-TR" sz="1800"/>
              <a:t> Piyonsuz hatlar bulmak için gidip gelirler. </a:t>
            </a:r>
            <a:br>
              <a:rPr lang="tr-TR" altLang="tr-TR" sz="1800"/>
            </a:br>
            <a:r>
              <a:rPr lang="tr-TR" altLang="tr-TR" sz="1800"/>
              <a:t/>
            </a:r>
            <a:br>
              <a:rPr lang="tr-TR" altLang="tr-TR" sz="1800"/>
            </a:br>
            <a:r>
              <a:rPr lang="tr-TR" altLang="tr-TR" sz="1800"/>
              <a:t>Bu sebepten dolayı da genelde çabucak </a:t>
            </a:r>
            <a:r>
              <a:rPr lang="tr-TR" altLang="tr-TR" sz="1800" b="1"/>
              <a:t>ROK ATILIR.</a:t>
            </a:r>
            <a:r>
              <a:rPr lang="tr-TR" altLang="tr-TR" sz="1800"/>
              <a:t> </a:t>
            </a:r>
          </a:p>
        </p:txBody>
      </p:sp>
      <p:pic>
        <p:nvPicPr>
          <p:cNvPr id="147459" name="Picture 5" descr="open16"/>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31950" y="46038"/>
            <a:ext cx="5759450" cy="6191250"/>
          </a:xfrm>
          <a:noFill/>
          <a:ln w="19050">
            <a:solidFill>
              <a:srgbClr val="FF0000"/>
            </a:solidFill>
            <a:miter lim="800000"/>
            <a:headEnd/>
            <a:tailEnd/>
          </a:ln>
        </p:spPr>
      </p:pic>
    </p:spTree>
    <p:extLst>
      <p:ext uri="{BB962C8B-B14F-4D97-AF65-F5344CB8AC3E}">
        <p14:creationId xmlns:p14="http://schemas.microsoft.com/office/powerpoint/2010/main" val="3204467864"/>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6"/>
          <p:cNvSpPr>
            <a:spLocks noGrp="1" noChangeArrowheads="1"/>
          </p:cNvSpPr>
          <p:nvPr>
            <p:ph type="title"/>
          </p:nvPr>
        </p:nvSpPr>
        <p:spPr>
          <a:xfrm>
            <a:off x="1631950" y="115888"/>
            <a:ext cx="3397250" cy="6742112"/>
          </a:xfrm>
          <a:solidFill>
            <a:srgbClr val="CCFFFF"/>
          </a:solidFill>
          <a:ln w="38100" cmpd="dbl">
            <a:solidFill>
              <a:srgbClr val="FF0000"/>
            </a:solidFill>
            <a:miter lim="800000"/>
            <a:headEnd/>
            <a:tailEnd/>
          </a:ln>
        </p:spPr>
        <p:txBody>
          <a:bodyPr/>
          <a:lstStyle/>
          <a:p>
            <a:pPr algn="l" eaLnBrk="1" hangingPunct="1">
              <a:lnSpc>
                <a:spcPct val="150000"/>
              </a:lnSpc>
            </a:pPr>
            <a:r>
              <a:rPr lang="tr-TR" altLang="tr-TR" sz="1800" b="1"/>
              <a:t>8.</a:t>
            </a:r>
            <a:r>
              <a:rPr lang="tr-TR" altLang="tr-TR" sz="1800"/>
              <a:t>Kenardaki Erleri iyi bir sebep olmadan sürmeyiniz. </a:t>
            </a:r>
            <a:br>
              <a:rPr lang="tr-TR" altLang="tr-TR" sz="1800"/>
            </a:br>
            <a:r>
              <a:rPr lang="tr-TR" altLang="tr-TR" sz="1800"/>
              <a:t/>
            </a:r>
            <a:br>
              <a:rPr lang="tr-TR" altLang="tr-TR" sz="1800"/>
            </a:br>
            <a:r>
              <a:rPr lang="tr-TR" altLang="tr-TR" sz="1800"/>
              <a:t>Bu durumda, gösterildiği gibi Siyah Vezirini ilerleterek </a:t>
            </a:r>
            <a:r>
              <a:rPr lang="tr-TR" altLang="tr-TR" sz="1800" b="1">
                <a:solidFill>
                  <a:srgbClr val="FF0000"/>
                </a:solidFill>
              </a:rPr>
              <a:t>ŞAH MAT</a:t>
            </a:r>
            <a:r>
              <a:rPr lang="tr-TR" altLang="tr-TR" sz="1800"/>
              <a:t> edebilir. </a:t>
            </a:r>
            <a:br>
              <a:rPr lang="tr-TR" altLang="tr-TR" sz="1800"/>
            </a:br>
            <a:r>
              <a:rPr lang="tr-TR" altLang="tr-TR" sz="1800"/>
              <a:t/>
            </a:r>
            <a:br>
              <a:rPr lang="tr-TR" altLang="tr-TR" sz="1800"/>
            </a:br>
            <a:r>
              <a:rPr lang="tr-TR" altLang="tr-TR" sz="1800"/>
              <a:t>Bu Veziri oyuna erkenden sokmak için iyi bir sebeptir! </a:t>
            </a:r>
            <a:br>
              <a:rPr lang="tr-TR" altLang="tr-TR" sz="1800"/>
            </a:br>
            <a:r>
              <a:rPr lang="tr-TR" altLang="tr-TR" sz="1800"/>
              <a:t/>
            </a:r>
            <a:br>
              <a:rPr lang="tr-TR" altLang="tr-TR" sz="1800"/>
            </a:br>
            <a:r>
              <a:rPr lang="tr-TR" altLang="tr-TR" sz="1800"/>
              <a:t>Buna </a:t>
            </a:r>
            <a:r>
              <a:rPr lang="tr-TR" altLang="tr-TR" sz="1800" b="1">
                <a:solidFill>
                  <a:srgbClr val="FF0000"/>
                </a:solidFill>
              </a:rPr>
              <a:t>APTAL MATI</a:t>
            </a:r>
            <a:r>
              <a:rPr lang="tr-TR" altLang="tr-TR" sz="1800"/>
              <a:t> denir.</a:t>
            </a:r>
            <a:br>
              <a:rPr lang="tr-TR" altLang="tr-TR" sz="1800"/>
            </a:br>
            <a:r>
              <a:rPr lang="tr-TR" altLang="tr-TR" sz="1800"/>
              <a:t/>
            </a:r>
            <a:br>
              <a:rPr lang="tr-TR" altLang="tr-TR" sz="1800"/>
            </a:br>
            <a:r>
              <a:rPr lang="tr-TR" altLang="tr-TR" sz="1800"/>
              <a:t>Ancak bir aptal böyle oynar. </a:t>
            </a:r>
          </a:p>
        </p:txBody>
      </p:sp>
      <p:pic>
        <p:nvPicPr>
          <p:cNvPr id="148483" name="Picture 5" descr="open1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016501" y="115888"/>
            <a:ext cx="5586413" cy="6121400"/>
          </a:xfrm>
          <a:noFill/>
          <a:ln w="28575">
            <a:solidFill>
              <a:srgbClr val="FF0000"/>
            </a:solidFill>
            <a:miter lim="800000"/>
            <a:headEnd/>
            <a:tailEnd/>
          </a:ln>
        </p:spPr>
      </p:pic>
    </p:spTree>
    <p:extLst>
      <p:ext uri="{BB962C8B-B14F-4D97-AF65-F5344CB8AC3E}">
        <p14:creationId xmlns:p14="http://schemas.microsoft.com/office/powerpoint/2010/main" val="3592788813"/>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86</Words>
  <Application>Microsoft Office PowerPoint</Application>
  <PresentationFormat>Özel</PresentationFormat>
  <Paragraphs>11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11. HAFTA</vt:lpstr>
      <vt:lpstr>1. Satranç oynarken,ilk hamleleri doğru yapmak ÇOK, ÇOK ÖNEMLİDİR.  Eğer bunu başarabilirseniz oyunun geri kalan bölümü kolaylaşır.  Size yardımcı olacak ÜÇ TEMEL KURAL VARDIR. </vt:lpstr>
      <vt:lpstr>2. KURAL 1: TAŞLARINIZI GELİŞTİRİN   Bir futbol takımın antrenörü olduğunuzu varsayın.  Gerideki taşlar sizin adamlarınızdır.  Onları oyuna sokmalısınız.  Ve oyuna sokmanız gereken ilk taşlar ATLAR VE FİLLERDİR. </vt:lpstr>
      <vt:lpstr>3. KURAL 2: MERKEZİ ELE GEÇİRİN  Futbolda olduğu gibi, ORTA SAHAYI kontrol eden taraf genelde oyunu kazanır.  Öyleyse TAHTANIN ORTASINDA oynayın, kenarlarda değil </vt:lpstr>
      <vt:lpstr>4. KURAL 3: ŞAHINIZI GÜVENLİK ALTINA ALIN   Şahınızı futboldaki gibi korunması gereken bir kale gibi düşünün.  Futboldakinden farklı olarak satrançta kalenizi istediğiniz yere koyabilirsiniz.   Şahı ortada bırakmak çok tehlikelidir.   Bu demektir ki genelde hızlı bir şekilde ŞAH KANADINA ROK ATMALISINIZ..   Oyunun başında rok attıktan sonra Şahın önündeki üç eri kıpırdatmamaya çalışın. </vt:lpstr>
      <vt:lpstr>5. Diğer tavsiyeler:   Şahınızın önündeki Piyonu İKİ KARE sürerek başlayın.   Bu MERKEZ KARELERİ KONTROL ETMEYE ve Fil ve Vezir için HATLAR AÇMAYA yarar.   Başka iyi hamleler de vardır ama bu hamleyle başlayan açılışlar yeni başlayanlar için iyidir </vt:lpstr>
      <vt:lpstr>6. İYİ BİR SEBEP OLMADAN VEZİRİNİZİ ERKENDEN OYUNA SOKMAYIN.  Vezir çok değerlidir ve daha az değerli taşlar tarafından kovalanabilir. </vt:lpstr>
      <vt:lpstr>7. Kaleleri üçüncü yataydan oyuna sokmayın   Aynı şekilde o­nlar da daha fazla değerlidirler ve Filler ve Atlar tarafından kovalanabilirler.   Kaleler genelde oyuna SON giren taşlardır.   Genelde ARKA YATAYDA, Piyonsuz hatlar bulmak için gidip gelirler.   Bu sebepten dolayı da genelde çabucak ROK ATILIR. </vt:lpstr>
      <vt:lpstr>8.Kenardaki Erleri iyi bir sebep olmadan sürmeyiniz.   Bu durumda, gösterildiği gibi Siyah Vezirini ilerleterek ŞAH MAT edebilir.   Bu Veziri oyuna erkenden sokmak için iyi bir sebeptir!   Buna APTAL MATI denir.  Ancak bir aptal böyle oynar. </vt:lpstr>
      <vt:lpstr>9. Açılışta iyi bir sebep olmadıkça aynı taşla iki kez oynamayın.   Beyaz burada aynı taşla iki kez oynamıştır.   Bir taşla ikinci kez oynamadan önce bütün taşlarınızla bir kez oynayın.   Tüm taşlarını çıkabilen ilk oyuncu yine atak şansını ilk elde eden oyuncu olacaktır.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HAFTA</dc:title>
  <dc:creator>user</dc:creator>
  <cp:lastModifiedBy>user</cp:lastModifiedBy>
  <cp:revision>4</cp:revision>
  <dcterms:created xsi:type="dcterms:W3CDTF">2020-04-27T08:29:41Z</dcterms:created>
  <dcterms:modified xsi:type="dcterms:W3CDTF">2020-05-03T13:15:51Z</dcterms:modified>
</cp:coreProperties>
</file>