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74" r:id="rId7"/>
    <p:sldId id="262" r:id="rId8"/>
    <p:sldId id="263" r:id="rId9"/>
    <p:sldId id="26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29" autoAdjust="0"/>
    <p:restoredTop sz="94660"/>
  </p:normalViewPr>
  <p:slideViewPr>
    <p:cSldViewPr snapToGrid="0">
      <p:cViewPr varScale="1">
        <p:scale>
          <a:sx n="65" d="100"/>
          <a:sy n="65" d="100"/>
        </p:scale>
        <p:origin x="197" y="4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B663315-48BE-4CA5-8BED-6F69ADEB0AA0}" type="doc">
      <dgm:prSet loTypeId="urn:microsoft.com/office/officeart/2005/8/layout/vProcess5" loCatId="process" qsTypeId="urn:microsoft.com/office/officeart/2005/8/quickstyle/simple1" qsCatId="simple" csTypeId="urn:microsoft.com/office/officeart/2005/8/colors/colorful2" csCatId="colorful"/>
      <dgm:spPr/>
      <dgm:t>
        <a:bodyPr/>
        <a:lstStyle/>
        <a:p>
          <a:endParaRPr lang="en-US"/>
        </a:p>
      </dgm:t>
    </dgm:pt>
    <dgm:pt modelId="{A98E9551-329C-494F-AB33-F1957AB7C70F}">
      <dgm:prSet custT="1"/>
      <dgm:spPr/>
      <dgm:t>
        <a:bodyPr/>
        <a:lstStyle/>
        <a:p>
          <a:r>
            <a:rPr lang="tr-TR" sz="2800" b="1" dirty="0">
              <a:solidFill>
                <a:schemeClr val="accent1"/>
              </a:solidFill>
            </a:rPr>
            <a:t>FOB (</a:t>
          </a:r>
          <a:r>
            <a:rPr lang="tr-TR" sz="2800" b="1" dirty="0" err="1">
              <a:solidFill>
                <a:schemeClr val="accent1"/>
              </a:solidFill>
            </a:rPr>
            <a:t>Free</a:t>
          </a:r>
          <a:r>
            <a:rPr lang="tr-TR" sz="2800" b="1" dirty="0">
              <a:solidFill>
                <a:schemeClr val="accent1"/>
              </a:solidFill>
            </a:rPr>
            <a:t> On Board): </a:t>
          </a:r>
          <a:r>
            <a:rPr lang="tr-TR" sz="2800" b="1" dirty="0"/>
            <a:t>Malların belirtilen yükleme limanında gemi bordasına aktarılmasıyla satıcının teslim yükümlülüğünün yerine getirildiği anlamına </a:t>
          </a:r>
          <a:r>
            <a:rPr lang="tr-TR" sz="2800" dirty="0"/>
            <a:t>gelir.</a:t>
          </a:r>
          <a:r>
            <a:rPr lang="tr-TR" sz="2600" dirty="0"/>
            <a:t> </a:t>
          </a:r>
          <a:endParaRPr lang="en-US" sz="2600" dirty="0"/>
        </a:p>
      </dgm:t>
    </dgm:pt>
    <dgm:pt modelId="{4AF61E73-6373-41EF-9149-CF0B43390F87}" type="parTrans" cxnId="{C9C06E03-8C5E-48A3-B1EE-80542779B907}">
      <dgm:prSet/>
      <dgm:spPr/>
      <dgm:t>
        <a:bodyPr/>
        <a:lstStyle/>
        <a:p>
          <a:endParaRPr lang="en-US"/>
        </a:p>
      </dgm:t>
    </dgm:pt>
    <dgm:pt modelId="{67CD319D-38F9-4E4C-8DA7-F89F4B4DEFE0}" type="sibTrans" cxnId="{C9C06E03-8C5E-48A3-B1EE-80542779B907}">
      <dgm:prSet/>
      <dgm:spPr/>
      <dgm:t>
        <a:bodyPr/>
        <a:lstStyle/>
        <a:p>
          <a:endParaRPr lang="en-US"/>
        </a:p>
      </dgm:t>
    </dgm:pt>
    <dgm:pt modelId="{4DAB8823-A963-48A3-8030-622350F71395}">
      <dgm:prSet custT="1"/>
      <dgm:spPr/>
      <dgm:t>
        <a:bodyPr/>
        <a:lstStyle/>
        <a:p>
          <a:r>
            <a:rPr lang="tr-TR" sz="2800" b="1" dirty="0">
              <a:solidFill>
                <a:schemeClr val="accent1"/>
              </a:solidFill>
            </a:rPr>
            <a:t>CIF (</a:t>
          </a:r>
          <a:r>
            <a:rPr lang="tr-TR" sz="2800" b="1" dirty="0" err="1">
              <a:solidFill>
                <a:schemeClr val="accent1"/>
              </a:solidFill>
            </a:rPr>
            <a:t>Cost</a:t>
          </a:r>
          <a:r>
            <a:rPr lang="tr-TR" sz="2800" b="1" dirty="0">
              <a:solidFill>
                <a:schemeClr val="accent1"/>
              </a:solidFill>
            </a:rPr>
            <a:t>, </a:t>
          </a:r>
          <a:r>
            <a:rPr lang="tr-TR" sz="2800" b="1" dirty="0" err="1">
              <a:solidFill>
                <a:schemeClr val="accent1"/>
              </a:solidFill>
            </a:rPr>
            <a:t>Insurance</a:t>
          </a:r>
          <a:r>
            <a:rPr lang="tr-TR" sz="2800" b="1" dirty="0">
              <a:solidFill>
                <a:schemeClr val="accent1"/>
              </a:solidFill>
            </a:rPr>
            <a:t>, </a:t>
          </a:r>
          <a:r>
            <a:rPr lang="tr-TR" sz="2800" b="1" dirty="0" err="1">
              <a:solidFill>
                <a:schemeClr val="accent1"/>
              </a:solidFill>
            </a:rPr>
            <a:t>Freight</a:t>
          </a:r>
          <a:r>
            <a:rPr lang="tr-TR" sz="2800" b="1" dirty="0">
              <a:solidFill>
                <a:schemeClr val="accent1"/>
              </a:solidFill>
            </a:rPr>
            <a:t>): </a:t>
          </a:r>
          <a:r>
            <a:rPr lang="tr-TR" sz="2800" b="1" dirty="0"/>
            <a:t>Satıcının, mal bedeli ve navlunun yanı sıra taşıma sırasında malların kayıp ve hasar riskine karşı deniz sigortası sağlama yükümlülüğü olduğu anlamına gelir.</a:t>
          </a:r>
          <a:endParaRPr lang="en-US" sz="2800" b="1" dirty="0"/>
        </a:p>
      </dgm:t>
    </dgm:pt>
    <dgm:pt modelId="{54AF9658-EEC6-44A8-B1D1-5D6639F37404}" type="parTrans" cxnId="{A1537E3E-FE60-46F6-BC02-83700C6C88C3}">
      <dgm:prSet/>
      <dgm:spPr/>
      <dgm:t>
        <a:bodyPr/>
        <a:lstStyle/>
        <a:p>
          <a:endParaRPr lang="en-US"/>
        </a:p>
      </dgm:t>
    </dgm:pt>
    <dgm:pt modelId="{BC741E99-EC87-435F-BA7A-4C4FB643C629}" type="sibTrans" cxnId="{A1537E3E-FE60-46F6-BC02-83700C6C88C3}">
      <dgm:prSet/>
      <dgm:spPr/>
      <dgm:t>
        <a:bodyPr/>
        <a:lstStyle/>
        <a:p>
          <a:endParaRPr lang="en-US"/>
        </a:p>
      </dgm:t>
    </dgm:pt>
    <dgm:pt modelId="{1B364457-FF2E-440F-A971-0BA789DEDBB2}">
      <dgm:prSet custT="1"/>
      <dgm:spPr/>
      <dgm:t>
        <a:bodyPr/>
        <a:lstStyle/>
        <a:p>
          <a:r>
            <a:rPr lang="tr-TR" sz="2800" b="1" dirty="0">
              <a:solidFill>
                <a:schemeClr val="accent1"/>
              </a:solidFill>
            </a:rPr>
            <a:t>CFR (</a:t>
          </a:r>
          <a:r>
            <a:rPr lang="tr-TR" sz="2800" b="1" dirty="0" err="1">
              <a:solidFill>
                <a:schemeClr val="accent1"/>
              </a:solidFill>
            </a:rPr>
            <a:t>Cost</a:t>
          </a:r>
          <a:r>
            <a:rPr lang="tr-TR" sz="2800" b="1" dirty="0">
              <a:solidFill>
                <a:schemeClr val="accent1"/>
              </a:solidFill>
            </a:rPr>
            <a:t> </a:t>
          </a:r>
          <a:r>
            <a:rPr lang="tr-TR" sz="2800" b="1" dirty="0" err="1">
              <a:solidFill>
                <a:schemeClr val="accent1"/>
              </a:solidFill>
            </a:rPr>
            <a:t>And</a:t>
          </a:r>
          <a:r>
            <a:rPr lang="tr-TR" sz="2800" b="1" dirty="0">
              <a:solidFill>
                <a:schemeClr val="accent1"/>
              </a:solidFill>
            </a:rPr>
            <a:t> </a:t>
          </a:r>
          <a:r>
            <a:rPr lang="tr-TR" sz="2800" b="1" dirty="0" err="1">
              <a:solidFill>
                <a:schemeClr val="accent1"/>
              </a:solidFill>
            </a:rPr>
            <a:t>Freight</a:t>
          </a:r>
          <a:r>
            <a:rPr lang="tr-TR" sz="2800" b="1" dirty="0">
              <a:solidFill>
                <a:schemeClr val="accent1"/>
              </a:solidFill>
            </a:rPr>
            <a:t>): </a:t>
          </a:r>
          <a:r>
            <a:rPr lang="tr-TR" sz="2800" b="1" dirty="0"/>
            <a:t>İşleme konu olan malların, belirlenen varış yerine kadar taşınması için gerekli olan masrafları ve navlun bedelini satıcının ödemesi anlamına gelir.</a:t>
          </a:r>
          <a:endParaRPr lang="en-US" sz="2800" b="1" dirty="0"/>
        </a:p>
      </dgm:t>
    </dgm:pt>
    <dgm:pt modelId="{DFE44030-B5FB-4DEC-881E-46719FC1922B}" type="parTrans" cxnId="{E77039EE-922B-4DD3-8C57-40781989B6C0}">
      <dgm:prSet/>
      <dgm:spPr/>
      <dgm:t>
        <a:bodyPr/>
        <a:lstStyle/>
        <a:p>
          <a:endParaRPr lang="en-US"/>
        </a:p>
      </dgm:t>
    </dgm:pt>
    <dgm:pt modelId="{780173B5-6F2F-4800-A490-A25FFCAAD7BF}" type="sibTrans" cxnId="{E77039EE-922B-4DD3-8C57-40781989B6C0}">
      <dgm:prSet/>
      <dgm:spPr/>
      <dgm:t>
        <a:bodyPr/>
        <a:lstStyle/>
        <a:p>
          <a:endParaRPr lang="en-US"/>
        </a:p>
      </dgm:t>
    </dgm:pt>
    <dgm:pt modelId="{54F63CB8-C3F7-4B0E-9A55-6A511EA0407A}" type="pres">
      <dgm:prSet presAssocID="{2B663315-48BE-4CA5-8BED-6F69ADEB0AA0}" presName="outerComposite" presStyleCnt="0">
        <dgm:presLayoutVars>
          <dgm:chMax val="5"/>
          <dgm:dir/>
          <dgm:resizeHandles val="exact"/>
        </dgm:presLayoutVars>
      </dgm:prSet>
      <dgm:spPr/>
    </dgm:pt>
    <dgm:pt modelId="{D8343DFB-C016-41CA-9DAF-F255C15E63E6}" type="pres">
      <dgm:prSet presAssocID="{2B663315-48BE-4CA5-8BED-6F69ADEB0AA0}" presName="dummyMaxCanvas" presStyleCnt="0">
        <dgm:presLayoutVars/>
      </dgm:prSet>
      <dgm:spPr/>
    </dgm:pt>
    <dgm:pt modelId="{511480F9-50CA-44C8-877C-70A6B0B9F833}" type="pres">
      <dgm:prSet presAssocID="{2B663315-48BE-4CA5-8BED-6F69ADEB0AA0}" presName="ThreeNodes_1" presStyleLbl="node1" presStyleIdx="0" presStyleCnt="3">
        <dgm:presLayoutVars>
          <dgm:bulletEnabled val="1"/>
        </dgm:presLayoutVars>
      </dgm:prSet>
      <dgm:spPr/>
    </dgm:pt>
    <dgm:pt modelId="{1A976CF7-F25F-4168-ADC3-EBA1D03C83E8}" type="pres">
      <dgm:prSet presAssocID="{2B663315-48BE-4CA5-8BED-6F69ADEB0AA0}" presName="ThreeNodes_2" presStyleLbl="node1" presStyleIdx="1" presStyleCnt="3" custLinFactNeighborX="-252" custLinFactNeighborY="-1966">
        <dgm:presLayoutVars>
          <dgm:bulletEnabled val="1"/>
        </dgm:presLayoutVars>
      </dgm:prSet>
      <dgm:spPr/>
    </dgm:pt>
    <dgm:pt modelId="{45C2A9AF-47CF-45B4-BFCB-0CC81EF736B3}" type="pres">
      <dgm:prSet presAssocID="{2B663315-48BE-4CA5-8BED-6F69ADEB0AA0}" presName="ThreeNodes_3" presStyleLbl="node1" presStyleIdx="2" presStyleCnt="3">
        <dgm:presLayoutVars>
          <dgm:bulletEnabled val="1"/>
        </dgm:presLayoutVars>
      </dgm:prSet>
      <dgm:spPr/>
    </dgm:pt>
    <dgm:pt modelId="{8DD18C5F-EAC0-4E8F-A1FF-98C4AAE5FAEC}" type="pres">
      <dgm:prSet presAssocID="{2B663315-48BE-4CA5-8BED-6F69ADEB0AA0}" presName="ThreeConn_1-2" presStyleLbl="fgAccFollowNode1" presStyleIdx="0" presStyleCnt="2">
        <dgm:presLayoutVars>
          <dgm:bulletEnabled val="1"/>
        </dgm:presLayoutVars>
      </dgm:prSet>
      <dgm:spPr/>
    </dgm:pt>
    <dgm:pt modelId="{E6F227E1-605E-49CB-9396-7DFAEE39F755}" type="pres">
      <dgm:prSet presAssocID="{2B663315-48BE-4CA5-8BED-6F69ADEB0AA0}" presName="ThreeConn_2-3" presStyleLbl="fgAccFollowNode1" presStyleIdx="1" presStyleCnt="2">
        <dgm:presLayoutVars>
          <dgm:bulletEnabled val="1"/>
        </dgm:presLayoutVars>
      </dgm:prSet>
      <dgm:spPr/>
    </dgm:pt>
    <dgm:pt modelId="{50318B4C-0CB1-4BA9-9FC2-09EB68D06DE1}" type="pres">
      <dgm:prSet presAssocID="{2B663315-48BE-4CA5-8BED-6F69ADEB0AA0}" presName="ThreeNodes_1_text" presStyleLbl="node1" presStyleIdx="2" presStyleCnt="3">
        <dgm:presLayoutVars>
          <dgm:bulletEnabled val="1"/>
        </dgm:presLayoutVars>
      </dgm:prSet>
      <dgm:spPr/>
    </dgm:pt>
    <dgm:pt modelId="{D04E0781-58A9-48C1-A197-31AB15D2E521}" type="pres">
      <dgm:prSet presAssocID="{2B663315-48BE-4CA5-8BED-6F69ADEB0AA0}" presName="ThreeNodes_2_text" presStyleLbl="node1" presStyleIdx="2" presStyleCnt="3">
        <dgm:presLayoutVars>
          <dgm:bulletEnabled val="1"/>
        </dgm:presLayoutVars>
      </dgm:prSet>
      <dgm:spPr/>
    </dgm:pt>
    <dgm:pt modelId="{DA23DFBF-4A9D-4644-8F0F-ACEA67BE7A2B}" type="pres">
      <dgm:prSet presAssocID="{2B663315-48BE-4CA5-8BED-6F69ADEB0AA0}" presName="ThreeNodes_3_text" presStyleLbl="node1" presStyleIdx="2" presStyleCnt="3">
        <dgm:presLayoutVars>
          <dgm:bulletEnabled val="1"/>
        </dgm:presLayoutVars>
      </dgm:prSet>
      <dgm:spPr/>
    </dgm:pt>
  </dgm:ptLst>
  <dgm:cxnLst>
    <dgm:cxn modelId="{22FD0D01-D1AC-40F0-9E44-51D2B7BCCD19}" type="presOf" srcId="{4DAB8823-A963-48A3-8030-622350F71395}" destId="{1A976CF7-F25F-4168-ADC3-EBA1D03C83E8}" srcOrd="0" destOrd="0" presId="urn:microsoft.com/office/officeart/2005/8/layout/vProcess5"/>
    <dgm:cxn modelId="{C9C06E03-8C5E-48A3-B1EE-80542779B907}" srcId="{2B663315-48BE-4CA5-8BED-6F69ADEB0AA0}" destId="{A98E9551-329C-494F-AB33-F1957AB7C70F}" srcOrd="0" destOrd="0" parTransId="{4AF61E73-6373-41EF-9149-CF0B43390F87}" sibTransId="{67CD319D-38F9-4E4C-8DA7-F89F4B4DEFE0}"/>
    <dgm:cxn modelId="{92624C38-48C6-4F42-8798-83B88E5E6621}" type="presOf" srcId="{BC741E99-EC87-435F-BA7A-4C4FB643C629}" destId="{E6F227E1-605E-49CB-9396-7DFAEE39F755}" srcOrd="0" destOrd="0" presId="urn:microsoft.com/office/officeart/2005/8/layout/vProcess5"/>
    <dgm:cxn modelId="{A1537E3E-FE60-46F6-BC02-83700C6C88C3}" srcId="{2B663315-48BE-4CA5-8BED-6F69ADEB0AA0}" destId="{4DAB8823-A963-48A3-8030-622350F71395}" srcOrd="1" destOrd="0" parTransId="{54AF9658-EEC6-44A8-B1D1-5D6639F37404}" sibTransId="{BC741E99-EC87-435F-BA7A-4C4FB643C629}"/>
    <dgm:cxn modelId="{4C562F66-68EE-4FD1-A47F-5AFDE9A2BD53}" type="presOf" srcId="{1B364457-FF2E-440F-A971-0BA789DEDBB2}" destId="{45C2A9AF-47CF-45B4-BFCB-0CC81EF736B3}" srcOrd="0" destOrd="0" presId="urn:microsoft.com/office/officeart/2005/8/layout/vProcess5"/>
    <dgm:cxn modelId="{9AAB7666-B0DD-44E9-A788-0CAD8512A005}" type="presOf" srcId="{A98E9551-329C-494F-AB33-F1957AB7C70F}" destId="{511480F9-50CA-44C8-877C-70A6B0B9F833}" srcOrd="0" destOrd="0" presId="urn:microsoft.com/office/officeart/2005/8/layout/vProcess5"/>
    <dgm:cxn modelId="{D4C225A4-1D17-46A7-98C4-C19356C396C3}" type="presOf" srcId="{4DAB8823-A963-48A3-8030-622350F71395}" destId="{D04E0781-58A9-48C1-A197-31AB15D2E521}" srcOrd="1" destOrd="0" presId="urn:microsoft.com/office/officeart/2005/8/layout/vProcess5"/>
    <dgm:cxn modelId="{C4B6C3D1-0312-426D-9851-1F12EB967253}" type="presOf" srcId="{1B364457-FF2E-440F-A971-0BA789DEDBB2}" destId="{DA23DFBF-4A9D-4644-8F0F-ACEA67BE7A2B}" srcOrd="1" destOrd="0" presId="urn:microsoft.com/office/officeart/2005/8/layout/vProcess5"/>
    <dgm:cxn modelId="{3BCB39DA-BAAA-4D43-A848-55CF0EAD228F}" type="presOf" srcId="{A98E9551-329C-494F-AB33-F1957AB7C70F}" destId="{50318B4C-0CB1-4BA9-9FC2-09EB68D06DE1}" srcOrd="1" destOrd="0" presId="urn:microsoft.com/office/officeart/2005/8/layout/vProcess5"/>
    <dgm:cxn modelId="{E77039EE-922B-4DD3-8C57-40781989B6C0}" srcId="{2B663315-48BE-4CA5-8BED-6F69ADEB0AA0}" destId="{1B364457-FF2E-440F-A971-0BA789DEDBB2}" srcOrd="2" destOrd="0" parTransId="{DFE44030-B5FB-4DEC-881E-46719FC1922B}" sibTransId="{780173B5-6F2F-4800-A490-A25FFCAAD7BF}"/>
    <dgm:cxn modelId="{6948F9F0-56FF-48F5-8FF2-7954E29EC460}" type="presOf" srcId="{2B663315-48BE-4CA5-8BED-6F69ADEB0AA0}" destId="{54F63CB8-C3F7-4B0E-9A55-6A511EA0407A}" srcOrd="0" destOrd="0" presId="urn:microsoft.com/office/officeart/2005/8/layout/vProcess5"/>
    <dgm:cxn modelId="{D6A340FD-F39F-4BE1-9998-A2036C13B8C1}" type="presOf" srcId="{67CD319D-38F9-4E4C-8DA7-F89F4B4DEFE0}" destId="{8DD18C5F-EAC0-4E8F-A1FF-98C4AAE5FAEC}" srcOrd="0" destOrd="0" presId="urn:microsoft.com/office/officeart/2005/8/layout/vProcess5"/>
    <dgm:cxn modelId="{E03CCBBA-4769-4348-8698-8F6DB9D84080}" type="presParOf" srcId="{54F63CB8-C3F7-4B0E-9A55-6A511EA0407A}" destId="{D8343DFB-C016-41CA-9DAF-F255C15E63E6}" srcOrd="0" destOrd="0" presId="urn:microsoft.com/office/officeart/2005/8/layout/vProcess5"/>
    <dgm:cxn modelId="{06C094FF-6CA4-4662-9BAB-2941E7177FE9}" type="presParOf" srcId="{54F63CB8-C3F7-4B0E-9A55-6A511EA0407A}" destId="{511480F9-50CA-44C8-877C-70A6B0B9F833}" srcOrd="1" destOrd="0" presId="urn:microsoft.com/office/officeart/2005/8/layout/vProcess5"/>
    <dgm:cxn modelId="{80FB53FD-AD2A-4028-88F4-64FC45BF73CE}" type="presParOf" srcId="{54F63CB8-C3F7-4B0E-9A55-6A511EA0407A}" destId="{1A976CF7-F25F-4168-ADC3-EBA1D03C83E8}" srcOrd="2" destOrd="0" presId="urn:microsoft.com/office/officeart/2005/8/layout/vProcess5"/>
    <dgm:cxn modelId="{EA5F0190-866E-4578-9A50-B2453B489CFE}" type="presParOf" srcId="{54F63CB8-C3F7-4B0E-9A55-6A511EA0407A}" destId="{45C2A9AF-47CF-45B4-BFCB-0CC81EF736B3}" srcOrd="3" destOrd="0" presId="urn:microsoft.com/office/officeart/2005/8/layout/vProcess5"/>
    <dgm:cxn modelId="{ABC70E2D-64BF-4F23-BE06-0430DEDDD19E}" type="presParOf" srcId="{54F63CB8-C3F7-4B0E-9A55-6A511EA0407A}" destId="{8DD18C5F-EAC0-4E8F-A1FF-98C4AAE5FAEC}" srcOrd="4" destOrd="0" presId="urn:microsoft.com/office/officeart/2005/8/layout/vProcess5"/>
    <dgm:cxn modelId="{ED53F59D-A0E8-423E-B512-0DB1645348F3}" type="presParOf" srcId="{54F63CB8-C3F7-4B0E-9A55-6A511EA0407A}" destId="{E6F227E1-605E-49CB-9396-7DFAEE39F755}" srcOrd="5" destOrd="0" presId="urn:microsoft.com/office/officeart/2005/8/layout/vProcess5"/>
    <dgm:cxn modelId="{35546F6F-7335-4B42-B30E-08DE7D3049B3}" type="presParOf" srcId="{54F63CB8-C3F7-4B0E-9A55-6A511EA0407A}" destId="{50318B4C-0CB1-4BA9-9FC2-09EB68D06DE1}" srcOrd="6" destOrd="0" presId="urn:microsoft.com/office/officeart/2005/8/layout/vProcess5"/>
    <dgm:cxn modelId="{4CE1A77D-7E9D-4117-8E7A-E7391D24D89D}" type="presParOf" srcId="{54F63CB8-C3F7-4B0E-9A55-6A511EA0407A}" destId="{D04E0781-58A9-48C1-A197-31AB15D2E521}" srcOrd="7" destOrd="0" presId="urn:microsoft.com/office/officeart/2005/8/layout/vProcess5"/>
    <dgm:cxn modelId="{3745111F-CA1E-4285-A443-8F857F8F8007}" type="presParOf" srcId="{54F63CB8-C3F7-4B0E-9A55-6A511EA0407A}" destId="{DA23DFBF-4A9D-4644-8F0F-ACEA67BE7A2B}"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1480F9-50CA-44C8-877C-70A6B0B9F833}">
      <dsp:nvSpPr>
        <dsp:cNvPr id="0" name=""/>
        <dsp:cNvSpPr/>
      </dsp:nvSpPr>
      <dsp:spPr>
        <a:xfrm>
          <a:off x="0" y="0"/>
          <a:ext cx="9306270" cy="1789080"/>
        </a:xfrm>
        <a:prstGeom prst="roundRect">
          <a:avLst>
            <a:gd name="adj" fmla="val 10000"/>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solidFill>
                <a:schemeClr val="accent1"/>
              </a:solidFill>
            </a:rPr>
            <a:t>FOB (</a:t>
          </a:r>
          <a:r>
            <a:rPr lang="tr-TR" sz="2800" b="1" kern="1200" dirty="0" err="1">
              <a:solidFill>
                <a:schemeClr val="accent1"/>
              </a:solidFill>
            </a:rPr>
            <a:t>Free</a:t>
          </a:r>
          <a:r>
            <a:rPr lang="tr-TR" sz="2800" b="1" kern="1200" dirty="0">
              <a:solidFill>
                <a:schemeClr val="accent1"/>
              </a:solidFill>
            </a:rPr>
            <a:t> On Board): </a:t>
          </a:r>
          <a:r>
            <a:rPr lang="tr-TR" sz="2800" b="1" kern="1200" dirty="0"/>
            <a:t>Malların belirtilen yükleme limanında gemi bordasına aktarılmasıyla satıcının teslim yükümlülüğünün yerine getirildiği anlamına </a:t>
          </a:r>
          <a:r>
            <a:rPr lang="tr-TR" sz="2800" kern="1200" dirty="0"/>
            <a:t>gelir.</a:t>
          </a:r>
          <a:r>
            <a:rPr lang="tr-TR" sz="2600" kern="1200" dirty="0"/>
            <a:t> </a:t>
          </a:r>
          <a:endParaRPr lang="en-US" sz="2600" kern="1200" dirty="0"/>
        </a:p>
      </dsp:txBody>
      <dsp:txXfrm>
        <a:off x="52400" y="52400"/>
        <a:ext cx="7375713" cy="1684280"/>
      </dsp:txXfrm>
    </dsp:sp>
    <dsp:sp modelId="{1A976CF7-F25F-4168-ADC3-EBA1D03C83E8}">
      <dsp:nvSpPr>
        <dsp:cNvPr id="0" name=""/>
        <dsp:cNvSpPr/>
      </dsp:nvSpPr>
      <dsp:spPr>
        <a:xfrm>
          <a:off x="797689" y="2052087"/>
          <a:ext cx="9306270" cy="1789080"/>
        </a:xfrm>
        <a:prstGeom prst="roundRect">
          <a:avLst>
            <a:gd name="adj" fmla="val 10000"/>
          </a:avLst>
        </a:prstGeom>
        <a:solidFill>
          <a:schemeClr val="accent2">
            <a:hueOff val="-727682"/>
            <a:satOff val="-41964"/>
            <a:lumOff val="4314"/>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solidFill>
                <a:schemeClr val="accent1"/>
              </a:solidFill>
            </a:rPr>
            <a:t>CIF (</a:t>
          </a:r>
          <a:r>
            <a:rPr lang="tr-TR" sz="2800" b="1" kern="1200" dirty="0" err="1">
              <a:solidFill>
                <a:schemeClr val="accent1"/>
              </a:solidFill>
            </a:rPr>
            <a:t>Cost</a:t>
          </a:r>
          <a:r>
            <a:rPr lang="tr-TR" sz="2800" b="1" kern="1200" dirty="0">
              <a:solidFill>
                <a:schemeClr val="accent1"/>
              </a:solidFill>
            </a:rPr>
            <a:t>, </a:t>
          </a:r>
          <a:r>
            <a:rPr lang="tr-TR" sz="2800" b="1" kern="1200" dirty="0" err="1">
              <a:solidFill>
                <a:schemeClr val="accent1"/>
              </a:solidFill>
            </a:rPr>
            <a:t>Insurance</a:t>
          </a:r>
          <a:r>
            <a:rPr lang="tr-TR" sz="2800" b="1" kern="1200" dirty="0">
              <a:solidFill>
                <a:schemeClr val="accent1"/>
              </a:solidFill>
            </a:rPr>
            <a:t>, </a:t>
          </a:r>
          <a:r>
            <a:rPr lang="tr-TR" sz="2800" b="1" kern="1200" dirty="0" err="1">
              <a:solidFill>
                <a:schemeClr val="accent1"/>
              </a:solidFill>
            </a:rPr>
            <a:t>Freight</a:t>
          </a:r>
          <a:r>
            <a:rPr lang="tr-TR" sz="2800" b="1" kern="1200" dirty="0">
              <a:solidFill>
                <a:schemeClr val="accent1"/>
              </a:solidFill>
            </a:rPr>
            <a:t>): </a:t>
          </a:r>
          <a:r>
            <a:rPr lang="tr-TR" sz="2800" b="1" kern="1200" dirty="0"/>
            <a:t>Satıcının, mal bedeli ve navlunun yanı sıra taşıma sırasında malların kayıp ve hasar riskine karşı deniz sigortası sağlama yükümlülüğü olduğu anlamına gelir.</a:t>
          </a:r>
          <a:endParaRPr lang="en-US" sz="2800" b="1" kern="1200" dirty="0"/>
        </a:p>
      </dsp:txBody>
      <dsp:txXfrm>
        <a:off x="850089" y="2104487"/>
        <a:ext cx="7217426" cy="1684280"/>
      </dsp:txXfrm>
    </dsp:sp>
    <dsp:sp modelId="{45C2A9AF-47CF-45B4-BFCB-0CC81EF736B3}">
      <dsp:nvSpPr>
        <dsp:cNvPr id="0" name=""/>
        <dsp:cNvSpPr/>
      </dsp:nvSpPr>
      <dsp:spPr>
        <a:xfrm>
          <a:off x="1642283" y="4174522"/>
          <a:ext cx="9306270" cy="1789080"/>
        </a:xfrm>
        <a:prstGeom prst="roundRect">
          <a:avLst>
            <a:gd name="adj" fmla="val 10000"/>
          </a:avLst>
        </a:prstGeom>
        <a:solidFill>
          <a:schemeClr val="accent2">
            <a:hueOff val="-1455363"/>
            <a:satOff val="-83928"/>
            <a:lumOff val="8628"/>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tr-TR" sz="2800" b="1" kern="1200" dirty="0">
              <a:solidFill>
                <a:schemeClr val="accent1"/>
              </a:solidFill>
            </a:rPr>
            <a:t>CFR (</a:t>
          </a:r>
          <a:r>
            <a:rPr lang="tr-TR" sz="2800" b="1" kern="1200" dirty="0" err="1">
              <a:solidFill>
                <a:schemeClr val="accent1"/>
              </a:solidFill>
            </a:rPr>
            <a:t>Cost</a:t>
          </a:r>
          <a:r>
            <a:rPr lang="tr-TR" sz="2800" b="1" kern="1200" dirty="0">
              <a:solidFill>
                <a:schemeClr val="accent1"/>
              </a:solidFill>
            </a:rPr>
            <a:t> </a:t>
          </a:r>
          <a:r>
            <a:rPr lang="tr-TR" sz="2800" b="1" kern="1200" dirty="0" err="1">
              <a:solidFill>
                <a:schemeClr val="accent1"/>
              </a:solidFill>
            </a:rPr>
            <a:t>And</a:t>
          </a:r>
          <a:r>
            <a:rPr lang="tr-TR" sz="2800" b="1" kern="1200" dirty="0">
              <a:solidFill>
                <a:schemeClr val="accent1"/>
              </a:solidFill>
            </a:rPr>
            <a:t> </a:t>
          </a:r>
          <a:r>
            <a:rPr lang="tr-TR" sz="2800" b="1" kern="1200" dirty="0" err="1">
              <a:solidFill>
                <a:schemeClr val="accent1"/>
              </a:solidFill>
            </a:rPr>
            <a:t>Freight</a:t>
          </a:r>
          <a:r>
            <a:rPr lang="tr-TR" sz="2800" b="1" kern="1200" dirty="0">
              <a:solidFill>
                <a:schemeClr val="accent1"/>
              </a:solidFill>
            </a:rPr>
            <a:t>): </a:t>
          </a:r>
          <a:r>
            <a:rPr lang="tr-TR" sz="2800" b="1" kern="1200" dirty="0"/>
            <a:t>İşleme konu olan malların, belirlenen varış yerine kadar taşınması için gerekli olan masrafları ve navlun bedelini satıcının ödemesi anlamına gelir.</a:t>
          </a:r>
          <a:endParaRPr lang="en-US" sz="2800" b="1" kern="1200" dirty="0"/>
        </a:p>
      </dsp:txBody>
      <dsp:txXfrm>
        <a:off x="1694683" y="4226922"/>
        <a:ext cx="7217426" cy="1684280"/>
      </dsp:txXfrm>
    </dsp:sp>
    <dsp:sp modelId="{8DD18C5F-EAC0-4E8F-A1FF-98C4AAE5FAEC}">
      <dsp:nvSpPr>
        <dsp:cNvPr id="0" name=""/>
        <dsp:cNvSpPr/>
      </dsp:nvSpPr>
      <dsp:spPr>
        <a:xfrm>
          <a:off x="8143368" y="1356719"/>
          <a:ext cx="1162902" cy="1162902"/>
        </a:xfrm>
        <a:prstGeom prst="downArrow">
          <a:avLst>
            <a:gd name="adj1" fmla="val 55000"/>
            <a:gd name="adj2" fmla="val 45000"/>
          </a:avLst>
        </a:prstGeom>
        <a:solidFill>
          <a:schemeClr val="accent2">
            <a:tint val="40000"/>
            <a:alpha val="90000"/>
            <a:hueOff val="0"/>
            <a:satOff val="0"/>
            <a:lumOff val="0"/>
            <a:alphaOff val="0"/>
          </a:schemeClr>
        </a:solidFill>
        <a:ln w="12700" cap="flat" cmpd="sng" algn="ctr">
          <a:solidFill>
            <a:schemeClr val="accent2">
              <a:tint val="40000"/>
              <a:alpha val="9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8405021" y="1356719"/>
        <a:ext cx="639596" cy="875084"/>
      </dsp:txXfrm>
    </dsp:sp>
    <dsp:sp modelId="{E6F227E1-605E-49CB-9396-7DFAEE39F755}">
      <dsp:nvSpPr>
        <dsp:cNvPr id="0" name=""/>
        <dsp:cNvSpPr/>
      </dsp:nvSpPr>
      <dsp:spPr>
        <a:xfrm>
          <a:off x="8964509" y="3432053"/>
          <a:ext cx="1162902" cy="1162902"/>
        </a:xfrm>
        <a:prstGeom prst="downArrow">
          <a:avLst>
            <a:gd name="adj1" fmla="val 55000"/>
            <a:gd name="adj2" fmla="val 45000"/>
          </a:avLst>
        </a:prstGeom>
        <a:solidFill>
          <a:schemeClr val="accent2">
            <a:tint val="40000"/>
            <a:alpha val="90000"/>
            <a:hueOff val="-849226"/>
            <a:satOff val="-75346"/>
            <a:lumOff val="-769"/>
            <a:alphaOff val="0"/>
          </a:schemeClr>
        </a:solidFill>
        <a:ln w="12700" cap="flat" cmpd="sng" algn="ctr">
          <a:solidFill>
            <a:schemeClr val="accent2">
              <a:tint val="40000"/>
              <a:alpha val="90000"/>
              <a:hueOff val="-849226"/>
              <a:satOff val="-75346"/>
              <a:lumOff val="-769"/>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en-US" sz="3600" kern="1200"/>
        </a:p>
      </dsp:txBody>
      <dsp:txXfrm>
        <a:off x="9226162" y="3432053"/>
        <a:ext cx="639596" cy="875084"/>
      </dsp:txXfrm>
    </dsp:sp>
  </dsp:spTree>
</dsp:drawing>
</file>

<file path=ppt/diagrams/layout1.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9CE473B-C6B0-45A5-8E91-A86D34FAB82D}"/>
              </a:ext>
            </a:extLst>
          </p:cNvPr>
          <p:cNvSpPr>
            <a:spLocks noGrp="1"/>
          </p:cNvSpPr>
          <p:nvPr>
            <p:ph type="ctrTitle"/>
          </p:nvPr>
        </p:nvSpPr>
        <p:spPr>
          <a:xfrm>
            <a:off x="1524000" y="1122363"/>
            <a:ext cx="9144000" cy="2387600"/>
          </a:xfrm>
        </p:spPr>
        <p:txBody>
          <a:bodyPr anchor="b"/>
          <a:lstStyle>
            <a:lvl1pPr algn="ctr">
              <a:defRPr sz="6000"/>
            </a:lvl1pPr>
          </a:lstStyle>
          <a:p>
            <a:r>
              <a:rPr lang="tr-TR"/>
              <a:t>Asıl başlık stilini düzenlemek için tıklayın</a:t>
            </a:r>
          </a:p>
        </p:txBody>
      </p:sp>
      <p:sp>
        <p:nvSpPr>
          <p:cNvPr id="3" name="Alt Başlık 2">
            <a:extLst>
              <a:ext uri="{FF2B5EF4-FFF2-40B4-BE49-F238E27FC236}">
                <a16:creationId xmlns:a16="http://schemas.microsoft.com/office/drawing/2014/main" id="{2B1E12F2-666D-421E-8D73-FD868D0B91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p>
        </p:txBody>
      </p:sp>
      <p:sp>
        <p:nvSpPr>
          <p:cNvPr id="4" name="Veri Yer Tutucusu 3">
            <a:extLst>
              <a:ext uri="{FF2B5EF4-FFF2-40B4-BE49-F238E27FC236}">
                <a16:creationId xmlns:a16="http://schemas.microsoft.com/office/drawing/2014/main" id="{0F794C87-06B2-4505-956F-0C985C47C7F4}"/>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AB0302EA-E36A-4127-A110-D928C6470C66}"/>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217D7E03-EA5A-4657-8679-73E0109811A2}"/>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22659130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19F7127-F824-4988-82CD-41FC7DC33A1A}"/>
              </a:ext>
            </a:extLst>
          </p:cNvPr>
          <p:cNvSpPr>
            <a:spLocks noGrp="1"/>
          </p:cNvSpPr>
          <p:nvPr>
            <p:ph type="title"/>
          </p:nvPr>
        </p:nvSpPr>
        <p:spPr/>
        <p:txBody>
          <a:bodyPr/>
          <a:lstStyle/>
          <a:p>
            <a:r>
              <a:rPr lang="tr-TR"/>
              <a:t>Asıl başlık stilini düzenlemek için tıklayın</a:t>
            </a:r>
          </a:p>
        </p:txBody>
      </p:sp>
      <p:sp>
        <p:nvSpPr>
          <p:cNvPr id="3" name="Dikey Metin Yer Tutucusu 2">
            <a:extLst>
              <a:ext uri="{FF2B5EF4-FFF2-40B4-BE49-F238E27FC236}">
                <a16:creationId xmlns:a16="http://schemas.microsoft.com/office/drawing/2014/main" id="{84369C44-7DC4-48B8-9CCD-05303E53A3DB}"/>
              </a:ext>
            </a:extLst>
          </p:cNvPr>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5CAFBBAA-A0C9-48FD-A81D-F79A48181DC2}"/>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B4335CE5-F899-4593-9E00-0285E7368F01}"/>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B417E5-6854-4FD9-9151-E7FB966EC2B6}"/>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14063180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a:extLst>
              <a:ext uri="{FF2B5EF4-FFF2-40B4-BE49-F238E27FC236}">
                <a16:creationId xmlns:a16="http://schemas.microsoft.com/office/drawing/2014/main" id="{7F0B9ED0-8446-4E37-AE58-E611A6C928C0}"/>
              </a:ext>
            </a:extLst>
          </p:cNvPr>
          <p:cNvSpPr>
            <a:spLocks noGrp="1"/>
          </p:cNvSpPr>
          <p:nvPr>
            <p:ph type="title" orient="vert"/>
          </p:nvPr>
        </p:nvSpPr>
        <p:spPr>
          <a:xfrm>
            <a:off x="8724900" y="365125"/>
            <a:ext cx="2628900" cy="5811838"/>
          </a:xfrm>
        </p:spPr>
        <p:txBody>
          <a:bodyPr vert="eaVert"/>
          <a:lstStyle/>
          <a:p>
            <a:r>
              <a:rPr lang="tr-TR"/>
              <a:t>Asıl başlık stilini düzenlemek için tıklayın</a:t>
            </a:r>
          </a:p>
        </p:txBody>
      </p:sp>
      <p:sp>
        <p:nvSpPr>
          <p:cNvPr id="3" name="Dikey Metin Yer Tutucusu 2">
            <a:extLst>
              <a:ext uri="{FF2B5EF4-FFF2-40B4-BE49-F238E27FC236}">
                <a16:creationId xmlns:a16="http://schemas.microsoft.com/office/drawing/2014/main" id="{684295B6-A3DE-4B0E-B452-99C290073EC0}"/>
              </a:ext>
            </a:extLst>
          </p:cNvPr>
          <p:cNvSpPr>
            <a:spLocks noGrp="1"/>
          </p:cNvSpPr>
          <p:nvPr>
            <p:ph type="body" orient="vert" idx="1"/>
          </p:nvPr>
        </p:nvSpPr>
        <p:spPr>
          <a:xfrm>
            <a:off x="838200" y="365125"/>
            <a:ext cx="7734300" cy="5811838"/>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4370C22A-D8C4-4BE2-A909-D820A82B3CF6}"/>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E702F747-3F89-45C4-B56C-D728CE17A2F2}"/>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9BC0AAA-6A9B-48DB-952F-0BAF617740F2}"/>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9299029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41B2E4D-1C2B-41F0-8E71-A77AD0FE8A41}"/>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82D8A681-331D-43E9-97FB-37AA936A2A86}"/>
              </a:ext>
            </a:extLst>
          </p:cNvPr>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DBB01744-CE27-41DE-9571-73F1C006C1A5}"/>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83AB6379-7021-429D-8441-6FDCD4F86A90}"/>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578CE965-704A-445F-996B-7824834501B3}"/>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19407827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66046BD-871E-4150-B296-689165FB3E89}"/>
              </a:ext>
            </a:extLst>
          </p:cNvPr>
          <p:cNvSpPr>
            <a:spLocks noGrp="1"/>
          </p:cNvSpPr>
          <p:nvPr>
            <p:ph type="title"/>
          </p:nvPr>
        </p:nvSpPr>
        <p:spPr>
          <a:xfrm>
            <a:off x="831850" y="1709738"/>
            <a:ext cx="10515600" cy="2852737"/>
          </a:xfrm>
        </p:spPr>
        <p:txBody>
          <a:bodyPr anchor="b"/>
          <a:lstStyle>
            <a:lvl1pPr>
              <a:defRPr sz="6000"/>
            </a:lvl1pPr>
          </a:lstStyle>
          <a:p>
            <a:r>
              <a:rPr lang="tr-TR"/>
              <a:t>Asıl başlık stilini düzenlemek için tıklayın</a:t>
            </a:r>
          </a:p>
        </p:txBody>
      </p:sp>
      <p:sp>
        <p:nvSpPr>
          <p:cNvPr id="3" name="Metin Yer Tutucusu 2">
            <a:extLst>
              <a:ext uri="{FF2B5EF4-FFF2-40B4-BE49-F238E27FC236}">
                <a16:creationId xmlns:a16="http://schemas.microsoft.com/office/drawing/2014/main" id="{98535453-109C-4699-A002-AB0AB626886E}"/>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Veri Yer Tutucusu 3">
            <a:extLst>
              <a:ext uri="{FF2B5EF4-FFF2-40B4-BE49-F238E27FC236}">
                <a16:creationId xmlns:a16="http://schemas.microsoft.com/office/drawing/2014/main" id="{9D1DEEFD-E899-4BEC-A0A3-B80FA2EC819D}"/>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B9DD4F15-10DF-4074-9C84-2010D3D83794}"/>
              </a:ext>
            </a:extLst>
          </p:cNvPr>
          <p:cNvSpPr>
            <a:spLocks noGrp="1"/>
          </p:cNvSpPr>
          <p:nvPr>
            <p:ph type="ftr" sz="quarter" idx="11"/>
          </p:nvPr>
        </p:nvSpPr>
        <p:spPr/>
        <p:txBody>
          <a:bodyPr/>
          <a:lstStyle/>
          <a:p>
            <a:endParaRPr lang="tr-TR"/>
          </a:p>
        </p:txBody>
      </p:sp>
      <p:sp>
        <p:nvSpPr>
          <p:cNvPr id="6" name="Slayt Numarası Yer Tutucusu 5">
            <a:extLst>
              <a:ext uri="{FF2B5EF4-FFF2-40B4-BE49-F238E27FC236}">
                <a16:creationId xmlns:a16="http://schemas.microsoft.com/office/drawing/2014/main" id="{8EB04FDF-9863-47C2-B816-7485C91EDBFD}"/>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411891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A028921-C1D8-45E5-A260-A8C88A72A8F4}"/>
              </a:ext>
            </a:extLst>
          </p:cNvPr>
          <p:cNvSpPr>
            <a:spLocks noGrp="1"/>
          </p:cNvSpPr>
          <p:nvPr>
            <p:ph type="title"/>
          </p:nvPr>
        </p:nvSpPr>
        <p:spPr/>
        <p:txBody>
          <a:bodyPr/>
          <a:lstStyle/>
          <a:p>
            <a:r>
              <a:rPr lang="tr-TR"/>
              <a:t>Asıl başlık stilini düzenlemek için tıklayın</a:t>
            </a:r>
          </a:p>
        </p:txBody>
      </p:sp>
      <p:sp>
        <p:nvSpPr>
          <p:cNvPr id="3" name="İçerik Yer Tutucusu 2">
            <a:extLst>
              <a:ext uri="{FF2B5EF4-FFF2-40B4-BE49-F238E27FC236}">
                <a16:creationId xmlns:a16="http://schemas.microsoft.com/office/drawing/2014/main" id="{383EADB0-FB66-4451-8C4D-5DEE1F02B6CE}"/>
              </a:ext>
            </a:extLst>
          </p:cNvPr>
          <p:cNvSpPr>
            <a:spLocks noGrp="1"/>
          </p:cNvSpPr>
          <p:nvPr>
            <p:ph sz="half" idx="1"/>
          </p:nvPr>
        </p:nvSpPr>
        <p:spPr>
          <a:xfrm>
            <a:off x="838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İçerik Yer Tutucusu 3">
            <a:extLst>
              <a:ext uri="{FF2B5EF4-FFF2-40B4-BE49-F238E27FC236}">
                <a16:creationId xmlns:a16="http://schemas.microsoft.com/office/drawing/2014/main" id="{FD14CAF2-4C6C-41EB-A2C0-08F1C263DE53}"/>
              </a:ext>
            </a:extLst>
          </p:cNvPr>
          <p:cNvSpPr>
            <a:spLocks noGrp="1"/>
          </p:cNvSpPr>
          <p:nvPr>
            <p:ph sz="half" idx="2"/>
          </p:nvPr>
        </p:nvSpPr>
        <p:spPr>
          <a:xfrm>
            <a:off x="6172200" y="1825625"/>
            <a:ext cx="5181600" cy="435133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Veri Yer Tutucusu 4">
            <a:extLst>
              <a:ext uri="{FF2B5EF4-FFF2-40B4-BE49-F238E27FC236}">
                <a16:creationId xmlns:a16="http://schemas.microsoft.com/office/drawing/2014/main" id="{FA76925E-ADE2-44F3-8AE4-2008155B42D0}"/>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6" name="Alt Bilgi Yer Tutucusu 5">
            <a:extLst>
              <a:ext uri="{FF2B5EF4-FFF2-40B4-BE49-F238E27FC236}">
                <a16:creationId xmlns:a16="http://schemas.microsoft.com/office/drawing/2014/main" id="{A3C23091-C4F8-4299-AEB1-E55A4DA866AB}"/>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BEA74D95-D1C1-4FD6-B78F-3F231CD6D192}"/>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24044446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10B11A0-03EC-4502-8707-D048512DDA4C}"/>
              </a:ext>
            </a:extLst>
          </p:cNvPr>
          <p:cNvSpPr>
            <a:spLocks noGrp="1"/>
          </p:cNvSpPr>
          <p:nvPr>
            <p:ph type="title"/>
          </p:nvPr>
        </p:nvSpPr>
        <p:spPr>
          <a:xfrm>
            <a:off x="839788" y="365125"/>
            <a:ext cx="10515600" cy="1325563"/>
          </a:xfrm>
        </p:spPr>
        <p:txBody>
          <a:bodyPr/>
          <a:lstStyle/>
          <a:p>
            <a:r>
              <a:rPr lang="tr-TR"/>
              <a:t>Asıl başlık stilini düzenlemek için tıklayın</a:t>
            </a:r>
          </a:p>
        </p:txBody>
      </p:sp>
      <p:sp>
        <p:nvSpPr>
          <p:cNvPr id="3" name="Metin Yer Tutucusu 2">
            <a:extLst>
              <a:ext uri="{FF2B5EF4-FFF2-40B4-BE49-F238E27FC236}">
                <a16:creationId xmlns:a16="http://schemas.microsoft.com/office/drawing/2014/main" id="{05117DFB-E078-4187-8650-82FD7BD2836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İçerik Yer Tutucusu 3">
            <a:extLst>
              <a:ext uri="{FF2B5EF4-FFF2-40B4-BE49-F238E27FC236}">
                <a16:creationId xmlns:a16="http://schemas.microsoft.com/office/drawing/2014/main" id="{CE2D552F-7617-46A5-9D52-B7E566DA734D}"/>
              </a:ext>
            </a:extLst>
          </p:cNvPr>
          <p:cNvSpPr>
            <a:spLocks noGrp="1"/>
          </p:cNvSpPr>
          <p:nvPr>
            <p:ph sz="half" idx="2"/>
          </p:nvPr>
        </p:nvSpPr>
        <p:spPr>
          <a:xfrm>
            <a:off x="839788" y="2505075"/>
            <a:ext cx="5157787"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5" name="Metin Yer Tutucusu 4">
            <a:extLst>
              <a:ext uri="{FF2B5EF4-FFF2-40B4-BE49-F238E27FC236}">
                <a16:creationId xmlns:a16="http://schemas.microsoft.com/office/drawing/2014/main" id="{DC04BB1C-749F-4DD4-AFAD-62C44DD21D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İçerik Yer Tutucusu 5">
            <a:extLst>
              <a:ext uri="{FF2B5EF4-FFF2-40B4-BE49-F238E27FC236}">
                <a16:creationId xmlns:a16="http://schemas.microsoft.com/office/drawing/2014/main" id="{764BDF21-67AD-4167-9AA3-5C82EAB9181F}"/>
              </a:ext>
            </a:extLst>
          </p:cNvPr>
          <p:cNvSpPr>
            <a:spLocks noGrp="1"/>
          </p:cNvSpPr>
          <p:nvPr>
            <p:ph sz="quarter" idx="4"/>
          </p:nvPr>
        </p:nvSpPr>
        <p:spPr>
          <a:xfrm>
            <a:off x="6172200" y="2505075"/>
            <a:ext cx="5183188" cy="3684588"/>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7" name="Veri Yer Tutucusu 6">
            <a:extLst>
              <a:ext uri="{FF2B5EF4-FFF2-40B4-BE49-F238E27FC236}">
                <a16:creationId xmlns:a16="http://schemas.microsoft.com/office/drawing/2014/main" id="{B49DBFA6-C221-406B-923E-8B96B003D35A}"/>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8" name="Alt Bilgi Yer Tutucusu 7">
            <a:extLst>
              <a:ext uri="{FF2B5EF4-FFF2-40B4-BE49-F238E27FC236}">
                <a16:creationId xmlns:a16="http://schemas.microsoft.com/office/drawing/2014/main" id="{FEADAE11-B5C4-4D80-A9E2-5C45947DD329}"/>
              </a:ext>
            </a:extLst>
          </p:cNvPr>
          <p:cNvSpPr>
            <a:spLocks noGrp="1"/>
          </p:cNvSpPr>
          <p:nvPr>
            <p:ph type="ftr" sz="quarter" idx="11"/>
          </p:nvPr>
        </p:nvSpPr>
        <p:spPr/>
        <p:txBody>
          <a:bodyPr/>
          <a:lstStyle/>
          <a:p>
            <a:endParaRPr lang="tr-TR"/>
          </a:p>
        </p:txBody>
      </p:sp>
      <p:sp>
        <p:nvSpPr>
          <p:cNvPr id="9" name="Slayt Numarası Yer Tutucusu 8">
            <a:extLst>
              <a:ext uri="{FF2B5EF4-FFF2-40B4-BE49-F238E27FC236}">
                <a16:creationId xmlns:a16="http://schemas.microsoft.com/office/drawing/2014/main" id="{B34E494F-A925-4AAC-BF32-1D6AD012D76C}"/>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23909534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5543440-EECD-4576-A57E-A311F9B2B31C}"/>
              </a:ext>
            </a:extLst>
          </p:cNvPr>
          <p:cNvSpPr>
            <a:spLocks noGrp="1"/>
          </p:cNvSpPr>
          <p:nvPr>
            <p:ph type="title"/>
          </p:nvPr>
        </p:nvSpPr>
        <p:spPr/>
        <p:txBody>
          <a:bodyPr/>
          <a:lstStyle/>
          <a:p>
            <a:r>
              <a:rPr lang="tr-TR"/>
              <a:t>Asıl başlık stilini düzenlemek için tıklayın</a:t>
            </a:r>
          </a:p>
        </p:txBody>
      </p:sp>
      <p:sp>
        <p:nvSpPr>
          <p:cNvPr id="3" name="Veri Yer Tutucusu 2">
            <a:extLst>
              <a:ext uri="{FF2B5EF4-FFF2-40B4-BE49-F238E27FC236}">
                <a16:creationId xmlns:a16="http://schemas.microsoft.com/office/drawing/2014/main" id="{5ADB4C0F-6039-45A2-8157-D9AC66DF7E4C}"/>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4" name="Alt Bilgi Yer Tutucusu 3">
            <a:extLst>
              <a:ext uri="{FF2B5EF4-FFF2-40B4-BE49-F238E27FC236}">
                <a16:creationId xmlns:a16="http://schemas.microsoft.com/office/drawing/2014/main" id="{49108F74-43B0-41B8-88BA-74486046117F}"/>
              </a:ext>
            </a:extLst>
          </p:cNvPr>
          <p:cNvSpPr>
            <a:spLocks noGrp="1"/>
          </p:cNvSpPr>
          <p:nvPr>
            <p:ph type="ftr" sz="quarter" idx="11"/>
          </p:nvPr>
        </p:nvSpPr>
        <p:spPr/>
        <p:txBody>
          <a:bodyPr/>
          <a:lstStyle/>
          <a:p>
            <a:endParaRPr lang="tr-TR"/>
          </a:p>
        </p:txBody>
      </p:sp>
      <p:sp>
        <p:nvSpPr>
          <p:cNvPr id="5" name="Slayt Numarası Yer Tutucusu 4">
            <a:extLst>
              <a:ext uri="{FF2B5EF4-FFF2-40B4-BE49-F238E27FC236}">
                <a16:creationId xmlns:a16="http://schemas.microsoft.com/office/drawing/2014/main" id="{88C0A646-D87A-430B-B380-992CCE34E516}"/>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23530632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a:extLst>
              <a:ext uri="{FF2B5EF4-FFF2-40B4-BE49-F238E27FC236}">
                <a16:creationId xmlns:a16="http://schemas.microsoft.com/office/drawing/2014/main" id="{5913FA54-0872-4A44-B215-A1C6C0F1888E}"/>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3" name="Alt Bilgi Yer Tutucusu 2">
            <a:extLst>
              <a:ext uri="{FF2B5EF4-FFF2-40B4-BE49-F238E27FC236}">
                <a16:creationId xmlns:a16="http://schemas.microsoft.com/office/drawing/2014/main" id="{07E1E4CC-3C37-46E8-BD1B-05F4AD1DD8FB}"/>
              </a:ext>
            </a:extLst>
          </p:cNvPr>
          <p:cNvSpPr>
            <a:spLocks noGrp="1"/>
          </p:cNvSpPr>
          <p:nvPr>
            <p:ph type="ftr" sz="quarter" idx="11"/>
          </p:nvPr>
        </p:nvSpPr>
        <p:spPr/>
        <p:txBody>
          <a:bodyPr/>
          <a:lstStyle/>
          <a:p>
            <a:endParaRPr lang="tr-TR"/>
          </a:p>
        </p:txBody>
      </p:sp>
      <p:sp>
        <p:nvSpPr>
          <p:cNvPr id="4" name="Slayt Numarası Yer Tutucusu 3">
            <a:extLst>
              <a:ext uri="{FF2B5EF4-FFF2-40B4-BE49-F238E27FC236}">
                <a16:creationId xmlns:a16="http://schemas.microsoft.com/office/drawing/2014/main" id="{88937915-AEBF-442F-91CF-449BE5F6E004}"/>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7545844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6F5F70-0E88-4B8B-9A75-3B985C793D67}"/>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İçerik Yer Tutucusu 2">
            <a:extLst>
              <a:ext uri="{FF2B5EF4-FFF2-40B4-BE49-F238E27FC236}">
                <a16:creationId xmlns:a16="http://schemas.microsoft.com/office/drawing/2014/main" id="{F72066C8-7015-457D-9D04-FE1A6625F5B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Metin Yer Tutucusu 3">
            <a:extLst>
              <a:ext uri="{FF2B5EF4-FFF2-40B4-BE49-F238E27FC236}">
                <a16:creationId xmlns:a16="http://schemas.microsoft.com/office/drawing/2014/main" id="{164F0FC1-B54A-408F-845E-4887F008B96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DE5A094D-9F3B-49BD-9555-F3BBB3B88B60}"/>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6" name="Alt Bilgi Yer Tutucusu 5">
            <a:extLst>
              <a:ext uri="{FF2B5EF4-FFF2-40B4-BE49-F238E27FC236}">
                <a16:creationId xmlns:a16="http://schemas.microsoft.com/office/drawing/2014/main" id="{80087D9F-FBDB-4FC0-9EED-2B3BAFD37961}"/>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F80419AD-E0F8-4FC7-8BE1-BCE91EE4E13E}"/>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13526351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F952C9D-5D59-4B3B-B36C-BDC2294ECF4D}"/>
              </a:ext>
            </a:extLst>
          </p:cNvPr>
          <p:cNvSpPr>
            <a:spLocks noGrp="1"/>
          </p:cNvSpPr>
          <p:nvPr>
            <p:ph type="title"/>
          </p:nvPr>
        </p:nvSpPr>
        <p:spPr>
          <a:xfrm>
            <a:off x="839788" y="457200"/>
            <a:ext cx="3932237" cy="1600200"/>
          </a:xfrm>
        </p:spPr>
        <p:txBody>
          <a:bodyPr anchor="b"/>
          <a:lstStyle>
            <a:lvl1pPr>
              <a:defRPr sz="3200"/>
            </a:lvl1pPr>
          </a:lstStyle>
          <a:p>
            <a:r>
              <a:rPr lang="tr-TR"/>
              <a:t>Asıl başlık stilini düzenlemek için tıklayın</a:t>
            </a:r>
          </a:p>
        </p:txBody>
      </p:sp>
      <p:sp>
        <p:nvSpPr>
          <p:cNvPr id="3" name="Resim Yer Tutucusu 2">
            <a:extLst>
              <a:ext uri="{FF2B5EF4-FFF2-40B4-BE49-F238E27FC236}">
                <a16:creationId xmlns:a16="http://schemas.microsoft.com/office/drawing/2014/main" id="{7C721073-8732-4B31-B812-E2B2DAC95A6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a:extLst>
              <a:ext uri="{FF2B5EF4-FFF2-40B4-BE49-F238E27FC236}">
                <a16:creationId xmlns:a16="http://schemas.microsoft.com/office/drawing/2014/main" id="{81E10D2B-E163-43A8-81A4-84F374752DB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Veri Yer Tutucusu 4">
            <a:extLst>
              <a:ext uri="{FF2B5EF4-FFF2-40B4-BE49-F238E27FC236}">
                <a16:creationId xmlns:a16="http://schemas.microsoft.com/office/drawing/2014/main" id="{E16F67B3-EC17-4B2D-A824-D3C778E192EA}"/>
              </a:ext>
            </a:extLst>
          </p:cNvPr>
          <p:cNvSpPr>
            <a:spLocks noGrp="1"/>
          </p:cNvSpPr>
          <p:nvPr>
            <p:ph type="dt" sz="half" idx="10"/>
          </p:nvPr>
        </p:nvSpPr>
        <p:spPr/>
        <p:txBody>
          <a:bodyPr/>
          <a:lstStyle/>
          <a:p>
            <a:fld id="{C4072985-C897-4747-886C-491EB7FA498B}" type="datetimeFigureOut">
              <a:rPr lang="tr-TR" smtClean="0"/>
              <a:t>24.04.2020</a:t>
            </a:fld>
            <a:endParaRPr lang="tr-TR"/>
          </a:p>
        </p:txBody>
      </p:sp>
      <p:sp>
        <p:nvSpPr>
          <p:cNvPr id="6" name="Alt Bilgi Yer Tutucusu 5">
            <a:extLst>
              <a:ext uri="{FF2B5EF4-FFF2-40B4-BE49-F238E27FC236}">
                <a16:creationId xmlns:a16="http://schemas.microsoft.com/office/drawing/2014/main" id="{12DA2C50-C98C-4EB6-A461-AB04206DEB57}"/>
              </a:ext>
            </a:extLst>
          </p:cNvPr>
          <p:cNvSpPr>
            <a:spLocks noGrp="1"/>
          </p:cNvSpPr>
          <p:nvPr>
            <p:ph type="ftr" sz="quarter" idx="11"/>
          </p:nvPr>
        </p:nvSpPr>
        <p:spPr/>
        <p:txBody>
          <a:bodyPr/>
          <a:lstStyle/>
          <a:p>
            <a:endParaRPr lang="tr-TR"/>
          </a:p>
        </p:txBody>
      </p:sp>
      <p:sp>
        <p:nvSpPr>
          <p:cNvPr id="7" name="Slayt Numarası Yer Tutucusu 6">
            <a:extLst>
              <a:ext uri="{FF2B5EF4-FFF2-40B4-BE49-F238E27FC236}">
                <a16:creationId xmlns:a16="http://schemas.microsoft.com/office/drawing/2014/main" id="{52F866CE-D7F3-4669-850C-4BB3CEB2F019}"/>
              </a:ext>
            </a:extLst>
          </p:cNvPr>
          <p:cNvSpPr>
            <a:spLocks noGrp="1"/>
          </p:cNvSpPr>
          <p:nvPr>
            <p:ph type="sldNum" sz="quarter" idx="12"/>
          </p:nvPr>
        </p:nvSpPr>
        <p:spPr/>
        <p:txBody>
          <a:bodyPr/>
          <a:lstStyle/>
          <a:p>
            <a:fld id="{DB1EF551-C10C-4236-A51E-778C2A6C25C0}" type="slidenum">
              <a:rPr lang="tr-TR" smtClean="0"/>
              <a:t>‹#›</a:t>
            </a:fld>
            <a:endParaRPr lang="tr-TR"/>
          </a:p>
        </p:txBody>
      </p:sp>
    </p:spTree>
    <p:extLst>
      <p:ext uri="{BB962C8B-B14F-4D97-AF65-F5344CB8AC3E}">
        <p14:creationId xmlns:p14="http://schemas.microsoft.com/office/powerpoint/2010/main" val="3186824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a:extLst>
              <a:ext uri="{FF2B5EF4-FFF2-40B4-BE49-F238E27FC236}">
                <a16:creationId xmlns:a16="http://schemas.microsoft.com/office/drawing/2014/main" id="{619115CE-5E74-49E6-B523-1BBA0757011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a:t>Asıl başlık stilini düzenlemek için tıklayın</a:t>
            </a:r>
          </a:p>
        </p:txBody>
      </p:sp>
      <p:sp>
        <p:nvSpPr>
          <p:cNvPr id="3" name="Metin Yer Tutucusu 2">
            <a:extLst>
              <a:ext uri="{FF2B5EF4-FFF2-40B4-BE49-F238E27FC236}">
                <a16:creationId xmlns:a16="http://schemas.microsoft.com/office/drawing/2014/main" id="{2CE60374-1391-4452-AFD9-EFD0287C2BB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4" name="Veri Yer Tutucusu 3">
            <a:extLst>
              <a:ext uri="{FF2B5EF4-FFF2-40B4-BE49-F238E27FC236}">
                <a16:creationId xmlns:a16="http://schemas.microsoft.com/office/drawing/2014/main" id="{ED6B2D7B-017E-4291-852D-7D2F6392836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4072985-C897-4747-886C-491EB7FA498B}" type="datetimeFigureOut">
              <a:rPr lang="tr-TR" smtClean="0"/>
              <a:t>24.04.2020</a:t>
            </a:fld>
            <a:endParaRPr lang="tr-TR"/>
          </a:p>
        </p:txBody>
      </p:sp>
      <p:sp>
        <p:nvSpPr>
          <p:cNvPr id="5" name="Alt Bilgi Yer Tutucusu 4">
            <a:extLst>
              <a:ext uri="{FF2B5EF4-FFF2-40B4-BE49-F238E27FC236}">
                <a16:creationId xmlns:a16="http://schemas.microsoft.com/office/drawing/2014/main" id="{960B0279-2A80-4D51-AAF2-F19AE42718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a:extLst>
              <a:ext uri="{FF2B5EF4-FFF2-40B4-BE49-F238E27FC236}">
                <a16:creationId xmlns:a16="http://schemas.microsoft.com/office/drawing/2014/main" id="{9649D1DE-CD86-4C3D-8074-31028A8A9C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1EF551-C10C-4236-A51E-778C2A6C25C0}" type="slidenum">
              <a:rPr lang="tr-TR" smtClean="0"/>
              <a:t>‹#›</a:t>
            </a:fld>
            <a:endParaRPr lang="tr-TR"/>
          </a:p>
        </p:txBody>
      </p:sp>
    </p:spTree>
    <p:extLst>
      <p:ext uri="{BB962C8B-B14F-4D97-AF65-F5344CB8AC3E}">
        <p14:creationId xmlns:p14="http://schemas.microsoft.com/office/powerpoint/2010/main" val="42958721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sv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8.sv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2B8412-2EB2-4C3B-9EE9-48CDCAFA6D67}"/>
              </a:ext>
            </a:extLst>
          </p:cNvPr>
          <p:cNvSpPr>
            <a:spLocks noGrp="1"/>
          </p:cNvSpPr>
          <p:nvPr>
            <p:ph type="title"/>
          </p:nvPr>
        </p:nvSpPr>
        <p:spPr>
          <a:xfrm>
            <a:off x="1653363" y="365760"/>
            <a:ext cx="9367203" cy="1188720"/>
          </a:xfrm>
        </p:spPr>
        <p:txBody>
          <a:bodyPr>
            <a:normAutofit/>
          </a:bodyPr>
          <a:lstStyle/>
          <a:p>
            <a:br>
              <a:rPr lang="tr-TR" sz="2400" dirty="0"/>
            </a:br>
            <a:r>
              <a:rPr lang="tr-TR" sz="2400" b="1" dirty="0">
                <a:solidFill>
                  <a:srgbClr val="FF0000"/>
                </a:solidFill>
              </a:rPr>
              <a:t>DIŞ TİCARETLE İLGİLİ TEMEL KAVRAMLAR</a:t>
            </a:r>
            <a:br>
              <a:rPr lang="tr-TR" sz="2400" b="1" dirty="0">
                <a:solidFill>
                  <a:srgbClr val="FF0000"/>
                </a:solidFill>
              </a:rPr>
            </a:br>
            <a:endParaRPr lang="tr-TR" sz="2400" b="1" dirty="0">
              <a:solidFill>
                <a:srgbClr val="FF0000"/>
              </a:solidFill>
            </a:endParaRPr>
          </a:p>
        </p:txBody>
      </p:sp>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92AE3430-1B39-48FC-9FF4-A7D893DACF33}"/>
              </a:ext>
            </a:extLst>
          </p:cNvPr>
          <p:cNvSpPr>
            <a:spLocks noGrp="1"/>
          </p:cNvSpPr>
          <p:nvPr>
            <p:ph idx="1"/>
          </p:nvPr>
        </p:nvSpPr>
        <p:spPr>
          <a:xfrm>
            <a:off x="1203960" y="1691640"/>
            <a:ext cx="10988040" cy="5166360"/>
          </a:xfrm>
        </p:spPr>
        <p:txBody>
          <a:bodyPr anchor="t">
            <a:normAutofit/>
          </a:bodyPr>
          <a:lstStyle/>
          <a:p>
            <a:r>
              <a:rPr lang="tr-TR" sz="2400" b="1" dirty="0"/>
              <a:t>Döviz</a:t>
            </a:r>
          </a:p>
          <a:p>
            <a:r>
              <a:rPr lang="tr-TR" sz="2400" b="1" dirty="0"/>
              <a:t>Genel bir tanımlama ile yabancı ülke paralarına döviz denmektedir. Nakit şeklinde olan eldeki paraya “efektif”, nakde dönüştürülebilir herhangi bir araç şeklinde olanlara (banka havalesi, ödeme emri, döviz poliçeleri, mevduat sertifikaları, seyahat çekleri vb.) da “döviz” adı verilmektedir. Döviz, çeşitli şekillerde ifade edilebilen bir kelimedir. Türk Parasını Koruma Kanunu, dövizi efektif dahil, yabancı parayla ödemeyi sağlayan her türlü hesap, belge ve araç olarak ifade etmektedir.</a:t>
            </a:r>
          </a:p>
          <a:p>
            <a:r>
              <a:rPr lang="tr-TR" sz="2400" b="1" dirty="0"/>
              <a:t>Bu tarif, dövizin dar anlamda bir tarifidir. Geniş anlamda döviz ise yabancı ülkelere ödeme yapmaya yarayan her çeşit araçtır. Bu anlamda çek, poliçe, emre yazılı senet, hazine bonosu, hisse senedi ve tahvil şeklindeki araçlar konvertibl para rejimlerinde döviz olarak kullanılır. Özellikle bankacılık uygulamalarında nakit yabancı paralara karşılık olarak, bu gibi para yerine geçen ödeme araçlarına da döviz denmektedir.</a:t>
            </a:r>
          </a:p>
          <a:p>
            <a:endParaRPr lang="tr-TR" sz="2000" dirty="0"/>
          </a:p>
        </p:txBody>
      </p:sp>
    </p:spTree>
    <p:extLst>
      <p:ext uri="{BB962C8B-B14F-4D97-AF65-F5344CB8AC3E}">
        <p14:creationId xmlns:p14="http://schemas.microsoft.com/office/powerpoint/2010/main" val="3627651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9942DA89-7969-4B56-95AC-BC1A017B5E7C}"/>
              </a:ext>
            </a:extLst>
          </p:cNvPr>
          <p:cNvSpPr>
            <a:spLocks noGrp="1"/>
          </p:cNvSpPr>
          <p:nvPr>
            <p:ph idx="1"/>
          </p:nvPr>
        </p:nvSpPr>
        <p:spPr>
          <a:xfrm>
            <a:off x="335280" y="106680"/>
            <a:ext cx="11207475" cy="4878977"/>
          </a:xfrm>
        </p:spPr>
        <p:txBody>
          <a:bodyPr anchor="ctr">
            <a:normAutofit/>
          </a:bodyPr>
          <a:lstStyle/>
          <a:p>
            <a:r>
              <a:rPr lang="tr-TR" b="1" dirty="0">
                <a:solidFill>
                  <a:srgbClr val="FF0000"/>
                </a:solidFill>
              </a:rPr>
              <a:t>Kıymet tespit yöntemleri şunlardır:</a:t>
            </a:r>
          </a:p>
          <a:p>
            <a:r>
              <a:rPr lang="tr-TR" b="1" dirty="0"/>
              <a:t>Satış bedeli yöntemi</a:t>
            </a:r>
          </a:p>
          <a:p>
            <a:r>
              <a:rPr lang="tr-TR" b="1" dirty="0"/>
              <a:t>Aynı eşyanın satış bedeli yöntemi</a:t>
            </a:r>
          </a:p>
          <a:p>
            <a:r>
              <a:rPr lang="tr-TR" b="1" dirty="0"/>
              <a:t>Benzer eşyanın satış bedeli yöntemi</a:t>
            </a:r>
          </a:p>
          <a:p>
            <a:r>
              <a:rPr lang="tr-TR" b="1" dirty="0"/>
              <a:t>İndirgeme yöntemi</a:t>
            </a:r>
          </a:p>
          <a:p>
            <a:r>
              <a:rPr lang="tr-TR" b="1" dirty="0"/>
              <a:t>Hesaplanmış kıymet yöntemi</a:t>
            </a:r>
          </a:p>
          <a:p>
            <a:r>
              <a:rPr lang="tr-TR" b="1" dirty="0"/>
              <a:t>Son yöntem</a:t>
            </a:r>
          </a:p>
          <a:p>
            <a:endParaRPr lang="tr-TR"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33735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915FD1F1-B3FF-417C-ACC3-F67B257C16E0}"/>
              </a:ext>
            </a:extLst>
          </p:cNvPr>
          <p:cNvSpPr>
            <a:spLocks noGrp="1"/>
          </p:cNvSpPr>
          <p:nvPr>
            <p:ph idx="1"/>
          </p:nvPr>
        </p:nvSpPr>
        <p:spPr>
          <a:xfrm>
            <a:off x="737407" y="2203079"/>
            <a:ext cx="10199921" cy="3831961"/>
          </a:xfrm>
        </p:spPr>
        <p:txBody>
          <a:bodyPr anchor="ctr">
            <a:normAutofit/>
          </a:bodyPr>
          <a:lstStyle/>
          <a:p>
            <a:r>
              <a:rPr lang="tr-TR" sz="3200" b="1" dirty="0">
                <a:solidFill>
                  <a:srgbClr val="FF0000"/>
                </a:solidFill>
              </a:rPr>
              <a:t>Marka</a:t>
            </a:r>
          </a:p>
          <a:p>
            <a:r>
              <a:rPr lang="tr-TR" sz="3200" b="1" dirty="0"/>
              <a:t>Marka bir veya bir grup üretici ve satıcının mal ve hizmetlerini belirlemeye, tanıtmaya ve rakiplerininkinden ayırıp farklılaştırmaya yarayan isim, terim, sözcük, simge (sembol), tasarım (dizayn), işaret, şekil, renk veya bunların çeşitli bileşenleridir.</a:t>
            </a:r>
          </a:p>
          <a:p>
            <a:endParaRPr lang="tr-TR" sz="2400" dirty="0"/>
          </a:p>
        </p:txBody>
      </p:sp>
    </p:spTree>
    <p:extLst>
      <p:ext uri="{BB962C8B-B14F-4D97-AF65-F5344CB8AC3E}">
        <p14:creationId xmlns:p14="http://schemas.microsoft.com/office/powerpoint/2010/main" val="33237235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DBF61EA3-B236-439E-9C0B-340980D56B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28FAF094-D087-493F-8DF9-A486C2D6BBAA}"/>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998368"/>
            <a:ext cx="11695083" cy="782176"/>
            <a:chOff x="-2" y="1998368"/>
            <a:chExt cx="11695083" cy="782176"/>
          </a:xfrm>
        </p:grpSpPr>
        <p:sp>
          <p:nvSpPr>
            <p:cNvPr id="11" name="Rectangle 10">
              <a:extLst>
                <a:ext uri="{FF2B5EF4-FFF2-40B4-BE49-F238E27FC236}">
                  <a16:creationId xmlns:a16="http://schemas.microsoft.com/office/drawing/2014/main" id="{8D7C88D8-5509-4514-925A-9CE148E5CB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5400000">
              <a:off x="11228040" y="2313027"/>
              <a:ext cx="781700" cy="152382"/>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7275593D-F75E-4426-AE3E-2CDEFD228D2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flipV="1">
              <a:off x="-2" y="1998845"/>
              <a:ext cx="11454595" cy="78169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Rectangle 13">
            <a:extLst>
              <a:ext uri="{FF2B5EF4-FFF2-40B4-BE49-F238E27FC236}">
                <a16:creationId xmlns:a16="http://schemas.microsoft.com/office/drawing/2014/main" id="{E659831F-0D9A-4C63-9EBB-8435B85A440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203079"/>
            <a:ext cx="11383362" cy="4147845"/>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3A348DE2-ECB6-4E68-89B7-9222F7191822}"/>
              </a:ext>
            </a:extLst>
          </p:cNvPr>
          <p:cNvSpPr>
            <a:spLocks noGrp="1"/>
          </p:cNvSpPr>
          <p:nvPr>
            <p:ph idx="1"/>
          </p:nvPr>
        </p:nvSpPr>
        <p:spPr>
          <a:xfrm>
            <a:off x="152382" y="2203079"/>
            <a:ext cx="11750058" cy="4441561"/>
          </a:xfrm>
        </p:spPr>
        <p:txBody>
          <a:bodyPr anchor="ctr">
            <a:normAutofit lnSpcReduction="10000"/>
          </a:bodyPr>
          <a:lstStyle/>
          <a:p>
            <a:r>
              <a:rPr lang="tr-TR" b="1" dirty="0">
                <a:solidFill>
                  <a:srgbClr val="FF0000"/>
                </a:solidFill>
              </a:rPr>
              <a:t>Serbest Bölge</a:t>
            </a:r>
          </a:p>
          <a:p>
            <a:r>
              <a:rPr lang="tr-TR" b="1" dirty="0"/>
              <a:t>Serbest bölgeler, bulundukları ülkenin siyasi sınırları içinde yer alan, fakat Dış Ticaret, Vergi ve Gümrük Mevzuatı açısından gümrük hattı dışında sayılan bölgelerdir.</a:t>
            </a:r>
          </a:p>
          <a:p>
            <a:r>
              <a:rPr lang="tr-TR" b="1" dirty="0"/>
              <a:t>Serbest bölgelerde sınai ve ticari faaliyetler için ülkede sağlanandan daha geniş muafiyet ve teşvikler tanınır. Türkiye’de serbest bölgeler, Türkiye Gümrük Bölgesi’nin parçası olmakla beraber serbest bölgeler; Serbest dolaşımda olmayan herhangi bir gümrük rejimine tabi tutulmadığı; gümrük vergisi, ticaret ve kambiyo uygulamaları bakımından Türkiye gümrük bölgesi dışında kabul edildiği</a:t>
            </a:r>
          </a:p>
          <a:p>
            <a:r>
              <a:rPr lang="tr-TR" b="1" dirty="0"/>
              <a:t>Serbest dolaşımdaki eşyanın ise çıkış rejimi hükümlerine tabi yerlerdir.</a:t>
            </a:r>
          </a:p>
          <a:p>
            <a:endParaRPr lang="tr-TR" sz="2200" dirty="0"/>
          </a:p>
        </p:txBody>
      </p:sp>
    </p:spTree>
    <p:extLst>
      <p:ext uri="{BB962C8B-B14F-4D97-AF65-F5344CB8AC3E}">
        <p14:creationId xmlns:p14="http://schemas.microsoft.com/office/powerpoint/2010/main" val="7502774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2">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7"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0471422F-AAFF-4452-9C40-4A9694BC1A5F}"/>
              </a:ext>
            </a:extLst>
          </p:cNvPr>
          <p:cNvSpPr>
            <a:spLocks noGrp="1"/>
          </p:cNvSpPr>
          <p:nvPr>
            <p:ph idx="1"/>
          </p:nvPr>
        </p:nvSpPr>
        <p:spPr>
          <a:xfrm>
            <a:off x="1188720" y="1341120"/>
            <a:ext cx="10789920" cy="5516880"/>
          </a:xfrm>
        </p:spPr>
        <p:txBody>
          <a:bodyPr anchor="t">
            <a:normAutofit/>
          </a:bodyPr>
          <a:lstStyle/>
          <a:p>
            <a:r>
              <a:rPr lang="tr-TR" b="1" dirty="0">
                <a:solidFill>
                  <a:srgbClr val="FF0000"/>
                </a:solidFill>
              </a:rPr>
              <a:t>Sigorta</a:t>
            </a:r>
          </a:p>
          <a:p>
            <a:r>
              <a:rPr lang="tr-TR" b="1" dirty="0"/>
              <a:t>Dış ticarete konu olan mallar ihracatçı tarafından ithalatçıya teslim edilene kadar geçen süre için sigorta yaptırılır. Bu durum iki tarafın yapacağı teslim sözleşmesinde açıkça ifade edilmelidir. Malların bir yerden bir yere bir veya çok sayı ve türdeki nakil aracıyla taşınması sırasında uğrayabileceği ziyan ve hasarları güvence altına alan sigorta türüdür. Diğer bir deyişle, bu sigorta türüyle, sevkiyat sırasında gerçekleşme ihtimali olan risklere karşı sigortalının mal üzerindeki menfaati korunmaktadır. Sigortalanabilir menfaatin neler olabileceğini ve bu menfaatini sigortasının ne denli genişliklerde sağlanabileceğini açıklamadan önce, emtia sigorta poliçesine gereksinim duyulan alanları sıralamak gerekmektedir. </a:t>
            </a:r>
          </a:p>
          <a:p>
            <a:endParaRPr lang="tr-TR" sz="2200" dirty="0"/>
          </a:p>
        </p:txBody>
      </p:sp>
    </p:spTree>
    <p:extLst>
      <p:ext uri="{BB962C8B-B14F-4D97-AF65-F5344CB8AC3E}">
        <p14:creationId xmlns:p14="http://schemas.microsoft.com/office/powerpoint/2010/main" val="513460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9DBCC6C2-E32C-4559-9AA4-7C083482BCE3}"/>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077200" y="944880"/>
            <a:ext cx="2819400" cy="2819400"/>
          </a:xfrm>
          <a:prstGeom prst="rect">
            <a:avLst/>
          </a:prstGeom>
        </p:spPr>
      </p:pic>
      <p:sp>
        <p:nvSpPr>
          <p:cNvPr id="3" name="İçerik Yer Tutucusu 2">
            <a:extLst>
              <a:ext uri="{FF2B5EF4-FFF2-40B4-BE49-F238E27FC236}">
                <a16:creationId xmlns:a16="http://schemas.microsoft.com/office/drawing/2014/main" id="{AF710A34-C299-49EA-AE9F-513201A0FFA2}"/>
              </a:ext>
            </a:extLst>
          </p:cNvPr>
          <p:cNvSpPr>
            <a:spLocks noGrp="1"/>
          </p:cNvSpPr>
          <p:nvPr>
            <p:ph idx="1"/>
          </p:nvPr>
        </p:nvSpPr>
        <p:spPr>
          <a:xfrm>
            <a:off x="252248" y="1356360"/>
            <a:ext cx="11177752" cy="5501640"/>
          </a:xfrm>
        </p:spPr>
        <p:txBody>
          <a:bodyPr>
            <a:normAutofit/>
          </a:bodyPr>
          <a:lstStyle/>
          <a:p>
            <a:r>
              <a:rPr lang="tr-TR" sz="3200" b="1" dirty="0">
                <a:solidFill>
                  <a:srgbClr val="FF0000"/>
                </a:solidFill>
              </a:rPr>
              <a:t>Bu alanlar şunlardır:</a:t>
            </a:r>
          </a:p>
          <a:p>
            <a:r>
              <a:rPr lang="tr-TR" sz="3200" b="1" dirty="0" err="1">
                <a:solidFill>
                  <a:schemeClr val="accent1"/>
                </a:solidFill>
              </a:rPr>
              <a:t>Dahîlî</a:t>
            </a:r>
            <a:r>
              <a:rPr lang="tr-TR" sz="3200" b="1" dirty="0">
                <a:solidFill>
                  <a:schemeClr val="accent1"/>
                </a:solidFill>
              </a:rPr>
              <a:t> taşımacılık</a:t>
            </a:r>
          </a:p>
          <a:p>
            <a:r>
              <a:rPr lang="tr-TR" sz="3200" b="1" dirty="0">
                <a:solidFill>
                  <a:schemeClr val="accent1"/>
                </a:solidFill>
              </a:rPr>
              <a:t>İhracatta taşımacılık</a:t>
            </a:r>
          </a:p>
          <a:p>
            <a:r>
              <a:rPr lang="tr-TR" sz="3200" b="1" dirty="0">
                <a:solidFill>
                  <a:schemeClr val="accent1"/>
                </a:solidFill>
              </a:rPr>
              <a:t>İthalatta taşımacılık</a:t>
            </a:r>
          </a:p>
          <a:p>
            <a:r>
              <a:rPr lang="tr-TR" sz="3200" b="1" dirty="0"/>
              <a:t>Sigortalatanın isteği doğrultusunda, dar veya geniş olarak sağlanan teminatlar, her sevkiyat türü için ve kapsamlarının genişliği ile doğru orantılı fiyat uygulamalarına tabidirler. Ayrıca bu fiyat uygulamaları kendi içlerinde sefere ve emtianın cinsine göre değişiklikler arz etmektedir.</a:t>
            </a:r>
          </a:p>
          <a:p>
            <a:endParaRPr lang="tr-TR" dirty="0"/>
          </a:p>
        </p:txBody>
      </p:sp>
    </p:spTree>
    <p:extLst>
      <p:ext uri="{BB962C8B-B14F-4D97-AF65-F5344CB8AC3E}">
        <p14:creationId xmlns:p14="http://schemas.microsoft.com/office/powerpoint/2010/main" val="2287898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6D0A955A-6AEA-4F67-A87A-6E480B66A135}"/>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38200" y="570706"/>
            <a:ext cx="914400" cy="914400"/>
          </a:xfrm>
          <a:prstGeom prst="rect">
            <a:avLst/>
          </a:prstGeom>
        </p:spPr>
      </p:pic>
      <p:sp>
        <p:nvSpPr>
          <p:cNvPr id="3" name="İçerik Yer Tutucusu 2">
            <a:extLst>
              <a:ext uri="{FF2B5EF4-FFF2-40B4-BE49-F238E27FC236}">
                <a16:creationId xmlns:a16="http://schemas.microsoft.com/office/drawing/2014/main" id="{235F3038-33E4-41D9-9312-076E480FA7C9}"/>
              </a:ext>
            </a:extLst>
          </p:cNvPr>
          <p:cNvSpPr>
            <a:spLocks noGrp="1"/>
          </p:cNvSpPr>
          <p:nvPr>
            <p:ph idx="1"/>
          </p:nvPr>
        </p:nvSpPr>
        <p:spPr>
          <a:xfrm>
            <a:off x="426720" y="1356360"/>
            <a:ext cx="10927080" cy="4930934"/>
          </a:xfrm>
        </p:spPr>
        <p:txBody>
          <a:bodyPr>
            <a:normAutofit/>
          </a:bodyPr>
          <a:lstStyle/>
          <a:p>
            <a:r>
              <a:rPr lang="tr-TR" sz="3200" b="1" dirty="0">
                <a:solidFill>
                  <a:srgbClr val="FF0000"/>
                </a:solidFill>
              </a:rPr>
              <a:t>İthalat</a:t>
            </a:r>
          </a:p>
          <a:p>
            <a:r>
              <a:rPr lang="tr-TR" sz="3200" b="1" dirty="0"/>
              <a:t>Başka ülkelerde üretilmiş malların, ülkedeki alıcılar tarafından satın alınmasıdır. Dış alım da denilmektedir. İhracatın karşıtıdır ve onunla birlikte bir ülkenin dış ticaret dengesini oluşturur. İthalat, özel ya da tüzel kişilerce kamu iktisadi kuruluşları ya da devlet tarafından doğrudan yapılabilir. </a:t>
            </a:r>
          </a:p>
          <a:p>
            <a:endParaRPr lang="tr-TR" dirty="0"/>
          </a:p>
        </p:txBody>
      </p:sp>
    </p:spTree>
    <p:extLst>
      <p:ext uri="{BB962C8B-B14F-4D97-AF65-F5344CB8AC3E}">
        <p14:creationId xmlns:p14="http://schemas.microsoft.com/office/powerpoint/2010/main" val="17027451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B566528-1B12-4246-9431-5C2D7D0811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İçerik Yer Tutucusu 2">
            <a:extLst>
              <a:ext uri="{FF2B5EF4-FFF2-40B4-BE49-F238E27FC236}">
                <a16:creationId xmlns:a16="http://schemas.microsoft.com/office/drawing/2014/main" id="{894381C9-20D2-464A-962C-1AD5546E1F17}"/>
              </a:ext>
            </a:extLst>
          </p:cNvPr>
          <p:cNvSpPr>
            <a:spLocks noGrp="1"/>
          </p:cNvSpPr>
          <p:nvPr>
            <p:ph idx="1"/>
          </p:nvPr>
        </p:nvSpPr>
        <p:spPr>
          <a:xfrm>
            <a:off x="327349" y="681037"/>
            <a:ext cx="11221184" cy="5463836"/>
          </a:xfrm>
        </p:spPr>
        <p:txBody>
          <a:bodyPr>
            <a:normAutofit/>
          </a:bodyPr>
          <a:lstStyle/>
          <a:p>
            <a:r>
              <a:rPr lang="tr-TR" sz="3200" b="1" dirty="0">
                <a:solidFill>
                  <a:srgbClr val="FF0000"/>
                </a:solidFill>
              </a:rPr>
              <a:t>İhracat</a:t>
            </a:r>
          </a:p>
          <a:p>
            <a:r>
              <a:rPr lang="tr-TR" sz="3200" b="1" dirty="0"/>
              <a:t>Bir malın yabancı ülkelere döviz karşılığı yapılan satışına ihracat denir. Ürünün ihracata yönelik biçimde kaliteli ve uluslararası standartlara ve piyasa şartlarına uygun biçimde üretilmesinden, yurt dışında pazarlanması, reklam ve tanıtımının yapılması, dış satımının gerçekleştirilmesi, en uygun ambalaj ve nakliye biçiminin seçilmesi, ihracatçının ülkesindeki dış ticaret mevzuatını bilerek zamanında gerekli işlemleri tamamlaması ve ürünün istenilen yere zamanında teslimine kadar uzanan çeşitli aşamalardan geçerek gerçekleşir.</a:t>
            </a:r>
          </a:p>
          <a:p>
            <a:endParaRPr lang="tr-TR" sz="2000" dirty="0"/>
          </a:p>
        </p:txBody>
      </p:sp>
      <p:sp>
        <p:nvSpPr>
          <p:cNvPr id="10" name="Rectangle 9">
            <a:extLst>
              <a:ext uri="{FF2B5EF4-FFF2-40B4-BE49-F238E27FC236}">
                <a16:creationId xmlns:a16="http://schemas.microsoft.com/office/drawing/2014/main" id="{2E80C965-DB6D-4F81-9E9E-B027384D0B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1052629" y="2120024"/>
            <a:ext cx="645368" cy="645368"/>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sosceles Triangle 11">
            <a:extLst>
              <a:ext uri="{FF2B5EF4-FFF2-40B4-BE49-F238E27FC236}">
                <a16:creationId xmlns:a16="http://schemas.microsoft.com/office/drawing/2014/main" id="{A580F890-B085-4E95-96AA-55AEBEC5CE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0289068" y="1343027"/>
            <a:ext cx="2532832" cy="1273032"/>
          </a:xfrm>
          <a:prstGeom prst="triangle">
            <a:avLst>
              <a:gd name="adj" fmla="val 50000"/>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Isosceles Triangle 13">
            <a:extLst>
              <a:ext uri="{FF2B5EF4-FFF2-40B4-BE49-F238E27FC236}">
                <a16:creationId xmlns:a16="http://schemas.microsoft.com/office/drawing/2014/main" id="{D3F51FEB-38FB-4F6C-9F7B-2F2AFAB65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501760" y="5103257"/>
            <a:ext cx="2017580" cy="1014060"/>
          </a:xfrm>
          <a:prstGeom prst="triangle">
            <a:avLst>
              <a:gd name="adj" fmla="val 50000"/>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1E547BA6-BAE0-43BB-A7CA-60F69CE252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27916" y="5728708"/>
            <a:ext cx="485578" cy="48557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13871554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FF0330B1-AAAC-427D-8A95-40380162BC6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6124" cy="6858000"/>
          </a:xfrm>
          <a:prstGeom prst="rect">
            <a:avLst/>
          </a:prstGeom>
          <a:solidFill>
            <a:srgbClr val="4472C4"/>
          </a:solidFill>
          <a:ln w="1270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Calibri" panose="020F0502020204030204"/>
              <a:ea typeface="+mn-ea"/>
              <a:cs typeface="+mn-cs"/>
            </a:endParaRPr>
          </a:p>
        </p:txBody>
      </p:sp>
      <p:pic>
        <p:nvPicPr>
          <p:cNvPr id="7" name="Graphic 6">
            <a:extLst>
              <a:ext uri="{FF2B5EF4-FFF2-40B4-BE49-F238E27FC236}">
                <a16:creationId xmlns:a16="http://schemas.microsoft.com/office/drawing/2014/main" id="{F56EF7CA-68BC-4290-A67E-8B6752E8DE7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259080" y="223837"/>
            <a:ext cx="914400" cy="914400"/>
          </a:xfrm>
          <a:prstGeom prst="rect">
            <a:avLst/>
          </a:prstGeom>
        </p:spPr>
      </p:pic>
      <p:sp>
        <p:nvSpPr>
          <p:cNvPr id="3" name="İçerik Yer Tutucusu 2">
            <a:extLst>
              <a:ext uri="{FF2B5EF4-FFF2-40B4-BE49-F238E27FC236}">
                <a16:creationId xmlns:a16="http://schemas.microsoft.com/office/drawing/2014/main" id="{DBC2A8F2-27E4-40D1-91DC-733C6A481E29}"/>
              </a:ext>
            </a:extLst>
          </p:cNvPr>
          <p:cNvSpPr>
            <a:spLocks noGrp="1"/>
          </p:cNvSpPr>
          <p:nvPr>
            <p:ph idx="1"/>
          </p:nvPr>
        </p:nvSpPr>
        <p:spPr>
          <a:xfrm>
            <a:off x="259080" y="1325880"/>
            <a:ext cx="11094720" cy="5532120"/>
          </a:xfrm>
        </p:spPr>
        <p:txBody>
          <a:bodyPr>
            <a:normAutofit lnSpcReduction="10000"/>
          </a:bodyPr>
          <a:lstStyle/>
          <a:p>
            <a:r>
              <a:rPr lang="tr-TR" b="1" dirty="0">
                <a:solidFill>
                  <a:srgbClr val="FF0000"/>
                </a:solidFill>
              </a:rPr>
              <a:t>Transit Ticaret</a:t>
            </a:r>
          </a:p>
          <a:p>
            <a:r>
              <a:rPr lang="tr-TR" b="1" dirty="0"/>
              <a:t>Transit ticaret, yurt dışında veya serbest bölgede yerleşik bir firmadan ya da antrepodan satın alınan malın, ülkemiz üzerinden transit olarak veya doğrudan doğruya yurt dışında veya serbest bölgede yerleşik bir firmaya ya da antrepoda satılmasıdır.</a:t>
            </a:r>
          </a:p>
          <a:p>
            <a:r>
              <a:rPr lang="tr-TR" b="1" dirty="0"/>
              <a:t>Transit ticaret talepleri, "Transit Ticaret Formu" düzenlenmek suretiyle bankalara yapılır. Transit ticarete konu olan mallarla ilgili olarak, ithalata ve ihracata ilişkin vergi, resim, harç ve fon tahsil edilmez. Gümrük İdarelerince verilebilecek izne istinaden malların Türk gümrük hattını aşarak işçilik görmek üzere fiktif depo veya antrepolara alınması "fiili ithal" hükmünde değildir. Uluslararası anlaşmalarla ticareti yasaklanmış mallar ile Müsteşarlığın madde politikası itibariyle transit ticaretinin yapılmasını uygun görmediği mallar transit ticarete konu olamaz. İthalat ve ihracat yapılması yasaklanmış ülkelerle transit ticaret yapılamaz.</a:t>
            </a:r>
          </a:p>
          <a:p>
            <a:endParaRPr lang="tr-TR" sz="2200" dirty="0"/>
          </a:p>
        </p:txBody>
      </p:sp>
    </p:spTree>
    <p:extLst>
      <p:ext uri="{BB962C8B-B14F-4D97-AF65-F5344CB8AC3E}">
        <p14:creationId xmlns:p14="http://schemas.microsoft.com/office/powerpoint/2010/main" val="17875197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23A58148-D452-4F6F-A2FE-EED968DE197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386463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Graphic 6">
            <a:extLst>
              <a:ext uri="{FF2B5EF4-FFF2-40B4-BE49-F238E27FC236}">
                <a16:creationId xmlns:a16="http://schemas.microsoft.com/office/drawing/2014/main" id="{83C4ABE3-FE42-4A5A-BD9A-EEC02CB997BE}"/>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402271" y="2122544"/>
            <a:ext cx="914400" cy="914400"/>
          </a:xfrm>
          <a:prstGeom prst="rect">
            <a:avLst/>
          </a:prstGeom>
        </p:spPr>
      </p:pic>
      <p:sp>
        <p:nvSpPr>
          <p:cNvPr id="3" name="İçerik Yer Tutucusu 2">
            <a:extLst>
              <a:ext uri="{FF2B5EF4-FFF2-40B4-BE49-F238E27FC236}">
                <a16:creationId xmlns:a16="http://schemas.microsoft.com/office/drawing/2014/main" id="{71CCA2E7-6839-483B-8291-BEBD10BFD0B0}"/>
              </a:ext>
            </a:extLst>
          </p:cNvPr>
          <p:cNvSpPr>
            <a:spLocks noGrp="1"/>
          </p:cNvSpPr>
          <p:nvPr>
            <p:ph idx="1"/>
          </p:nvPr>
        </p:nvSpPr>
        <p:spPr>
          <a:xfrm>
            <a:off x="3864634" y="152400"/>
            <a:ext cx="7755885" cy="6705600"/>
          </a:xfrm>
        </p:spPr>
        <p:txBody>
          <a:bodyPr anchor="ctr">
            <a:normAutofit/>
          </a:bodyPr>
          <a:lstStyle/>
          <a:p>
            <a:r>
              <a:rPr lang="tr-TR" sz="3200" b="1" dirty="0">
                <a:solidFill>
                  <a:srgbClr val="FF0000"/>
                </a:solidFill>
              </a:rPr>
              <a:t>Kambiyo</a:t>
            </a:r>
          </a:p>
          <a:p>
            <a:r>
              <a:rPr lang="tr-TR" sz="3200" b="1" dirty="0"/>
              <a:t>Kambiyo, para ya da para yerine geçen belgelerin değiştirilmesi işlemidir. Para alım ve satımı ile ilgili işlemleri kapsar. Kambiyo senedi ise kıymetli evrakın tüm özelliklerini taşıyan ve uygulamada en yaygın olarak kullanılan kıymetli evrak çeşididir. Kanunen emre yazılı olarak düzenlenen, içerdikleri hak bakımından mutlaka bir para alacağını konu edinen, ekonomik alanda çok işlem ve etki gören önemlerinden dolayı Türk Ticaret Kanunu’nda özel olarak düzenlenmiştir.</a:t>
            </a:r>
          </a:p>
          <a:p>
            <a:endParaRPr lang="tr-TR" dirty="0"/>
          </a:p>
        </p:txBody>
      </p:sp>
    </p:spTree>
    <p:extLst>
      <p:ext uri="{BB962C8B-B14F-4D97-AF65-F5344CB8AC3E}">
        <p14:creationId xmlns:p14="http://schemas.microsoft.com/office/powerpoint/2010/main" val="1585532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C54A3646-77FE-4862-96CE-45260829B18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3F6FA249-9C10-48B9-9F72-1F333D8A9486}"/>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17513" y="0"/>
            <a:ext cx="12584114" cy="6853238"/>
            <a:chOff x="-417513" y="0"/>
            <a:chExt cx="12584114" cy="6853238"/>
          </a:xfrm>
        </p:grpSpPr>
        <p:sp>
          <p:nvSpPr>
            <p:cNvPr id="11" name="Freeform 5">
              <a:extLst>
                <a:ext uri="{FF2B5EF4-FFF2-40B4-BE49-F238E27FC236}">
                  <a16:creationId xmlns:a16="http://schemas.microsoft.com/office/drawing/2014/main" id="{036894FA-6F9A-4863-AEC5-B734F4226C2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2" name="Freeform 6">
              <a:extLst>
                <a:ext uri="{FF2B5EF4-FFF2-40B4-BE49-F238E27FC236}">
                  <a16:creationId xmlns:a16="http://schemas.microsoft.com/office/drawing/2014/main" id="{6B103C0B-E1BF-4BF0-9605-7426160F9E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3" name="Freeform 7">
              <a:extLst>
                <a:ext uri="{FF2B5EF4-FFF2-40B4-BE49-F238E27FC236}">
                  <a16:creationId xmlns:a16="http://schemas.microsoft.com/office/drawing/2014/main" id="{B796B9AB-146B-42B0-B1F4-7EF69C521A0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4" name="Freeform 8">
              <a:extLst>
                <a:ext uri="{FF2B5EF4-FFF2-40B4-BE49-F238E27FC236}">
                  <a16:creationId xmlns:a16="http://schemas.microsoft.com/office/drawing/2014/main" id="{0B8CEE20-F67A-4CFC-88F1-4C942EB624F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5" name="Freeform 9">
              <a:extLst>
                <a:ext uri="{FF2B5EF4-FFF2-40B4-BE49-F238E27FC236}">
                  <a16:creationId xmlns:a16="http://schemas.microsoft.com/office/drawing/2014/main" id="{6B823E68-E880-4A79-82AD-6088E1DEAD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6" name="Freeform 10">
              <a:extLst>
                <a:ext uri="{FF2B5EF4-FFF2-40B4-BE49-F238E27FC236}">
                  <a16:creationId xmlns:a16="http://schemas.microsoft.com/office/drawing/2014/main" id="{C90FFE78-151B-4C6F-893F-6832706022F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bg1">
                  <a:alpha val="35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7" name="Freeform 11">
              <a:extLst>
                <a:ext uri="{FF2B5EF4-FFF2-40B4-BE49-F238E27FC236}">
                  <a16:creationId xmlns:a16="http://schemas.microsoft.com/office/drawing/2014/main" id="{3A2B9B53-0432-42A0-ACC1-23CCDB118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8" name="Freeform 12">
              <a:extLst>
                <a:ext uri="{FF2B5EF4-FFF2-40B4-BE49-F238E27FC236}">
                  <a16:creationId xmlns:a16="http://schemas.microsoft.com/office/drawing/2014/main" id="{142954D5-E17A-4C4B-B575-9D2BE72C64A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9" name="Freeform 13">
              <a:extLst>
                <a:ext uri="{FF2B5EF4-FFF2-40B4-BE49-F238E27FC236}">
                  <a16:creationId xmlns:a16="http://schemas.microsoft.com/office/drawing/2014/main" id="{2317E4B1-5573-4066-895C-2FB759804A2C}"/>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0" name="Freeform 14">
              <a:extLst>
                <a:ext uri="{FF2B5EF4-FFF2-40B4-BE49-F238E27FC236}">
                  <a16:creationId xmlns:a16="http://schemas.microsoft.com/office/drawing/2014/main" id="{EBA723B4-613D-41FA-93E8-94173C930FF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1" name="Freeform 15">
              <a:extLst>
                <a:ext uri="{FF2B5EF4-FFF2-40B4-BE49-F238E27FC236}">
                  <a16:creationId xmlns:a16="http://schemas.microsoft.com/office/drawing/2014/main" id="{D2693AEC-A60D-40B1-87B3-1EF30A56D4B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2" name="Freeform 16">
              <a:extLst>
                <a:ext uri="{FF2B5EF4-FFF2-40B4-BE49-F238E27FC236}">
                  <a16:creationId xmlns:a16="http://schemas.microsoft.com/office/drawing/2014/main" id="{0EFB57B1-129C-4CA5-9513-29226043BF3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3" name="Freeform 17">
              <a:extLst>
                <a:ext uri="{FF2B5EF4-FFF2-40B4-BE49-F238E27FC236}">
                  <a16:creationId xmlns:a16="http://schemas.microsoft.com/office/drawing/2014/main" id="{AC89A1FD-35E1-4574-A439-61C20F457D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4" name="Freeform 18">
              <a:extLst>
                <a:ext uri="{FF2B5EF4-FFF2-40B4-BE49-F238E27FC236}">
                  <a16:creationId xmlns:a16="http://schemas.microsoft.com/office/drawing/2014/main" id="{4D55D1DF-59D8-4B47-87C4-FB3A82689AE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5" name="Freeform 19">
              <a:extLst>
                <a:ext uri="{FF2B5EF4-FFF2-40B4-BE49-F238E27FC236}">
                  <a16:creationId xmlns:a16="http://schemas.microsoft.com/office/drawing/2014/main" id="{F99FF32E-3548-4B4D-894E-B3A06C12A76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6" name="Freeform 20">
              <a:extLst>
                <a:ext uri="{FF2B5EF4-FFF2-40B4-BE49-F238E27FC236}">
                  <a16:creationId xmlns:a16="http://schemas.microsoft.com/office/drawing/2014/main" id="{5005D0D4-EFA9-4355-BA9B-A7B46F9412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bg1">
                  <a:alpha val="35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27" name="Freeform 21">
              <a:extLst>
                <a:ext uri="{FF2B5EF4-FFF2-40B4-BE49-F238E27FC236}">
                  <a16:creationId xmlns:a16="http://schemas.microsoft.com/office/drawing/2014/main" id="{6350B02F-5937-44B9-83F4-9C970BE963A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bg1">
                  <a:alpha val="35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28" name="Freeform 22">
              <a:extLst>
                <a:ext uri="{FF2B5EF4-FFF2-40B4-BE49-F238E27FC236}">
                  <a16:creationId xmlns:a16="http://schemas.microsoft.com/office/drawing/2014/main" id="{F21A245F-C10F-495E-BD0E-CE576C7F0D7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29" name="Freeform 23">
              <a:extLst>
                <a:ext uri="{FF2B5EF4-FFF2-40B4-BE49-F238E27FC236}">
                  <a16:creationId xmlns:a16="http://schemas.microsoft.com/office/drawing/2014/main" id="{6F524856-7B56-403B-B504-044710FD545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0" name="Freeform 24">
              <a:extLst>
                <a:ext uri="{FF2B5EF4-FFF2-40B4-BE49-F238E27FC236}">
                  <a16:creationId xmlns:a16="http://schemas.microsoft.com/office/drawing/2014/main" id="{4E6D29BC-894B-4228-9F3F-92037EA3962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1" name="Freeform 25">
              <a:extLst>
                <a:ext uri="{FF2B5EF4-FFF2-40B4-BE49-F238E27FC236}">
                  <a16:creationId xmlns:a16="http://schemas.microsoft.com/office/drawing/2014/main" id="{E03B2DC6-DF02-45CB-AC7C-6EBBD359C38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bg1">
                  <a:alpha val="35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sp useBgFill="1">
        <p:nvSpPr>
          <p:cNvPr id="33" name="Rectangle 32">
            <a:extLst>
              <a:ext uri="{FF2B5EF4-FFF2-40B4-BE49-F238E27FC236}">
                <a16:creationId xmlns:a16="http://schemas.microsoft.com/office/drawing/2014/main" id="{700D0C16-8549-4373-8B7C-3555082CEA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23664" y="0"/>
            <a:ext cx="10268336" cy="68692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Isosceles Triangle 34">
            <a:extLst>
              <a:ext uri="{FF2B5EF4-FFF2-40B4-BE49-F238E27FC236}">
                <a16:creationId xmlns:a16="http://schemas.microsoft.com/office/drawing/2014/main" id="{C7341777-0F86-4E1E-A07F-2076F00D04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797903" y="954813"/>
            <a:ext cx="300774" cy="259288"/>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3" name="İçerik Yer Tutucusu 2">
            <a:extLst>
              <a:ext uri="{FF2B5EF4-FFF2-40B4-BE49-F238E27FC236}">
                <a16:creationId xmlns:a16="http://schemas.microsoft.com/office/drawing/2014/main" id="{235559EC-39A5-4A05-AEBC-7CFFDB8124C1}"/>
              </a:ext>
            </a:extLst>
          </p:cNvPr>
          <p:cNvSpPr>
            <a:spLocks noGrp="1"/>
          </p:cNvSpPr>
          <p:nvPr>
            <p:ph idx="1"/>
          </p:nvPr>
        </p:nvSpPr>
        <p:spPr>
          <a:xfrm>
            <a:off x="2193539" y="376238"/>
            <a:ext cx="5840799" cy="6344602"/>
          </a:xfrm>
        </p:spPr>
        <p:txBody>
          <a:bodyPr>
            <a:normAutofit/>
          </a:bodyPr>
          <a:lstStyle/>
          <a:p>
            <a:r>
              <a:rPr lang="tr-TR" b="1" dirty="0">
                <a:solidFill>
                  <a:srgbClr val="FF0000"/>
                </a:solidFill>
              </a:rPr>
              <a:t>Kambiyo Mevzuatı:</a:t>
            </a:r>
          </a:p>
          <a:p>
            <a:r>
              <a:rPr lang="tr-TR" b="1" dirty="0"/>
              <a:t> Para ve diğer menkul kıymetler ile maden ve taşların iç piyasada tedavülü ve ülkeden ihraç veya ülkeye ithaline ilişkin usul ve esasları düzenleyen hukuki metinler bütününe kambiyo Mevzuatı denilir.</a:t>
            </a:r>
          </a:p>
          <a:p>
            <a:endParaRPr lang="tr-TR" sz="2200" dirty="0"/>
          </a:p>
        </p:txBody>
      </p:sp>
    </p:spTree>
    <p:extLst>
      <p:ext uri="{BB962C8B-B14F-4D97-AF65-F5344CB8AC3E}">
        <p14:creationId xmlns:p14="http://schemas.microsoft.com/office/powerpoint/2010/main" val="246536600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1">
              <a:lumMod val="100000"/>
              <a:lumOff val="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1FADA739-9548-4C44-A064-76E4C34A9925}"/>
              </a:ext>
            </a:extLst>
          </p:cNvPr>
          <p:cNvSpPr>
            <a:spLocks noGrp="1"/>
          </p:cNvSpPr>
          <p:nvPr>
            <p:ph idx="1"/>
          </p:nvPr>
        </p:nvSpPr>
        <p:spPr>
          <a:xfrm>
            <a:off x="1264920" y="1691639"/>
            <a:ext cx="9755647" cy="4526281"/>
          </a:xfrm>
        </p:spPr>
        <p:txBody>
          <a:bodyPr anchor="t">
            <a:normAutofit/>
          </a:bodyPr>
          <a:lstStyle/>
          <a:p>
            <a:r>
              <a:rPr lang="tr-TR" b="1" dirty="0">
                <a:solidFill>
                  <a:srgbClr val="FF0000"/>
                </a:solidFill>
              </a:rPr>
              <a:t>Merkez Bankası: </a:t>
            </a:r>
            <a:r>
              <a:rPr lang="tr-TR" b="1" dirty="0"/>
              <a:t>Türkiye Cumhuriyeti Merkez Bankası ve şubelerini ifade eder.</a:t>
            </a:r>
          </a:p>
          <a:p>
            <a:r>
              <a:rPr lang="tr-TR" b="1" dirty="0"/>
              <a:t>Efektif: Banknot şeklindeki bütün yabancı ülke paralarını ifade eder.</a:t>
            </a:r>
          </a:p>
          <a:p>
            <a:r>
              <a:rPr lang="tr-TR" b="1" dirty="0">
                <a:solidFill>
                  <a:srgbClr val="FF0000"/>
                </a:solidFill>
              </a:rPr>
              <a:t>Döviz: </a:t>
            </a:r>
            <a:r>
              <a:rPr lang="tr-TR" b="1" dirty="0"/>
              <a:t>Efektif dâhil yabancı parayla ödemeyi sağlayan her türlü hesap, belge ve vasıtaları ifade eder.</a:t>
            </a:r>
          </a:p>
          <a:p>
            <a:r>
              <a:rPr lang="tr-TR" b="1" dirty="0">
                <a:solidFill>
                  <a:srgbClr val="FF0000"/>
                </a:solidFill>
              </a:rPr>
              <a:t>Konvertibl Dövizler: </a:t>
            </a:r>
            <a:r>
              <a:rPr lang="tr-TR" b="1" dirty="0"/>
              <a:t>Uluslararası para piyasalarında bütün ülkelerce kabul gören ve bu sebeple bir diğer ülke parasına serbestçe çevrilebilme imkânına sahip dövizlerdir.</a:t>
            </a:r>
          </a:p>
          <a:p>
            <a:endParaRPr lang="tr-TR" sz="2400" dirty="0"/>
          </a:p>
        </p:txBody>
      </p:sp>
    </p:spTree>
    <p:extLst>
      <p:ext uri="{BB962C8B-B14F-4D97-AF65-F5344CB8AC3E}">
        <p14:creationId xmlns:p14="http://schemas.microsoft.com/office/powerpoint/2010/main" val="2294536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016AEC-0320-4ED0-8ECB-FE11DDDFE1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3CDB30C-1F82-41E6-A067-831D6E8918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3" y="0"/>
            <a:ext cx="12191695" cy="6858000"/>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2DDA86DD-F997-4F66-A87C-5B58AB6D19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891540"/>
            <a:ext cx="722376" cy="5071110"/>
          </a:xfrm>
          <a:prstGeom prst="rect">
            <a:avLst/>
          </a:prstGeom>
          <a:solidFill>
            <a:srgbClr val="4C525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D241B827-437E-40A3-A732-669230D6A5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02435" y="891540"/>
            <a:ext cx="10989565" cy="5071110"/>
          </a:xfrm>
          <a:prstGeom prst="rect">
            <a:avLst/>
          </a:prstGeom>
          <a:solidFill>
            <a:schemeClr val="bg1">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İçerik Yer Tutucusu 2">
            <a:extLst>
              <a:ext uri="{FF2B5EF4-FFF2-40B4-BE49-F238E27FC236}">
                <a16:creationId xmlns:a16="http://schemas.microsoft.com/office/drawing/2014/main" id="{2EAF2105-9B51-4017-989C-13D63CC9FB77}"/>
              </a:ext>
            </a:extLst>
          </p:cNvPr>
          <p:cNvSpPr>
            <a:spLocks noGrp="1"/>
          </p:cNvSpPr>
          <p:nvPr>
            <p:ph idx="1"/>
          </p:nvPr>
        </p:nvSpPr>
        <p:spPr>
          <a:xfrm>
            <a:off x="1202435" y="891541"/>
            <a:ext cx="9787129" cy="4908528"/>
          </a:xfrm>
        </p:spPr>
        <p:txBody>
          <a:bodyPr>
            <a:normAutofit lnSpcReduction="10000"/>
          </a:bodyPr>
          <a:lstStyle/>
          <a:p>
            <a:r>
              <a:rPr lang="tr-TR" b="1" dirty="0">
                <a:solidFill>
                  <a:srgbClr val="FF0000"/>
                </a:solidFill>
              </a:rPr>
              <a:t>Döviz Alım Belgesi (DAB): </a:t>
            </a:r>
            <a:r>
              <a:rPr lang="tr-TR" b="1" dirty="0"/>
              <a:t>İhracat bedellerinin ve ihracatçının bankası tarafından talep edilen banka komisyonlarının alışı yapılırken düzenlenen belgeye denir.</a:t>
            </a:r>
          </a:p>
          <a:p>
            <a:r>
              <a:rPr lang="tr-TR" b="1" dirty="0">
                <a:solidFill>
                  <a:srgbClr val="FF0000"/>
                </a:solidFill>
              </a:rPr>
              <a:t>Döviz Satım Belgesi (DSB): </a:t>
            </a:r>
            <a:r>
              <a:rPr lang="tr-TR" b="1" dirty="0"/>
              <a:t>Dışarıya ödenen ithalat bedelleri, aracı komisyoncunun komisyonları, yurt içindeki bankanın yurt dışındaki muhabir şubelerinin talep ettiği komisyonlar vb. için düzenlenen belgeye denir.</a:t>
            </a:r>
          </a:p>
          <a:p>
            <a:r>
              <a:rPr lang="tr-TR" b="1" dirty="0">
                <a:solidFill>
                  <a:srgbClr val="FF0000"/>
                </a:solidFill>
              </a:rPr>
              <a:t>Döviz Tevdiat Hesabı (DTH): </a:t>
            </a:r>
            <a:r>
              <a:rPr lang="tr-TR" b="1" dirty="0"/>
              <a:t>Gerek yurt dışında gerek yurt içinde yerleşik gerçek veya tüzel kişilerin serbest tasarruflarında bulunan döviz veya efektiflere banka veya özel finans kurumlarında açtırdıkları tevdiat hesaplarıdır. Bu hesaplardaki dövizlerin kullanımı serbesttir.</a:t>
            </a:r>
          </a:p>
          <a:p>
            <a:endParaRPr lang="tr-TR" sz="2200" dirty="0"/>
          </a:p>
        </p:txBody>
      </p:sp>
    </p:spTree>
    <p:extLst>
      <p:ext uri="{BB962C8B-B14F-4D97-AF65-F5344CB8AC3E}">
        <p14:creationId xmlns:p14="http://schemas.microsoft.com/office/powerpoint/2010/main" val="14495067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404040"/>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3B0DF90E-6BAD-4E82-8FDF-717C9A3573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3">
            <a:extLst>
              <a:ext uri="{FF2B5EF4-FFF2-40B4-BE49-F238E27FC236}">
                <a16:creationId xmlns:a16="http://schemas.microsoft.com/office/drawing/2014/main" id="{13DCC859-0434-4BB8-B6C5-09C88AE698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1786754" cy="6858000"/>
          </a:xfrm>
          <a:custGeom>
            <a:avLst/>
            <a:gdLst>
              <a:gd name="connsiteX0" fmla="*/ 0 w 11786754"/>
              <a:gd name="connsiteY0" fmla="*/ 0 h 6858000"/>
              <a:gd name="connsiteX1" fmla="*/ 8610600 w 11786754"/>
              <a:gd name="connsiteY1" fmla="*/ 0 h 6858000"/>
              <a:gd name="connsiteX2" fmla="*/ 11786754 w 11786754"/>
              <a:gd name="connsiteY2" fmla="*/ 6858000 h 6858000"/>
              <a:gd name="connsiteX3" fmla="*/ 0 w 11786754"/>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11786754" h="6858000">
                <a:moveTo>
                  <a:pt x="0" y="0"/>
                </a:moveTo>
                <a:lnTo>
                  <a:pt x="8610600" y="0"/>
                </a:lnTo>
                <a:lnTo>
                  <a:pt x="11786754"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Freeform 11">
            <a:extLst>
              <a:ext uri="{FF2B5EF4-FFF2-40B4-BE49-F238E27FC236}">
                <a16:creationId xmlns:a16="http://schemas.microsoft.com/office/drawing/2014/main" id="{08E7ACFB-B791-4C23-8B17-013FEDC09A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581400" cy="6858000"/>
          </a:xfrm>
          <a:custGeom>
            <a:avLst/>
            <a:gdLst>
              <a:gd name="connsiteX0" fmla="*/ 0 w 3581400"/>
              <a:gd name="connsiteY0" fmla="*/ 0 h 6858000"/>
              <a:gd name="connsiteX1" fmla="*/ 405246 w 3581400"/>
              <a:gd name="connsiteY1" fmla="*/ 0 h 6858000"/>
              <a:gd name="connsiteX2" fmla="*/ 3581400 w 3581400"/>
              <a:gd name="connsiteY2" fmla="*/ 6858000 h 6858000"/>
              <a:gd name="connsiteX3" fmla="*/ 0 w 3581400"/>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3581400" h="6858000">
                <a:moveTo>
                  <a:pt x="0" y="0"/>
                </a:moveTo>
                <a:lnTo>
                  <a:pt x="405246" y="0"/>
                </a:lnTo>
                <a:lnTo>
                  <a:pt x="3581400" y="6858000"/>
                </a:lnTo>
                <a:lnTo>
                  <a:pt x="0" y="6858000"/>
                </a:lnTo>
                <a:close/>
              </a:path>
            </a:pathLst>
          </a:custGeom>
          <a:solidFill>
            <a:schemeClr val="bg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aphicFrame>
        <p:nvGraphicFramePr>
          <p:cNvPr id="5" name="İçerik Yer Tutucusu 2">
            <a:extLst>
              <a:ext uri="{FF2B5EF4-FFF2-40B4-BE49-F238E27FC236}">
                <a16:creationId xmlns:a16="http://schemas.microsoft.com/office/drawing/2014/main" id="{8419A713-5FD6-4A47-BF5F-22E1396E8A3F}"/>
              </a:ext>
            </a:extLst>
          </p:cNvPr>
          <p:cNvGraphicFramePr>
            <a:graphicFrameLocks noGrp="1"/>
          </p:cNvGraphicFramePr>
          <p:nvPr>
            <p:ph idx="1"/>
            <p:extLst>
              <p:ext uri="{D42A27DB-BD31-4B8C-83A1-F6EECF244321}">
                <p14:modId xmlns:p14="http://schemas.microsoft.com/office/powerpoint/2010/main" val="754228397"/>
              </p:ext>
            </p:extLst>
          </p:nvPr>
        </p:nvGraphicFramePr>
        <p:xfrm>
          <a:off x="405246" y="213360"/>
          <a:ext cx="10948554" cy="596360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51289344"/>
      </p:ext>
    </p:extLst>
  </p:cSld>
  <p:clrMapOvr>
    <a:overrideClrMapping bg1="dk1" tx1="lt1" bg2="dk2" tx2="lt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105EF9-4C1B-4E32-9021-AAF24CA99D45}"/>
              </a:ext>
            </a:extLst>
          </p:cNvPr>
          <p:cNvSpPr>
            <a:spLocks noGrp="1"/>
          </p:cNvSpPr>
          <p:nvPr>
            <p:ph idx="1"/>
          </p:nvPr>
        </p:nvSpPr>
        <p:spPr>
          <a:xfrm>
            <a:off x="1136429" y="1691640"/>
            <a:ext cx="7931371" cy="4983479"/>
          </a:xfrm>
        </p:spPr>
        <p:txBody>
          <a:bodyPr anchor="ctr">
            <a:normAutofit lnSpcReduction="10000"/>
          </a:bodyPr>
          <a:lstStyle/>
          <a:p>
            <a:r>
              <a:rPr lang="tr-TR" sz="2400" b="1" dirty="0">
                <a:solidFill>
                  <a:schemeClr val="accent1"/>
                </a:solidFill>
              </a:rPr>
              <a:t>Gümrük</a:t>
            </a:r>
          </a:p>
          <a:p>
            <a:r>
              <a:rPr lang="tr-TR" sz="2400" b="1" dirty="0"/>
              <a:t>Bir ülkenin giriş ve çıkışında ticari hareketlerin denetim ve gözetiminin yapıldığı yer olarak tanımlanır. Diğer bir tanımla da yurt dışına gidiş veya yurt dışından dönüş sırasında gümrük işlemlerinin yapıldığı yerdir. Gümrük işlemlerinin en önemli bölümünü dış ticaret işlemlerini yapan işletmeleri ilgilendiren aşağıdaki bölümleri önem kazanmaktadır.</a:t>
            </a:r>
          </a:p>
          <a:p>
            <a:r>
              <a:rPr lang="tr-TR" sz="2400" b="1" dirty="0">
                <a:solidFill>
                  <a:schemeClr val="accent1"/>
                </a:solidFill>
              </a:rPr>
              <a:t>Gümrük tarifesi: </a:t>
            </a:r>
            <a:r>
              <a:rPr lang="tr-TR" sz="2400" b="1" dirty="0"/>
              <a:t>Dış ekonomi politikasının en eski ve en çok kullanılan araçlarından biridir. Tanımda gümrük, belli bir malın gümrük sınırını geçişinde ödenen vergi ve harçlardır. Tarife ise, uluslararası ticarete konu olan bütün mallara uygulanan vergileri belirleyen listelerdir. Gümrük vergileri, gümrük yükümlülüğünün doğduğu tarihte yürürlükte olan gümrük tarifesine göre hesaplanır.</a:t>
            </a:r>
          </a:p>
          <a:p>
            <a:endParaRPr lang="tr-TR" sz="1700" dirty="0"/>
          </a:p>
        </p:txBody>
      </p:sp>
      <p:sp>
        <p:nvSpPr>
          <p:cNvPr id="10" name="Rectangle 9">
            <a:extLst>
              <a:ext uri="{FF2B5EF4-FFF2-40B4-BE49-F238E27FC236}">
                <a16:creationId xmlns:a16="http://schemas.microsoft.com/office/drawing/2014/main" id="{59A309A7-1751-4ABE-A3C1-EEC40366AD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088880" y="0"/>
            <a:ext cx="210312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967D8EB6-EAE1-4F9C-B398-83321E2872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915400" y="2358913"/>
            <a:ext cx="2140172" cy="2140172"/>
          </a:xfrm>
          <a:prstGeom prst="ellipse">
            <a:avLst/>
          </a:prstGeom>
          <a:solidFill>
            <a:srgbClr val="FFFFFF"/>
          </a:solidFill>
          <a:ln w="22225">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Graphic 6">
            <a:extLst>
              <a:ext uri="{FF2B5EF4-FFF2-40B4-BE49-F238E27FC236}">
                <a16:creationId xmlns:a16="http://schemas.microsoft.com/office/drawing/2014/main" id="{E5BA477D-7292-40D3-A8F0-0A438C8D254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13987" y="2857501"/>
            <a:ext cx="1142998" cy="1142998"/>
          </a:xfrm>
          <a:prstGeom prst="rect">
            <a:avLst/>
          </a:prstGeom>
        </p:spPr>
      </p:pic>
    </p:spTree>
    <p:extLst>
      <p:ext uri="{BB962C8B-B14F-4D97-AF65-F5344CB8AC3E}">
        <p14:creationId xmlns:p14="http://schemas.microsoft.com/office/powerpoint/2010/main" val="1262337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7CB4857B-ED7C-444D-9F04-2F885114A1C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764099" cy="1558212"/>
          </a:xfrm>
          <a:custGeom>
            <a:avLst/>
            <a:gdLst>
              <a:gd name="connsiteX0" fmla="*/ 0 w 1764099"/>
              <a:gd name="connsiteY0" fmla="*/ 0 h 1558212"/>
              <a:gd name="connsiteX1" fmla="*/ 1764099 w 1764099"/>
              <a:gd name="connsiteY1" fmla="*/ 0 h 1558212"/>
              <a:gd name="connsiteX2" fmla="*/ 1042087 w 1764099"/>
              <a:gd name="connsiteY2" fmla="*/ 1558212 h 1558212"/>
              <a:gd name="connsiteX3" fmla="*/ 0 w 1764099"/>
              <a:gd name="connsiteY3" fmla="*/ 1558212 h 1558212"/>
            </a:gdLst>
            <a:ahLst/>
            <a:cxnLst>
              <a:cxn ang="0">
                <a:pos x="connsiteX0" y="connsiteY0"/>
              </a:cxn>
              <a:cxn ang="0">
                <a:pos x="connsiteX1" y="connsiteY1"/>
              </a:cxn>
              <a:cxn ang="0">
                <a:pos x="connsiteX2" y="connsiteY2"/>
              </a:cxn>
              <a:cxn ang="0">
                <a:pos x="connsiteX3" y="connsiteY3"/>
              </a:cxn>
            </a:cxnLst>
            <a:rect l="l" t="t" r="r" b="b"/>
            <a:pathLst>
              <a:path w="1764099" h="1558212">
                <a:moveTo>
                  <a:pt x="0" y="0"/>
                </a:moveTo>
                <a:lnTo>
                  <a:pt x="1764099" y="0"/>
                </a:lnTo>
                <a:lnTo>
                  <a:pt x="1042087" y="1558212"/>
                </a:lnTo>
                <a:lnTo>
                  <a:pt x="0" y="1558212"/>
                </a:ln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0" name="Freeform: Shape 9">
            <a:extLst>
              <a:ext uri="{FF2B5EF4-FFF2-40B4-BE49-F238E27FC236}">
                <a16:creationId xmlns:a16="http://schemas.microsoft.com/office/drawing/2014/main" id="{D18046FB-44EA-4FD8-A585-EA09A319B2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691640"/>
            <a:ext cx="12191999" cy="5166360"/>
          </a:xfrm>
          <a:custGeom>
            <a:avLst/>
            <a:gdLst>
              <a:gd name="connsiteX0" fmla="*/ 0 w 12191999"/>
              <a:gd name="connsiteY0" fmla="*/ 0 h 5166360"/>
              <a:gd name="connsiteX1" fmla="*/ 1822388 w 12191999"/>
              <a:gd name="connsiteY1" fmla="*/ 0 h 5166360"/>
              <a:gd name="connsiteX2" fmla="*/ 6468290 w 12191999"/>
              <a:gd name="connsiteY2" fmla="*/ 0 h 5166360"/>
              <a:gd name="connsiteX3" fmla="*/ 7796394 w 12191999"/>
              <a:gd name="connsiteY3" fmla="*/ 0 h 5166360"/>
              <a:gd name="connsiteX4" fmla="*/ 8376834 w 12191999"/>
              <a:gd name="connsiteY4" fmla="*/ 0 h 5166360"/>
              <a:gd name="connsiteX5" fmla="*/ 9704938 w 12191999"/>
              <a:gd name="connsiteY5" fmla="*/ 0 h 5166360"/>
              <a:gd name="connsiteX6" fmla="*/ 9704938 w 12191999"/>
              <a:gd name="connsiteY6" fmla="*/ 2 h 5166360"/>
              <a:gd name="connsiteX7" fmla="*/ 10283456 w 12191999"/>
              <a:gd name="connsiteY7" fmla="*/ 2 h 5166360"/>
              <a:gd name="connsiteX8" fmla="*/ 10863897 w 12191999"/>
              <a:gd name="connsiteY8" fmla="*/ 2 h 5166360"/>
              <a:gd name="connsiteX9" fmla="*/ 12191999 w 12191999"/>
              <a:gd name="connsiteY9" fmla="*/ 2 h 5166360"/>
              <a:gd name="connsiteX10" fmla="*/ 12191999 w 12191999"/>
              <a:gd name="connsiteY10" fmla="*/ 5166360 h 5166360"/>
              <a:gd name="connsiteX11" fmla="*/ 0 w 12191999"/>
              <a:gd name="connsiteY11" fmla="*/ 5166360 h 5166360"/>
              <a:gd name="connsiteX12" fmla="*/ 0 w 12191999"/>
              <a:gd name="connsiteY12" fmla="*/ 2604436 h 5166360"/>
              <a:gd name="connsiteX13" fmla="*/ 862341 w 12191999"/>
              <a:gd name="connsiteY13" fmla="*/ 743371 h 5166360"/>
              <a:gd name="connsiteX14" fmla="*/ 0 w 12191999"/>
              <a:gd name="connsiteY14" fmla="*/ 743371 h 5166360"/>
              <a:gd name="connsiteX15" fmla="*/ 0 w 12191999"/>
              <a:gd name="connsiteY15" fmla="*/ 742508 h 5166360"/>
              <a:gd name="connsiteX16" fmla="*/ 92826 w 12191999"/>
              <a:gd name="connsiteY16" fmla="*/ 742508 h 5166360"/>
              <a:gd name="connsiteX17" fmla="*/ 406486 w 12191999"/>
              <a:gd name="connsiteY17" fmla="*/ 742508 h 5166360"/>
              <a:gd name="connsiteX18" fmla="*/ 406486 w 12191999"/>
              <a:gd name="connsiteY18" fmla="*/ 742507 h 5166360"/>
              <a:gd name="connsiteX19" fmla="*/ 862741 w 12191999"/>
              <a:gd name="connsiteY19" fmla="*/ 742507 h 5166360"/>
              <a:gd name="connsiteX20" fmla="*/ 1206388 w 12191999"/>
              <a:gd name="connsiteY20" fmla="*/ 864 h 5166360"/>
              <a:gd name="connsiteX21" fmla="*/ 748500 w 12191999"/>
              <a:gd name="connsiteY21" fmla="*/ 864 h 5166360"/>
              <a:gd name="connsiteX22" fmla="*/ 0 w 12191999"/>
              <a:gd name="connsiteY22" fmla="*/ 864 h 516636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Lst>
            <a:rect l="l" t="t" r="r" b="b"/>
            <a:pathLst>
              <a:path w="12191999" h="516636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2" name="Freeform: Shape 11">
            <a:extLst>
              <a:ext uri="{FF2B5EF4-FFF2-40B4-BE49-F238E27FC236}">
                <a16:creationId xmlns:a16="http://schemas.microsoft.com/office/drawing/2014/main" id="{479F5F2B-8B58-4140-AE6A-51F6C67B18D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691641"/>
            <a:ext cx="971654" cy="2096979"/>
          </a:xfrm>
          <a:custGeom>
            <a:avLst/>
            <a:gdLst>
              <a:gd name="connsiteX0" fmla="*/ 0 w 971654"/>
              <a:gd name="connsiteY0" fmla="*/ 0 h 2096979"/>
              <a:gd name="connsiteX1" fmla="*/ 971654 w 971654"/>
              <a:gd name="connsiteY1" fmla="*/ 0 h 2096979"/>
              <a:gd name="connsiteX2" fmla="*/ 0 w 971654"/>
              <a:gd name="connsiteY2" fmla="*/ 2096979 h 2096979"/>
            </a:gdLst>
            <a:ahLst/>
            <a:cxnLst>
              <a:cxn ang="0">
                <a:pos x="connsiteX0" y="connsiteY0"/>
              </a:cxn>
              <a:cxn ang="0">
                <a:pos x="connsiteX1" y="connsiteY1"/>
              </a:cxn>
              <a:cxn ang="0">
                <a:pos x="connsiteX2" y="connsiteY2"/>
              </a:cxn>
            </a:cxnLst>
            <a:rect l="l" t="t" r="r" b="b"/>
            <a:pathLst>
              <a:path w="971654" h="2096979">
                <a:moveTo>
                  <a:pt x="0" y="0"/>
                </a:moveTo>
                <a:lnTo>
                  <a:pt x="971654" y="0"/>
                </a:lnTo>
                <a:lnTo>
                  <a:pt x="0" y="2096979"/>
                </a:lnTo>
                <a:close/>
              </a:path>
            </a:pathLst>
          </a:cu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 name="İçerik Yer Tutucusu 2">
            <a:extLst>
              <a:ext uri="{FF2B5EF4-FFF2-40B4-BE49-F238E27FC236}">
                <a16:creationId xmlns:a16="http://schemas.microsoft.com/office/drawing/2014/main" id="{23F28FB2-AE47-4B36-9FB0-97859927F8BB}"/>
              </a:ext>
            </a:extLst>
          </p:cNvPr>
          <p:cNvSpPr>
            <a:spLocks noGrp="1"/>
          </p:cNvSpPr>
          <p:nvPr>
            <p:ph idx="1"/>
          </p:nvPr>
        </p:nvSpPr>
        <p:spPr>
          <a:xfrm>
            <a:off x="971654" y="1295400"/>
            <a:ext cx="10048913" cy="5562600"/>
          </a:xfrm>
        </p:spPr>
        <p:txBody>
          <a:bodyPr anchor="t">
            <a:normAutofit/>
          </a:bodyPr>
          <a:lstStyle/>
          <a:p>
            <a:r>
              <a:rPr lang="tr-TR" b="1" dirty="0">
                <a:solidFill>
                  <a:srgbClr val="FF0000"/>
                </a:solidFill>
              </a:rPr>
              <a:t>Gümrük tarifesi;</a:t>
            </a:r>
          </a:p>
          <a:p>
            <a:r>
              <a:rPr lang="tr-TR" b="1" dirty="0"/>
              <a:t>Bakanlar Kurulunca kabul edilen Türk Gümrük Tarife Cetvelini Tamamen veya kısmen Türk Gümrük Tarife </a:t>
            </a:r>
            <a:r>
              <a:rPr lang="tr-TR" b="1" dirty="0" err="1"/>
              <a:t>Cetveli’ne</a:t>
            </a:r>
            <a:r>
              <a:rPr lang="tr-TR" b="1" dirty="0"/>
              <a:t> dayanan diğer cetvelleri</a:t>
            </a:r>
          </a:p>
          <a:p>
            <a:r>
              <a:rPr lang="tr-TR" b="1" dirty="0"/>
              <a:t>Eşyaya uygulanacak gümrük vergi oranlarını, tarım politikası veya işlenmiş tarım ürünleriyle ilgili alınan ithalat vergilerini Türkiye'nin bazı ülkeler veya ülke grupları ile yaptığı anlaşmalar gereği tercihli tarife uygulamalarını</a:t>
            </a:r>
          </a:p>
          <a:p>
            <a:r>
              <a:rPr lang="tr-TR" b="1" dirty="0"/>
              <a:t> Türkiye tarafından tek taraflı olarak bazı ülkeler, ülke grupları veya toprak parçaları için tanınan tercihli tarife uygulamalarını İthalat vergilerinde, bazı eşyaya şartlı olarak uygulanacak muafiyet veya indirim uygulamalarını diğer tarife uygulamalarını kapsar.</a:t>
            </a:r>
          </a:p>
          <a:p>
            <a:endParaRPr lang="tr-TR" sz="2200" dirty="0"/>
          </a:p>
        </p:txBody>
      </p:sp>
    </p:spTree>
    <p:extLst>
      <p:ext uri="{BB962C8B-B14F-4D97-AF65-F5344CB8AC3E}">
        <p14:creationId xmlns:p14="http://schemas.microsoft.com/office/powerpoint/2010/main" val="4488598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ECF157C5-282F-4C93-80F7-CCD7F4A435B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46694"/>
            <a:ext cx="8416393" cy="1511306"/>
          </a:xfrm>
          <a:custGeom>
            <a:avLst/>
            <a:gdLst>
              <a:gd name="connsiteX0" fmla="*/ 0 w 8416393"/>
              <a:gd name="connsiteY0" fmla="*/ 0 h 1511306"/>
              <a:gd name="connsiteX1" fmla="*/ 239486 w 8416393"/>
              <a:gd name="connsiteY1" fmla="*/ 0 h 1511306"/>
              <a:gd name="connsiteX2" fmla="*/ 1069788 w 8416393"/>
              <a:gd name="connsiteY2" fmla="*/ 0 h 1511306"/>
              <a:gd name="connsiteX3" fmla="*/ 1209568 w 8416393"/>
              <a:gd name="connsiteY3" fmla="*/ 0 h 1511306"/>
              <a:gd name="connsiteX4" fmla="*/ 1309274 w 8416393"/>
              <a:gd name="connsiteY4" fmla="*/ 0 h 1511306"/>
              <a:gd name="connsiteX5" fmla="*/ 2279356 w 8416393"/>
              <a:gd name="connsiteY5" fmla="*/ 0 h 1511306"/>
              <a:gd name="connsiteX6" fmla="*/ 2405743 w 8416393"/>
              <a:gd name="connsiteY6" fmla="*/ 0 h 1511306"/>
              <a:gd name="connsiteX7" fmla="*/ 2801131 w 8416393"/>
              <a:gd name="connsiteY7" fmla="*/ 0 h 1511306"/>
              <a:gd name="connsiteX8" fmla="*/ 3475531 w 8416393"/>
              <a:gd name="connsiteY8" fmla="*/ 0 h 1511306"/>
              <a:gd name="connsiteX9" fmla="*/ 3870919 w 8416393"/>
              <a:gd name="connsiteY9" fmla="*/ 0 h 1511306"/>
              <a:gd name="connsiteX10" fmla="*/ 7346605 w 8416393"/>
              <a:gd name="connsiteY10" fmla="*/ 0 h 1511306"/>
              <a:gd name="connsiteX11" fmla="*/ 8416393 w 8416393"/>
              <a:gd name="connsiteY11" fmla="*/ 0 h 1511306"/>
              <a:gd name="connsiteX12" fmla="*/ 7718776 w 8416393"/>
              <a:gd name="connsiteY12" fmla="*/ 1511301 h 1511306"/>
              <a:gd name="connsiteX13" fmla="*/ 6648988 w 8416393"/>
              <a:gd name="connsiteY13" fmla="*/ 1511301 h 1511306"/>
              <a:gd name="connsiteX14" fmla="*/ 3870920 w 8416393"/>
              <a:gd name="connsiteY14" fmla="*/ 1511301 h 1511306"/>
              <a:gd name="connsiteX15" fmla="*/ 3870920 w 8416393"/>
              <a:gd name="connsiteY15" fmla="*/ 1511304 h 1511306"/>
              <a:gd name="connsiteX16" fmla="*/ 3475531 w 8416393"/>
              <a:gd name="connsiteY16" fmla="*/ 1511304 h 1511306"/>
              <a:gd name="connsiteX17" fmla="*/ 3475531 w 8416393"/>
              <a:gd name="connsiteY17" fmla="*/ 1511306 h 1511306"/>
              <a:gd name="connsiteX18" fmla="*/ 2405743 w 8416393"/>
              <a:gd name="connsiteY18" fmla="*/ 1511306 h 1511306"/>
              <a:gd name="connsiteX19" fmla="*/ 2403199 w 8416393"/>
              <a:gd name="connsiteY19" fmla="*/ 1511306 h 1511306"/>
              <a:gd name="connsiteX20" fmla="*/ 2288996 w 8416393"/>
              <a:gd name="connsiteY20" fmla="*/ 1511306 h 1511306"/>
              <a:gd name="connsiteX21" fmla="*/ 2279356 w 8416393"/>
              <a:gd name="connsiteY21" fmla="*/ 1511306 h 1511306"/>
              <a:gd name="connsiteX22" fmla="*/ 1333411 w 8416393"/>
              <a:gd name="connsiteY22" fmla="*/ 1511306 h 1511306"/>
              <a:gd name="connsiteX23" fmla="*/ 1309274 w 8416393"/>
              <a:gd name="connsiteY23" fmla="*/ 1511306 h 1511306"/>
              <a:gd name="connsiteX24" fmla="*/ 1219208 w 8416393"/>
              <a:gd name="connsiteY24" fmla="*/ 1511306 h 1511306"/>
              <a:gd name="connsiteX25" fmla="*/ 1209568 w 8416393"/>
              <a:gd name="connsiteY25" fmla="*/ 1511306 h 1511306"/>
              <a:gd name="connsiteX26" fmla="*/ 1069788 w 8416393"/>
              <a:gd name="connsiteY26" fmla="*/ 1511306 h 1511306"/>
              <a:gd name="connsiteX27" fmla="*/ 239486 w 8416393"/>
              <a:gd name="connsiteY27" fmla="*/ 1511306 h 1511306"/>
              <a:gd name="connsiteX28" fmla="*/ 0 w 8416393"/>
              <a:gd name="connsiteY28" fmla="*/ 1511306 h 151130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8416393" h="1511306">
                <a:moveTo>
                  <a:pt x="0" y="0"/>
                </a:moveTo>
                <a:lnTo>
                  <a:pt x="239486" y="0"/>
                </a:lnTo>
                <a:lnTo>
                  <a:pt x="1069788" y="0"/>
                </a:lnTo>
                <a:lnTo>
                  <a:pt x="1209568" y="0"/>
                </a:lnTo>
                <a:lnTo>
                  <a:pt x="1309274" y="0"/>
                </a:lnTo>
                <a:lnTo>
                  <a:pt x="2279356" y="0"/>
                </a:lnTo>
                <a:lnTo>
                  <a:pt x="2405743" y="0"/>
                </a:lnTo>
                <a:lnTo>
                  <a:pt x="2801131" y="0"/>
                </a:lnTo>
                <a:lnTo>
                  <a:pt x="3475531" y="0"/>
                </a:lnTo>
                <a:lnTo>
                  <a:pt x="3870919" y="0"/>
                </a:lnTo>
                <a:lnTo>
                  <a:pt x="7346605" y="0"/>
                </a:lnTo>
                <a:lnTo>
                  <a:pt x="8416393" y="0"/>
                </a:lnTo>
                <a:lnTo>
                  <a:pt x="7718776" y="1511301"/>
                </a:lnTo>
                <a:lnTo>
                  <a:pt x="6648988" y="1511301"/>
                </a:lnTo>
                <a:lnTo>
                  <a:pt x="3870920" y="1511301"/>
                </a:lnTo>
                <a:lnTo>
                  <a:pt x="3870920" y="1511304"/>
                </a:lnTo>
                <a:lnTo>
                  <a:pt x="3475531" y="1511304"/>
                </a:lnTo>
                <a:lnTo>
                  <a:pt x="3475531" y="1511306"/>
                </a:lnTo>
                <a:lnTo>
                  <a:pt x="2405743" y="1511306"/>
                </a:lnTo>
                <a:lnTo>
                  <a:pt x="2403199" y="1511306"/>
                </a:lnTo>
                <a:lnTo>
                  <a:pt x="2288996" y="1511306"/>
                </a:lnTo>
                <a:lnTo>
                  <a:pt x="2279356" y="1511306"/>
                </a:lnTo>
                <a:lnTo>
                  <a:pt x="1333411" y="1511306"/>
                </a:lnTo>
                <a:lnTo>
                  <a:pt x="1309274" y="1511306"/>
                </a:lnTo>
                <a:lnTo>
                  <a:pt x="1219208" y="1511306"/>
                </a:lnTo>
                <a:lnTo>
                  <a:pt x="1209568" y="1511306"/>
                </a:lnTo>
                <a:lnTo>
                  <a:pt x="1069788" y="1511306"/>
                </a:lnTo>
                <a:lnTo>
                  <a:pt x="239486" y="1511306"/>
                </a:lnTo>
                <a:lnTo>
                  <a:pt x="0" y="1511306"/>
                </a:lnTo>
                <a:close/>
              </a:path>
            </a:pathLst>
          </a:custGeom>
          <a:solidFill>
            <a:srgbClr val="D0CECE"/>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lumMod val="95000"/>
                </a:prstClr>
              </a:solidFill>
              <a:effectLst/>
              <a:uLnTx/>
              <a:uFillTx/>
              <a:latin typeface="Calibri" panose="020F0502020204030204"/>
              <a:ea typeface="+mn-ea"/>
              <a:cs typeface="+mn-cs"/>
            </a:endParaRPr>
          </a:p>
        </p:txBody>
      </p:sp>
      <p:sp>
        <p:nvSpPr>
          <p:cNvPr id="3" name="İçerik Yer Tutucusu 2">
            <a:extLst>
              <a:ext uri="{FF2B5EF4-FFF2-40B4-BE49-F238E27FC236}">
                <a16:creationId xmlns:a16="http://schemas.microsoft.com/office/drawing/2014/main" id="{BE8F144D-F3E9-4F17-9BEC-D59A2F1BE9D6}"/>
              </a:ext>
            </a:extLst>
          </p:cNvPr>
          <p:cNvSpPr>
            <a:spLocks noGrp="1"/>
          </p:cNvSpPr>
          <p:nvPr>
            <p:ph idx="1"/>
          </p:nvPr>
        </p:nvSpPr>
        <p:spPr>
          <a:xfrm>
            <a:off x="243840" y="0"/>
            <a:ext cx="11298915" cy="5346693"/>
          </a:xfrm>
        </p:spPr>
        <p:txBody>
          <a:bodyPr anchor="ctr">
            <a:normAutofit/>
          </a:bodyPr>
          <a:lstStyle/>
          <a:p>
            <a:r>
              <a:rPr lang="tr-TR" b="1" dirty="0">
                <a:solidFill>
                  <a:srgbClr val="FF0000"/>
                </a:solidFill>
              </a:rPr>
              <a:t>Gümrük kapısı</a:t>
            </a:r>
          </a:p>
          <a:p>
            <a:r>
              <a:rPr lang="tr-TR" b="1" dirty="0">
                <a:highlight>
                  <a:srgbClr val="FFFF00"/>
                </a:highlight>
              </a:rPr>
              <a:t>Eşyanın “gümrük kıymeti”: </a:t>
            </a:r>
            <a:r>
              <a:rPr lang="tr-TR" b="1" dirty="0"/>
              <a:t>Eşyanın gümrük kıymeti, gümrük tarifesinin ve eşya ticaretine ilişkin belirli konularda getirilen tarife dışı düzenlemelerin uygulanması amacıyla Gümrük Kanunu ile Gümrük Yönetmeliği’nde yer alan hükümler çerçevesinde belirlenen kıymettir. İthal eşyasının gümrük kıymeti deyimi, ithal eşyası üzerinden </a:t>
            </a:r>
            <a:r>
              <a:rPr lang="tr-TR" b="1" dirty="0" err="1"/>
              <a:t>advalorem</a:t>
            </a:r>
            <a:r>
              <a:rPr lang="tr-TR" b="1" dirty="0"/>
              <a:t> sisteme göre gümrük vergisinin hesaplanmasına esas teşkil edecek eşya kıymetini belirtir. </a:t>
            </a:r>
          </a:p>
          <a:p>
            <a:endParaRPr lang="tr-TR" sz="2400" dirty="0"/>
          </a:p>
        </p:txBody>
      </p:sp>
      <p:sp>
        <p:nvSpPr>
          <p:cNvPr id="10" name="Freeform: Shape 9">
            <a:extLst>
              <a:ext uri="{FF2B5EF4-FFF2-40B4-BE49-F238E27FC236}">
                <a16:creationId xmlns:a16="http://schemas.microsoft.com/office/drawing/2014/main" id="{54A9C5F1-B76A-4908-9A82-8F1CD0FB500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01743" y="5346700"/>
            <a:ext cx="4290257" cy="1511301"/>
          </a:xfrm>
          <a:custGeom>
            <a:avLst/>
            <a:gdLst>
              <a:gd name="connsiteX0" fmla="*/ 697617 w 4290257"/>
              <a:gd name="connsiteY0" fmla="*/ 0 h 1511301"/>
              <a:gd name="connsiteX1" fmla="*/ 4290257 w 4290257"/>
              <a:gd name="connsiteY1" fmla="*/ 0 h 1511301"/>
              <a:gd name="connsiteX2" fmla="*/ 4290257 w 4290257"/>
              <a:gd name="connsiteY2" fmla="*/ 1511301 h 1511301"/>
              <a:gd name="connsiteX3" fmla="*/ 2525897 w 4290257"/>
              <a:gd name="connsiteY3" fmla="*/ 1511301 h 1511301"/>
              <a:gd name="connsiteX4" fmla="*/ 0 w 4290257"/>
              <a:gd name="connsiteY4" fmla="*/ 1511301 h 15113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290257" h="1511301">
                <a:moveTo>
                  <a:pt x="697617" y="0"/>
                </a:moveTo>
                <a:lnTo>
                  <a:pt x="4290257" y="0"/>
                </a:lnTo>
                <a:lnTo>
                  <a:pt x="4290257" y="1511301"/>
                </a:lnTo>
                <a:lnTo>
                  <a:pt x="2525897" y="1511301"/>
                </a:lnTo>
                <a:lnTo>
                  <a:pt x="0" y="1511301"/>
                </a:lnTo>
                <a:close/>
              </a:path>
            </a:pathLst>
          </a:custGeom>
          <a:solidFill>
            <a:srgbClr val="404040">
              <a:alpha val="8470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526041"/>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53</TotalTime>
  <Words>1310</Words>
  <Application>Microsoft Office PowerPoint</Application>
  <PresentationFormat>Geniş ekran</PresentationFormat>
  <Paragraphs>54</Paragraphs>
  <Slides>17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17</vt:i4>
      </vt:variant>
    </vt:vector>
  </HeadingPairs>
  <TitlesOfParts>
    <vt:vector size="21" baseType="lpstr">
      <vt:lpstr>Arial</vt:lpstr>
      <vt:lpstr>Calibri</vt:lpstr>
      <vt:lpstr>Calibri Light</vt:lpstr>
      <vt:lpstr>Office Teması</vt:lpstr>
      <vt:lpstr> DIŞ TİCARETLE İLGİLİ TEMEL KAVRAMLAR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selami özal</dc:creator>
  <cp:lastModifiedBy>selami özal</cp:lastModifiedBy>
  <cp:revision>7</cp:revision>
  <dcterms:created xsi:type="dcterms:W3CDTF">2020-04-24T09:38:48Z</dcterms:created>
  <dcterms:modified xsi:type="dcterms:W3CDTF">2020-04-24T14:25:57Z</dcterms:modified>
</cp:coreProperties>
</file>