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90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86C59F8-F5F6-4983-B8E9-5F5D68F214E0}" type="datetimeFigureOut">
              <a:rPr lang="tr-TR" smtClean="0"/>
              <a:t>3.11.2017</a:t>
            </a:fld>
            <a:endParaRPr lang="tr-T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5AB88E6-CDFF-47E3-9F36-3637CF819A9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513513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4058B4-15BA-4924-A96D-361B3D1AC2DA}" type="datetimeFigureOut">
              <a:rPr lang="tr-TR" smtClean="0"/>
              <a:t>3.11.2017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BB2CAB-86DA-46C4-BA3F-561FC0D111C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212645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4058B4-15BA-4924-A96D-361B3D1AC2DA}" type="datetimeFigureOut">
              <a:rPr lang="tr-TR" smtClean="0"/>
              <a:t>3.11.2017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BB2CAB-86DA-46C4-BA3F-561FC0D111C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802800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4058B4-15BA-4924-A96D-361B3D1AC2DA}" type="datetimeFigureOut">
              <a:rPr lang="tr-TR" smtClean="0"/>
              <a:t>3.11.2017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BB2CAB-86DA-46C4-BA3F-561FC0D111C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77132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4058B4-15BA-4924-A96D-361B3D1AC2DA}" type="datetimeFigureOut">
              <a:rPr lang="tr-TR" smtClean="0"/>
              <a:t>3.11.2017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BB2CAB-86DA-46C4-BA3F-561FC0D111C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106764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4058B4-15BA-4924-A96D-361B3D1AC2DA}" type="datetimeFigureOut">
              <a:rPr lang="tr-TR" smtClean="0"/>
              <a:t>3.11.2017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BB2CAB-86DA-46C4-BA3F-561FC0D111C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333750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4058B4-15BA-4924-A96D-361B3D1AC2DA}" type="datetimeFigureOut">
              <a:rPr lang="tr-TR" smtClean="0"/>
              <a:t>3.11.2017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BB2CAB-86DA-46C4-BA3F-561FC0D111C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62408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4058B4-15BA-4924-A96D-361B3D1AC2DA}" type="datetimeFigureOut">
              <a:rPr lang="tr-TR" smtClean="0"/>
              <a:t>3.11.2017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BB2CAB-86DA-46C4-BA3F-561FC0D111C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910422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4058B4-15BA-4924-A96D-361B3D1AC2DA}" type="datetimeFigureOut">
              <a:rPr lang="tr-TR" smtClean="0"/>
              <a:t>3.11.2017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BB2CAB-86DA-46C4-BA3F-561FC0D111C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147589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4058B4-15BA-4924-A96D-361B3D1AC2DA}" type="datetimeFigureOut">
              <a:rPr lang="tr-TR" smtClean="0"/>
              <a:t>3.11.2017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BB2CAB-86DA-46C4-BA3F-561FC0D111C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313353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4058B4-15BA-4924-A96D-361B3D1AC2DA}" type="datetimeFigureOut">
              <a:rPr lang="tr-TR" smtClean="0"/>
              <a:t>3.11.2017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BB2CAB-86DA-46C4-BA3F-561FC0D111C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415804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4058B4-15BA-4924-A96D-361B3D1AC2DA}" type="datetimeFigureOut">
              <a:rPr lang="tr-TR" smtClean="0"/>
              <a:t>3.11.2017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BB2CAB-86DA-46C4-BA3F-561FC0D111C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828242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4058B4-15BA-4924-A96D-361B3D1AC2DA}" type="datetimeFigureOut">
              <a:rPr lang="tr-TR" smtClean="0"/>
              <a:t>3.11.2017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BB2CAB-86DA-46C4-BA3F-561FC0D111C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002052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mesutyilmaz@ankara.edu.tr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b="1" dirty="0"/>
              <a:t>GDM417 - ASTRONOMİ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tr-TR" sz="2600" b="1" dirty="0"/>
              <a:t>Yrd. Doç. Dr. Mesut Yılmaz</a:t>
            </a:r>
          </a:p>
          <a:p>
            <a:r>
              <a:rPr lang="tr-TR" dirty="0"/>
              <a:t>Ankara Üniversitesi, Fen Fakültesi Astronomi ve Uzay Bilimleri</a:t>
            </a:r>
          </a:p>
          <a:p>
            <a:r>
              <a:rPr lang="tr-TR" dirty="0">
                <a:hlinkClick r:id="rId2"/>
              </a:rPr>
              <a:t>mesutyilmaz@ankara.edu.tr</a:t>
            </a:r>
            <a:endParaRPr lang="tr-TR" dirty="0"/>
          </a:p>
          <a:p>
            <a:r>
              <a:rPr lang="tr-TR" dirty="0"/>
              <a:t>312-2126720 / 1316</a:t>
            </a:r>
          </a:p>
          <a:p>
            <a:r>
              <a:rPr lang="tr-TR" dirty="0"/>
              <a:t>2016-2017 Güz</a:t>
            </a:r>
          </a:p>
        </p:txBody>
      </p:sp>
    </p:spTree>
    <p:extLst>
      <p:ext uri="{BB962C8B-B14F-4D97-AF65-F5344CB8AC3E}">
        <p14:creationId xmlns:p14="http://schemas.microsoft.com/office/powerpoint/2010/main" val="2386429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b="1" dirty="0">
                <a:solidFill>
                  <a:srgbClr val="C00000"/>
                </a:solidFill>
              </a:rPr>
              <a:t>Astronomi Nedir?</a:t>
            </a:r>
            <a:endParaRPr lang="tr-TR" b="1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defRPr/>
            </a:pPr>
            <a:r>
              <a:rPr lang="tr-TR" dirty="0"/>
              <a:t>Merakın sonucu doğan astronomi, insan doğasının iki özelliğini temel almaktadır: keşfe ve anlamaya duyulan ihtiyaç. Keşfin ve anlamanın anahtarı olan merak, buluş ve çözümlemenin birbiriyle etkileşmesiyle insanlık en eski dönemlerden beri evrenle ilgili sorularına cevap aramıştır.</a:t>
            </a:r>
            <a:endParaRPr lang="tr-TR" i="1" dirty="0"/>
          </a:p>
          <a:p>
            <a:pPr>
              <a:defRPr/>
            </a:pPr>
            <a:r>
              <a:rPr lang="tr-TR" i="1" dirty="0"/>
              <a:t>Astronomi</a:t>
            </a:r>
            <a:r>
              <a:rPr lang="tr-TR" dirty="0"/>
              <a:t> kelimesi </a:t>
            </a:r>
            <a:r>
              <a:rPr lang="tr-TR" dirty="0" err="1"/>
              <a:t>Yunanca’daki</a:t>
            </a:r>
            <a:r>
              <a:rPr lang="tr-TR" dirty="0"/>
              <a:t> </a:t>
            </a:r>
            <a:r>
              <a:rPr lang="tr-TR" i="1" dirty="0" err="1"/>
              <a:t>astron</a:t>
            </a:r>
            <a:r>
              <a:rPr lang="tr-TR" dirty="0"/>
              <a:t>  (yıldız) ve </a:t>
            </a:r>
            <a:r>
              <a:rPr lang="tr-TR" i="1" dirty="0" err="1"/>
              <a:t>nomos</a:t>
            </a:r>
            <a:r>
              <a:rPr lang="tr-TR" dirty="0"/>
              <a:t> (kanun veya kültür) kelimelerinin birleşiminden oluşmuştur ve “yıldızların kanunu” veya “yıldız kültürü” anlamına gelir.</a:t>
            </a:r>
          </a:p>
          <a:p>
            <a:pPr>
              <a:defRPr/>
            </a:pPr>
            <a:r>
              <a:rPr lang="tr-TR" dirty="0"/>
              <a:t>Astronomiye dair ilk kayıtlar </a:t>
            </a:r>
            <a:r>
              <a:rPr lang="tr-TR" dirty="0">
                <a:sym typeface="Wingdings" pitchFamily="2" charset="2"/>
              </a:rPr>
              <a:t></a:t>
            </a:r>
            <a:r>
              <a:rPr lang="tr-TR" dirty="0"/>
              <a:t> M.Ö. 2500</a:t>
            </a:r>
          </a:p>
          <a:p>
            <a:pPr>
              <a:defRPr/>
            </a:pPr>
            <a:r>
              <a:rPr lang="tr-TR" dirty="0"/>
              <a:t>Bulunduğu Yerler </a:t>
            </a:r>
            <a:r>
              <a:rPr lang="tr-TR" dirty="0">
                <a:sym typeface="Wingdings" pitchFamily="2" charset="2"/>
              </a:rPr>
              <a:t> </a:t>
            </a:r>
            <a:r>
              <a:rPr lang="tr-TR" dirty="0"/>
              <a:t>Mezopotamya, Çin, Mısır, Yunanistan, Hindistan ve Orta Amerika bölgeleri</a:t>
            </a:r>
          </a:p>
          <a:p>
            <a:pPr>
              <a:defRPr/>
            </a:pPr>
            <a:r>
              <a:rPr lang="tr-TR" dirty="0"/>
              <a:t>İklim ve zamanı hesaplamak için astronomi bilgilerini kullandılar (Piramitler, </a:t>
            </a:r>
            <a:r>
              <a:rPr lang="tr-TR" dirty="0" err="1"/>
              <a:t>Stonehenge</a:t>
            </a:r>
            <a:r>
              <a:rPr lang="tr-TR" dirty="0"/>
              <a:t>).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134186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b="1" dirty="0">
                <a:solidFill>
                  <a:srgbClr val="C00000"/>
                </a:solidFill>
              </a:rPr>
              <a:t>Astronomi Nedir?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tr-TR" dirty="0"/>
              <a:t>Gök cisimlerini (Yıldızlar, yıldız-altı cisimler,  gezegenler, kuyruklu yıldızlar, bulutsular (</a:t>
            </a:r>
            <a:r>
              <a:rPr lang="tr-TR" dirty="0" err="1"/>
              <a:t>nebula</a:t>
            </a:r>
            <a:r>
              <a:rPr lang="tr-TR" dirty="0"/>
              <a:t>), yıldız kümeleri ve galaksiler gibi) inceleyen ve yerin atmosferi dışında kalan çeşitli olayların (kozmik </a:t>
            </a:r>
            <a:r>
              <a:rPr lang="tr-TR" dirty="0" err="1"/>
              <a:t>arkafon</a:t>
            </a:r>
            <a:r>
              <a:rPr lang="tr-TR" dirty="0"/>
              <a:t> ışınımı gibi) kaynağını belirleyen doğa bilimidir.</a:t>
            </a:r>
          </a:p>
          <a:p>
            <a:pPr>
              <a:defRPr/>
            </a:pPr>
            <a:r>
              <a:rPr lang="tr-TR" dirty="0"/>
              <a:t>Evrenin ve gök cisimlerinin oluşumunu ve evrimini matematik, istatistik, fizik ve kimya bilim dallarının yardımıyla açıklamaya çalışır.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810770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b="1" dirty="0" err="1">
                <a:solidFill>
                  <a:srgbClr val="C00000"/>
                </a:solidFill>
              </a:rPr>
              <a:t>Astronomi’nin</a:t>
            </a:r>
            <a:r>
              <a:rPr lang="tr-TR" altLang="tr-TR" b="1" dirty="0">
                <a:solidFill>
                  <a:srgbClr val="C00000"/>
                </a:solidFill>
              </a:rPr>
              <a:t> Dalları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429555"/>
            <a:ext cx="10515600" cy="4747408"/>
          </a:xfrm>
        </p:spPr>
        <p:txBody>
          <a:bodyPr>
            <a:noAutofit/>
          </a:bodyPr>
          <a:lstStyle/>
          <a:p>
            <a:r>
              <a:rPr lang="en-US" altLang="tr-TR" sz="1600" b="1" dirty="0"/>
              <a:t>Astro</a:t>
            </a:r>
            <a:r>
              <a:rPr lang="tr-TR" altLang="tr-TR" sz="1600" b="1" dirty="0"/>
              <a:t>fizik</a:t>
            </a:r>
            <a:r>
              <a:rPr lang="en-US" altLang="tr-TR" sz="1600" b="1" dirty="0"/>
              <a:t> </a:t>
            </a:r>
            <a:r>
              <a:rPr lang="en-US" altLang="tr-TR" sz="1600" dirty="0"/>
              <a:t>– </a:t>
            </a:r>
            <a:r>
              <a:rPr lang="tr-TR" altLang="tr-TR" sz="1600" dirty="0"/>
              <a:t>gökcisimlerinin fiziksel doğalarını ve birbirleriyle olan etkileşimlerini, dolayısıyla evrenin fiziğini inceleyen astronomi dalıdır.</a:t>
            </a:r>
            <a:r>
              <a:rPr lang="en-US" altLang="tr-TR" sz="1600" dirty="0"/>
              <a:t> </a:t>
            </a:r>
            <a:r>
              <a:rPr lang="tr-TR" altLang="tr-TR" sz="1600" dirty="0"/>
              <a:t>İncelediği gök cisimleri;</a:t>
            </a:r>
            <a:r>
              <a:rPr lang="en-US" altLang="tr-TR" sz="1600" dirty="0"/>
              <a:t> gala</a:t>
            </a:r>
            <a:r>
              <a:rPr lang="tr-TR" altLang="tr-TR" sz="1600" dirty="0"/>
              <a:t>k</a:t>
            </a:r>
            <a:r>
              <a:rPr lang="en-US" altLang="tr-TR" sz="1600" dirty="0"/>
              <a:t>s</a:t>
            </a:r>
            <a:r>
              <a:rPr lang="tr-TR" altLang="tr-TR" sz="1600" dirty="0"/>
              <a:t>iler</a:t>
            </a:r>
            <a:r>
              <a:rPr lang="en-US" altLang="tr-TR" sz="1600" dirty="0"/>
              <a:t>, </a:t>
            </a:r>
            <a:r>
              <a:rPr lang="tr-TR" altLang="tr-TR" sz="1600" dirty="0"/>
              <a:t>yıldızlar</a:t>
            </a:r>
            <a:r>
              <a:rPr lang="en-US" altLang="tr-TR" sz="1600" dirty="0"/>
              <a:t>, </a:t>
            </a:r>
            <a:r>
              <a:rPr lang="tr-TR" altLang="tr-TR" sz="1600" dirty="0"/>
              <a:t>gezegenler</a:t>
            </a:r>
            <a:r>
              <a:rPr lang="en-US" altLang="tr-TR" sz="1600" dirty="0"/>
              <a:t>, </a:t>
            </a:r>
            <a:r>
              <a:rPr lang="tr-TR" altLang="tr-TR" sz="1600" dirty="0"/>
              <a:t>öte-gezegenler</a:t>
            </a:r>
            <a:r>
              <a:rPr lang="en-US" altLang="tr-TR" sz="1600" dirty="0"/>
              <a:t>, </a:t>
            </a:r>
            <a:r>
              <a:rPr lang="tr-TR" altLang="tr-TR" sz="1600" dirty="0"/>
              <a:t>yıldızlar arası ortam</a:t>
            </a:r>
            <a:r>
              <a:rPr lang="en-US" altLang="tr-TR" sz="1600" dirty="0"/>
              <a:t> </a:t>
            </a:r>
            <a:r>
              <a:rPr lang="tr-TR" altLang="tr-TR" sz="1600" dirty="0"/>
              <a:t>ve kozmik</a:t>
            </a:r>
            <a:r>
              <a:rPr lang="en-US" altLang="tr-TR" sz="1600" dirty="0"/>
              <a:t> </a:t>
            </a:r>
            <a:r>
              <a:rPr lang="tr-TR" altLang="tr-TR" sz="1600" dirty="0"/>
              <a:t>arka alan ışınımıdır</a:t>
            </a:r>
            <a:r>
              <a:rPr lang="en-US" altLang="tr-TR" sz="1600" dirty="0"/>
              <a:t>; </a:t>
            </a:r>
            <a:r>
              <a:rPr lang="tr-TR" altLang="tr-TR" sz="1600" dirty="0"/>
              <a:t>fiziksel özellikler açısından ışınım</a:t>
            </a:r>
            <a:r>
              <a:rPr lang="en-US" altLang="tr-TR" sz="1600" dirty="0"/>
              <a:t>, </a:t>
            </a:r>
            <a:r>
              <a:rPr lang="tr-TR" altLang="tr-TR" sz="1600" dirty="0"/>
              <a:t>yoğunluk</a:t>
            </a:r>
            <a:r>
              <a:rPr lang="en-US" altLang="tr-TR" sz="1600" dirty="0"/>
              <a:t>, </a:t>
            </a:r>
            <a:r>
              <a:rPr lang="tr-TR" altLang="tr-TR" sz="1600" dirty="0"/>
              <a:t>sıcaklık</a:t>
            </a:r>
            <a:r>
              <a:rPr lang="en-US" altLang="tr-TR" sz="1600" dirty="0"/>
              <a:t>, </a:t>
            </a:r>
            <a:r>
              <a:rPr lang="tr-TR" altLang="tr-TR" sz="1600" dirty="0"/>
              <a:t>ve</a:t>
            </a:r>
            <a:r>
              <a:rPr lang="en-US" altLang="tr-TR" sz="1600" dirty="0"/>
              <a:t> </a:t>
            </a:r>
            <a:r>
              <a:rPr lang="tr-TR" altLang="tr-TR" sz="1600" dirty="0"/>
              <a:t>kimyasal kompozisyon örneklerdendir</a:t>
            </a:r>
            <a:r>
              <a:rPr lang="en-US" altLang="tr-TR" sz="1600" dirty="0"/>
              <a:t>. </a:t>
            </a:r>
            <a:r>
              <a:rPr lang="tr-TR" altLang="tr-TR" sz="1600" dirty="0"/>
              <a:t>Astrofiziğin alt disiplinleri</a:t>
            </a:r>
            <a:r>
              <a:rPr lang="en-US" altLang="tr-TR" sz="1600" dirty="0"/>
              <a:t>:</a:t>
            </a:r>
          </a:p>
          <a:p>
            <a:pPr lvl="1"/>
            <a:r>
              <a:rPr lang="en-US" altLang="tr-TR" sz="1600" dirty="0" err="1"/>
              <a:t>Astrobi</a:t>
            </a:r>
            <a:r>
              <a:rPr lang="tr-TR" altLang="tr-TR" sz="1600" dirty="0"/>
              <a:t>y</a:t>
            </a:r>
            <a:r>
              <a:rPr lang="en-US" altLang="tr-TR" sz="1600" dirty="0" err="1"/>
              <a:t>olo</a:t>
            </a:r>
            <a:r>
              <a:rPr lang="tr-TR" altLang="tr-TR" sz="1600" dirty="0" err="1"/>
              <a:t>ji</a:t>
            </a:r>
            <a:r>
              <a:rPr lang="en-US" altLang="tr-TR" sz="1600" dirty="0"/>
              <a:t> – </a:t>
            </a:r>
            <a:r>
              <a:rPr lang="tr-TR" altLang="tr-TR" sz="1600" dirty="0"/>
              <a:t>Biyolojik sistemlerin evrende ortaya çıkışı ve evrimini inceler</a:t>
            </a:r>
            <a:r>
              <a:rPr lang="en-US" altLang="tr-TR" sz="1600" dirty="0"/>
              <a:t>.</a:t>
            </a:r>
          </a:p>
          <a:p>
            <a:pPr lvl="1"/>
            <a:r>
              <a:rPr lang="tr-TR" altLang="tr-TR" sz="1600" dirty="0"/>
              <a:t>Kompakt (Sıkışık) Cisimler</a:t>
            </a:r>
            <a:r>
              <a:rPr lang="en-US" altLang="tr-TR" sz="1600" dirty="0"/>
              <a:t> – </a:t>
            </a:r>
            <a:r>
              <a:rPr lang="tr-TR" altLang="tr-TR" sz="1600" dirty="0"/>
              <a:t>beyaz cüceler ve nötron yıldızları gibi cisimlerdeki yoğun maddeyi ve etkilerini inceler.</a:t>
            </a:r>
            <a:endParaRPr lang="en-US" altLang="tr-TR" sz="1600" dirty="0"/>
          </a:p>
          <a:p>
            <a:pPr lvl="1"/>
            <a:r>
              <a:rPr lang="tr-TR" altLang="tr-TR" sz="1600" dirty="0"/>
              <a:t>Öte-gezegen Çalışmaları</a:t>
            </a:r>
            <a:r>
              <a:rPr lang="en-US" altLang="tr-TR" sz="1600" dirty="0"/>
              <a:t> – </a:t>
            </a:r>
            <a:r>
              <a:rPr lang="tr-TR" altLang="tr-TR" sz="1600" dirty="0"/>
              <a:t>Güneş Sistemi dışındaki gezegenleri inceler.</a:t>
            </a:r>
            <a:endParaRPr lang="en-US" altLang="tr-TR" sz="1600" dirty="0"/>
          </a:p>
          <a:p>
            <a:pPr lvl="1"/>
            <a:r>
              <a:rPr lang="tr-TR" altLang="tr-TR" sz="1600" dirty="0"/>
              <a:t>K</a:t>
            </a:r>
            <a:r>
              <a:rPr lang="en-US" altLang="tr-TR" sz="1600" dirty="0"/>
              <a:t>o</a:t>
            </a:r>
            <a:r>
              <a:rPr lang="tr-TR" altLang="tr-TR" sz="1600" dirty="0"/>
              <a:t>z</a:t>
            </a:r>
            <a:r>
              <a:rPr lang="en-US" altLang="tr-TR" sz="1600" dirty="0" err="1"/>
              <a:t>molo</a:t>
            </a:r>
            <a:r>
              <a:rPr lang="tr-TR" altLang="tr-TR" sz="1600" dirty="0" err="1"/>
              <a:t>ji</a:t>
            </a:r>
            <a:r>
              <a:rPr lang="en-US" altLang="tr-TR" sz="1600" dirty="0"/>
              <a:t> – </a:t>
            </a:r>
            <a:r>
              <a:rPr lang="tr-TR" altLang="tr-TR" sz="1600" dirty="0"/>
              <a:t>Evrenin oluşumu ve evrimini inceler</a:t>
            </a:r>
            <a:r>
              <a:rPr lang="en-US" altLang="tr-TR" sz="1600" dirty="0"/>
              <a:t>.</a:t>
            </a:r>
          </a:p>
          <a:p>
            <a:pPr lvl="1"/>
            <a:r>
              <a:rPr lang="en-US" altLang="tr-TR" sz="1600" dirty="0"/>
              <a:t>Gala</a:t>
            </a:r>
            <a:r>
              <a:rPr lang="tr-TR" altLang="tr-TR" sz="1600" dirty="0"/>
              <a:t>k</a:t>
            </a:r>
            <a:r>
              <a:rPr lang="en-US" altLang="tr-TR" sz="1600" dirty="0" err="1"/>
              <a:t>ti</a:t>
            </a:r>
            <a:r>
              <a:rPr lang="tr-TR" altLang="tr-TR" sz="1600" dirty="0"/>
              <a:t>k</a:t>
            </a:r>
            <a:r>
              <a:rPr lang="en-US" altLang="tr-TR" sz="1600" dirty="0"/>
              <a:t> </a:t>
            </a:r>
            <a:r>
              <a:rPr lang="tr-TR" altLang="tr-TR" sz="1600" dirty="0"/>
              <a:t>A</a:t>
            </a:r>
            <a:r>
              <a:rPr lang="en-US" altLang="tr-TR" sz="1600" dirty="0" err="1"/>
              <a:t>stronom</a:t>
            </a:r>
            <a:r>
              <a:rPr lang="tr-TR" altLang="tr-TR" sz="1600" dirty="0"/>
              <a:t>i</a:t>
            </a:r>
            <a:r>
              <a:rPr lang="en-US" altLang="tr-TR" sz="1600" dirty="0"/>
              <a:t> – </a:t>
            </a:r>
            <a:r>
              <a:rPr lang="tr-TR" altLang="tr-TR" sz="1600" dirty="0"/>
              <a:t>Galaksimiz ve diğer galaksilerin yapısı ve özelliklerini inceler</a:t>
            </a:r>
            <a:r>
              <a:rPr lang="en-US" altLang="tr-TR" sz="1600" dirty="0"/>
              <a:t>.</a:t>
            </a:r>
          </a:p>
          <a:p>
            <a:pPr lvl="1"/>
            <a:r>
              <a:rPr lang="tr-TR" altLang="tr-TR" sz="1600" dirty="0"/>
              <a:t>Yüksek enerji</a:t>
            </a:r>
            <a:r>
              <a:rPr lang="en-US" altLang="tr-TR" sz="1600" dirty="0"/>
              <a:t> </a:t>
            </a:r>
            <a:r>
              <a:rPr lang="en-US" altLang="tr-TR" sz="1600" dirty="0" err="1"/>
              <a:t>astro</a:t>
            </a:r>
            <a:r>
              <a:rPr lang="tr-TR" altLang="tr-TR" sz="1600" dirty="0"/>
              <a:t>fiziği</a:t>
            </a:r>
            <a:r>
              <a:rPr lang="en-US" altLang="tr-TR" sz="1600" dirty="0"/>
              <a:t> – </a:t>
            </a:r>
            <a:r>
              <a:rPr lang="tr-TR" altLang="tr-TR" sz="1600" dirty="0"/>
              <a:t>Aktif </a:t>
            </a:r>
            <a:r>
              <a:rPr lang="tr-TR" altLang="tr-TR" sz="1600" dirty="0" err="1"/>
              <a:t>galaktik</a:t>
            </a:r>
            <a:r>
              <a:rPr lang="tr-TR" altLang="tr-TR" sz="1600" dirty="0"/>
              <a:t> çekirdek, süpernova, gama ışın patlamaları, </a:t>
            </a:r>
            <a:r>
              <a:rPr lang="tr-TR" altLang="tr-TR" sz="1600" dirty="0" err="1"/>
              <a:t>kuazarlar</a:t>
            </a:r>
            <a:r>
              <a:rPr lang="tr-TR" altLang="tr-TR" sz="1600" dirty="0"/>
              <a:t> ve şok dalgaları gibi yüksek enerji seviyelerinde anlaşılabilen olguları inceler.</a:t>
            </a:r>
            <a:endParaRPr lang="en-US" altLang="tr-TR" sz="1600" dirty="0"/>
          </a:p>
          <a:p>
            <a:pPr lvl="1"/>
            <a:r>
              <a:rPr lang="tr-TR" altLang="tr-TR" sz="1600" dirty="0"/>
              <a:t>Yıldızlararası astrofiziği</a:t>
            </a:r>
            <a:r>
              <a:rPr lang="en-US" altLang="tr-TR" sz="1600" dirty="0"/>
              <a:t> – </a:t>
            </a:r>
            <a:r>
              <a:rPr lang="tr-TR" altLang="tr-TR" sz="1600" dirty="0"/>
              <a:t>Yıldızlar arası ortam, galaksiler arası ortam ile gaz ve tozun yapısını ve özelliklerini inceler</a:t>
            </a:r>
            <a:r>
              <a:rPr lang="en-US" altLang="tr-TR" sz="1600" dirty="0"/>
              <a:t>.</a:t>
            </a:r>
          </a:p>
          <a:p>
            <a:pPr lvl="1"/>
            <a:r>
              <a:rPr lang="en-US" altLang="tr-TR" sz="1600" dirty="0"/>
              <a:t>E</a:t>
            </a:r>
            <a:r>
              <a:rPr lang="tr-TR" altLang="tr-TR" sz="1600" dirty="0" err="1"/>
              <a:t>ks</a:t>
            </a:r>
            <a:r>
              <a:rPr lang="en-US" altLang="tr-TR" sz="1600" dirty="0" err="1"/>
              <a:t>tragala</a:t>
            </a:r>
            <a:r>
              <a:rPr lang="tr-TR" altLang="tr-TR" sz="1600" dirty="0"/>
              <a:t>k</a:t>
            </a:r>
            <a:r>
              <a:rPr lang="en-US" altLang="tr-TR" sz="1600" dirty="0" err="1"/>
              <a:t>ti</a:t>
            </a:r>
            <a:r>
              <a:rPr lang="tr-TR" altLang="tr-TR" sz="1600" dirty="0"/>
              <a:t>k</a:t>
            </a:r>
            <a:r>
              <a:rPr lang="en-US" altLang="tr-TR" sz="1600" dirty="0"/>
              <a:t> </a:t>
            </a:r>
            <a:r>
              <a:rPr lang="en-US" altLang="tr-TR" sz="1600" dirty="0" err="1"/>
              <a:t>astronom</a:t>
            </a:r>
            <a:r>
              <a:rPr lang="tr-TR" altLang="tr-TR" sz="1600" dirty="0"/>
              <a:t>i</a:t>
            </a:r>
            <a:r>
              <a:rPr lang="en-US" altLang="tr-TR" sz="1600" dirty="0"/>
              <a:t> – </a:t>
            </a:r>
            <a:r>
              <a:rPr lang="tr-TR" altLang="tr-TR" sz="1600" dirty="0"/>
              <a:t>Galaksimiz dışındaki diğer galaksilerin oluşumu ve evrimini inceler</a:t>
            </a:r>
            <a:r>
              <a:rPr lang="en-US" altLang="tr-TR" sz="1600" dirty="0"/>
              <a:t>.</a:t>
            </a:r>
          </a:p>
          <a:p>
            <a:pPr lvl="1"/>
            <a:r>
              <a:rPr lang="tr-TR" altLang="tr-TR" sz="1600" dirty="0"/>
              <a:t>Yıldız</a:t>
            </a:r>
            <a:r>
              <a:rPr lang="en-US" altLang="tr-TR" sz="1600" dirty="0"/>
              <a:t> </a:t>
            </a:r>
            <a:r>
              <a:rPr lang="en-US" altLang="tr-TR" sz="1600" dirty="0" err="1"/>
              <a:t>astro</a:t>
            </a:r>
            <a:r>
              <a:rPr lang="tr-TR" altLang="tr-TR" sz="1600" dirty="0"/>
              <a:t>fiziği</a:t>
            </a:r>
            <a:r>
              <a:rPr lang="en-US" altLang="tr-TR" sz="1600" dirty="0"/>
              <a:t> – </a:t>
            </a:r>
            <a:r>
              <a:rPr lang="tr-TR" altLang="tr-TR" sz="1600" dirty="0"/>
              <a:t>Yıldız oluşumu</a:t>
            </a:r>
            <a:r>
              <a:rPr lang="en-US" altLang="tr-TR" sz="1600" dirty="0"/>
              <a:t>, </a:t>
            </a:r>
            <a:r>
              <a:rPr lang="tr-TR" altLang="tr-TR" sz="1600" dirty="0"/>
              <a:t>fiziksel özellikleri</a:t>
            </a:r>
            <a:r>
              <a:rPr lang="en-US" altLang="tr-TR" sz="1600" dirty="0"/>
              <a:t>, </a:t>
            </a:r>
            <a:r>
              <a:rPr lang="tr-TR" altLang="tr-TR" sz="1600" dirty="0"/>
              <a:t>değişkenlik ve</a:t>
            </a:r>
            <a:r>
              <a:rPr lang="en-US" altLang="tr-TR" sz="1600" dirty="0"/>
              <a:t> </a:t>
            </a:r>
            <a:r>
              <a:rPr lang="tr-TR" altLang="tr-TR" sz="1600" dirty="0"/>
              <a:t>yıldız evrimini inceler</a:t>
            </a:r>
            <a:r>
              <a:rPr lang="en-US" altLang="tr-TR" sz="1600" dirty="0"/>
              <a:t>.</a:t>
            </a:r>
          </a:p>
          <a:p>
            <a:pPr lvl="1"/>
            <a:r>
              <a:rPr lang="en-US" altLang="tr-TR" sz="1600" dirty="0" err="1"/>
              <a:t>Pla</a:t>
            </a:r>
            <a:r>
              <a:rPr lang="tr-TR" altLang="tr-TR" sz="1600" dirty="0"/>
              <a:t>z</a:t>
            </a:r>
            <a:r>
              <a:rPr lang="en-US" altLang="tr-TR" sz="1600" dirty="0"/>
              <a:t>ma </a:t>
            </a:r>
            <a:r>
              <a:rPr lang="en-US" altLang="tr-TR" sz="1600" dirty="0" err="1"/>
              <a:t>astro</a:t>
            </a:r>
            <a:r>
              <a:rPr lang="tr-TR" altLang="tr-TR" sz="1600" dirty="0"/>
              <a:t>fiziği</a:t>
            </a:r>
            <a:r>
              <a:rPr lang="en-US" altLang="tr-TR" sz="1600" dirty="0"/>
              <a:t> – </a:t>
            </a:r>
            <a:r>
              <a:rPr lang="tr-TR" altLang="tr-TR" sz="1600" dirty="0"/>
              <a:t>Gökcisimlerindeki plazmanın özelliklerini inceler</a:t>
            </a:r>
            <a:r>
              <a:rPr lang="en-US" altLang="tr-TR" sz="1600" dirty="0"/>
              <a:t>.</a:t>
            </a:r>
          </a:p>
          <a:p>
            <a:pPr lvl="1"/>
            <a:r>
              <a:rPr lang="en-US" altLang="tr-TR" sz="1600" dirty="0" err="1"/>
              <a:t>Relativisti</a:t>
            </a:r>
            <a:r>
              <a:rPr lang="tr-TR" altLang="tr-TR" sz="1600" dirty="0"/>
              <a:t>k</a:t>
            </a:r>
            <a:r>
              <a:rPr lang="en-US" altLang="tr-TR" sz="1600" dirty="0"/>
              <a:t> </a:t>
            </a:r>
            <a:r>
              <a:rPr lang="en-US" altLang="tr-TR" sz="1600" dirty="0" err="1"/>
              <a:t>astro</a:t>
            </a:r>
            <a:r>
              <a:rPr lang="tr-TR" altLang="tr-TR" sz="1600" dirty="0"/>
              <a:t>fizik</a:t>
            </a:r>
            <a:r>
              <a:rPr lang="en-US" altLang="tr-TR" sz="1600" dirty="0"/>
              <a:t> – </a:t>
            </a:r>
            <a:r>
              <a:rPr lang="tr-TR" altLang="tr-TR" sz="1600" dirty="0" err="1"/>
              <a:t>Çekimsel</a:t>
            </a:r>
            <a:r>
              <a:rPr lang="tr-TR" altLang="tr-TR" sz="1600" dirty="0"/>
              <a:t> dalgalar, </a:t>
            </a:r>
            <a:r>
              <a:rPr lang="tr-TR" altLang="tr-TR" sz="1600" dirty="0" err="1"/>
              <a:t>çekimsel</a:t>
            </a:r>
            <a:r>
              <a:rPr lang="tr-TR" altLang="tr-TR" sz="1600" dirty="0"/>
              <a:t> </a:t>
            </a:r>
            <a:r>
              <a:rPr lang="tr-TR" altLang="tr-TR" sz="1600" dirty="0" err="1"/>
              <a:t>mercekleme</a:t>
            </a:r>
            <a:r>
              <a:rPr lang="tr-TR" altLang="tr-TR" sz="1600" dirty="0"/>
              <a:t> ve karadeliklerdeki gerçekleşen özel ve genel </a:t>
            </a:r>
            <a:r>
              <a:rPr lang="tr-TR" altLang="tr-TR" sz="1600" dirty="0" err="1"/>
              <a:t>relativite</a:t>
            </a:r>
            <a:r>
              <a:rPr lang="tr-TR" altLang="tr-TR" sz="1600" dirty="0"/>
              <a:t> olgularını </a:t>
            </a:r>
            <a:r>
              <a:rPr lang="tr-TR" altLang="tr-TR" sz="1600" dirty="0" err="1"/>
              <a:t>astrofiziksel</a:t>
            </a:r>
            <a:r>
              <a:rPr lang="tr-TR" altLang="tr-TR" sz="1600" dirty="0"/>
              <a:t> anlamda inceler.</a:t>
            </a:r>
            <a:endParaRPr lang="en-US" altLang="tr-TR" sz="1600" dirty="0"/>
          </a:p>
          <a:p>
            <a:endParaRPr lang="tr-TR" sz="1600" dirty="0"/>
          </a:p>
        </p:txBody>
      </p:sp>
    </p:spTree>
    <p:extLst>
      <p:ext uri="{BB962C8B-B14F-4D97-AF65-F5344CB8AC3E}">
        <p14:creationId xmlns:p14="http://schemas.microsoft.com/office/powerpoint/2010/main" val="41334572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b="1" dirty="0" err="1">
                <a:solidFill>
                  <a:srgbClr val="C00000"/>
                </a:solidFill>
              </a:rPr>
              <a:t>Astronomi’nin</a:t>
            </a:r>
            <a:r>
              <a:rPr lang="tr-TR" altLang="tr-TR" b="1" dirty="0">
                <a:solidFill>
                  <a:srgbClr val="C00000"/>
                </a:solidFill>
              </a:rPr>
              <a:t> Dalları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387744"/>
            <a:ext cx="10515600" cy="4351338"/>
          </a:xfrm>
        </p:spPr>
        <p:txBody>
          <a:bodyPr>
            <a:noAutofit/>
          </a:bodyPr>
          <a:lstStyle/>
          <a:p>
            <a:r>
              <a:rPr lang="tr-TR" altLang="tr-TR" sz="2000" b="1" dirty="0"/>
              <a:t>Gezegen Bilimi</a:t>
            </a:r>
            <a:r>
              <a:rPr lang="en-US" altLang="tr-TR" sz="2000" b="1" dirty="0"/>
              <a:t> </a:t>
            </a:r>
            <a:r>
              <a:rPr lang="en-US" altLang="tr-TR" sz="2000" dirty="0"/>
              <a:t>– </a:t>
            </a:r>
            <a:r>
              <a:rPr lang="tr-TR" altLang="tr-TR" sz="2000" dirty="0"/>
              <a:t>Güneş sistemimizdeki gezegenleri inceler</a:t>
            </a:r>
            <a:r>
              <a:rPr lang="en-US" altLang="tr-TR" sz="2000" dirty="0"/>
              <a:t>.</a:t>
            </a:r>
          </a:p>
          <a:p>
            <a:pPr lvl="1"/>
            <a:r>
              <a:rPr lang="en-US" altLang="tr-TR" sz="2000" dirty="0" err="1"/>
              <a:t>Atmos</a:t>
            </a:r>
            <a:r>
              <a:rPr lang="tr-TR" altLang="tr-TR" sz="2000" dirty="0"/>
              <a:t>f</a:t>
            </a:r>
            <a:r>
              <a:rPr lang="en-US" altLang="tr-TR" sz="2000" dirty="0" err="1"/>
              <a:t>eri</a:t>
            </a:r>
            <a:r>
              <a:rPr lang="tr-TR" altLang="tr-TR" sz="2000" dirty="0"/>
              <a:t>k</a:t>
            </a:r>
            <a:r>
              <a:rPr lang="en-US" altLang="tr-TR" sz="2000" dirty="0"/>
              <a:t> </a:t>
            </a:r>
            <a:r>
              <a:rPr lang="tr-TR" altLang="tr-TR" sz="2000" dirty="0"/>
              <a:t>bilim</a:t>
            </a:r>
            <a:r>
              <a:rPr lang="en-US" altLang="tr-TR" sz="2000" dirty="0"/>
              <a:t> – </a:t>
            </a:r>
            <a:r>
              <a:rPr lang="tr-TR" altLang="tr-TR" sz="2000" dirty="0"/>
              <a:t>atmosfer ve hava değişimlerini inceler</a:t>
            </a:r>
            <a:r>
              <a:rPr lang="en-US" altLang="tr-TR" sz="2000" dirty="0"/>
              <a:t>.</a:t>
            </a:r>
          </a:p>
          <a:p>
            <a:pPr lvl="1"/>
            <a:r>
              <a:rPr lang="tr-TR" altLang="tr-TR" sz="2000" dirty="0"/>
              <a:t>Gezegen oluşumu</a:t>
            </a:r>
            <a:r>
              <a:rPr lang="en-US" altLang="tr-TR" sz="2000" dirty="0"/>
              <a:t> – </a:t>
            </a:r>
            <a:r>
              <a:rPr lang="tr-TR" altLang="tr-TR" sz="2000" dirty="0"/>
              <a:t>Güneş sisteminin oluşumu ve evrimi bakımından gezegenlerin  ve uyduların oluşumu ile evrimini inceler</a:t>
            </a:r>
            <a:r>
              <a:rPr lang="en-US" altLang="tr-TR" sz="2000" dirty="0"/>
              <a:t>.</a:t>
            </a:r>
          </a:p>
          <a:p>
            <a:pPr lvl="1"/>
            <a:r>
              <a:rPr lang="tr-TR" altLang="tr-TR" sz="2000" dirty="0"/>
              <a:t>Gezegen halkaları</a:t>
            </a:r>
            <a:r>
              <a:rPr lang="en-US" altLang="tr-TR" sz="2000" dirty="0"/>
              <a:t> – </a:t>
            </a:r>
            <a:r>
              <a:rPr lang="tr-TR" altLang="tr-TR" sz="2000" dirty="0"/>
              <a:t>Halkaların dinamiği, durağanlığı ve kimyasal kompozisyonunun inceler.</a:t>
            </a:r>
            <a:endParaRPr lang="en-US" altLang="tr-TR" sz="2000" dirty="0"/>
          </a:p>
          <a:p>
            <a:pPr lvl="1"/>
            <a:r>
              <a:rPr lang="tr-TR" altLang="tr-TR" sz="2000" dirty="0"/>
              <a:t>Güneş fiziği</a:t>
            </a:r>
            <a:r>
              <a:rPr lang="en-US" altLang="tr-TR" sz="2000" dirty="0"/>
              <a:t> – </a:t>
            </a:r>
            <a:r>
              <a:rPr lang="tr-TR" altLang="tr-TR" sz="2000" dirty="0"/>
              <a:t>Güneş’in içyapısı evrimi ve diğer yakın cisimlerle etkileşimini inceler</a:t>
            </a:r>
            <a:r>
              <a:rPr lang="en-US" altLang="tr-TR" sz="2000" dirty="0"/>
              <a:t>.</a:t>
            </a:r>
          </a:p>
          <a:p>
            <a:pPr lvl="1"/>
            <a:r>
              <a:rPr lang="en-US" altLang="tr-TR" sz="2000" dirty="0"/>
              <a:t>Magnetos</a:t>
            </a:r>
            <a:r>
              <a:rPr lang="tr-TR" altLang="tr-TR" sz="2000" dirty="0"/>
              <a:t>ferler</a:t>
            </a:r>
            <a:r>
              <a:rPr lang="en-US" altLang="tr-TR" sz="2000" dirty="0"/>
              <a:t> – </a:t>
            </a:r>
            <a:r>
              <a:rPr lang="tr-TR" altLang="tr-TR" sz="2000" dirty="0"/>
              <a:t>gezegenlerin ve uydularının manyetik alanlarını inceler.</a:t>
            </a:r>
            <a:endParaRPr lang="en-US" altLang="tr-TR" sz="2000" dirty="0"/>
          </a:p>
          <a:p>
            <a:pPr lvl="1"/>
            <a:r>
              <a:rPr lang="tr-TR" altLang="tr-TR" sz="2000" dirty="0"/>
              <a:t>Gezegen yüzeyleri</a:t>
            </a:r>
            <a:r>
              <a:rPr lang="en-US" altLang="tr-TR" sz="2000" dirty="0"/>
              <a:t> – </a:t>
            </a:r>
            <a:r>
              <a:rPr lang="tr-TR" altLang="tr-TR" sz="2000" dirty="0"/>
              <a:t>Gezegen ve uydularının yüzey jeolojisini inceler.</a:t>
            </a:r>
            <a:endParaRPr lang="en-US" altLang="tr-TR" sz="2000" dirty="0"/>
          </a:p>
          <a:p>
            <a:pPr lvl="1"/>
            <a:r>
              <a:rPr lang="tr-TR" altLang="tr-TR" sz="2000" dirty="0"/>
              <a:t>Gezegen içyapısı</a:t>
            </a:r>
            <a:r>
              <a:rPr lang="en-US" altLang="tr-TR" sz="2000" dirty="0"/>
              <a:t> – </a:t>
            </a:r>
            <a:r>
              <a:rPr lang="tr-TR" altLang="tr-TR" sz="2000" dirty="0"/>
              <a:t>Gezegen ve uyduların içyapısını ve özelliklerini inceler</a:t>
            </a:r>
            <a:endParaRPr lang="en-US" altLang="tr-TR" sz="2000" dirty="0"/>
          </a:p>
          <a:p>
            <a:pPr lvl="1"/>
            <a:r>
              <a:rPr lang="tr-TR" altLang="tr-TR" sz="2000" dirty="0"/>
              <a:t>Küçük Güneş sistemi üyeleri</a:t>
            </a:r>
            <a:r>
              <a:rPr lang="en-US" altLang="tr-TR" sz="2000" dirty="0"/>
              <a:t> –</a:t>
            </a:r>
            <a:r>
              <a:rPr lang="tr-TR" altLang="tr-TR" sz="2000" dirty="0"/>
              <a:t> A</a:t>
            </a:r>
            <a:r>
              <a:rPr lang="en-US" altLang="tr-TR" sz="2000" dirty="0"/>
              <a:t>steroid</a:t>
            </a:r>
            <a:r>
              <a:rPr lang="tr-TR" altLang="tr-TR" sz="2000" dirty="0" err="1"/>
              <a:t>ler</a:t>
            </a:r>
            <a:r>
              <a:rPr lang="en-US" altLang="tr-TR" sz="2000" dirty="0"/>
              <a:t>, </a:t>
            </a:r>
            <a:r>
              <a:rPr lang="tr-TR" altLang="tr-TR" sz="2000" dirty="0"/>
              <a:t>kuyruklu yıldızlar</a:t>
            </a:r>
            <a:r>
              <a:rPr lang="en-US" altLang="tr-TR" sz="2000" dirty="0"/>
              <a:t>, </a:t>
            </a:r>
            <a:r>
              <a:rPr lang="tr-TR" altLang="tr-TR" sz="2000" dirty="0"/>
              <a:t>ve</a:t>
            </a:r>
            <a:r>
              <a:rPr lang="en-US" altLang="tr-TR" sz="2000" dirty="0"/>
              <a:t> Kuiper </a:t>
            </a:r>
            <a:r>
              <a:rPr lang="tr-TR" altLang="tr-TR" sz="2000" dirty="0"/>
              <a:t>kuşağı</a:t>
            </a:r>
            <a:r>
              <a:rPr lang="en-US" altLang="tr-TR" sz="2000" dirty="0"/>
              <a:t> </a:t>
            </a:r>
            <a:r>
              <a:rPr lang="tr-TR" altLang="tr-TR" sz="2000" dirty="0"/>
              <a:t>cisimleri gibi Güneş Sistemi’nin küçük üyelerinin özelliklerini inceler</a:t>
            </a:r>
            <a:r>
              <a:rPr lang="en-US" altLang="tr-TR" sz="2000" dirty="0"/>
              <a:t>.</a:t>
            </a:r>
          </a:p>
          <a:p>
            <a:endParaRPr lang="tr-TR" sz="2000" dirty="0"/>
          </a:p>
        </p:txBody>
      </p:sp>
    </p:spTree>
    <p:extLst>
      <p:ext uri="{BB962C8B-B14F-4D97-AF65-F5344CB8AC3E}">
        <p14:creationId xmlns:p14="http://schemas.microsoft.com/office/powerpoint/2010/main" val="25834958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b="1" dirty="0" err="1">
                <a:solidFill>
                  <a:srgbClr val="C00000"/>
                </a:solidFill>
              </a:rPr>
              <a:t>Astronomi’nin</a:t>
            </a:r>
            <a:r>
              <a:rPr lang="tr-TR" altLang="tr-TR" b="1" dirty="0">
                <a:solidFill>
                  <a:srgbClr val="C00000"/>
                </a:solidFill>
              </a:rPr>
              <a:t> Dalları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altLang="tr-TR" sz="2000" dirty="0"/>
              <a:t>Gözlemsel astronominin alt disiplinleri genel olarak </a:t>
            </a:r>
            <a:r>
              <a:rPr lang="tr-TR" altLang="tr-TR" sz="2000" dirty="0" err="1"/>
              <a:t>dedektörün</a:t>
            </a:r>
            <a:r>
              <a:rPr lang="tr-TR" altLang="tr-TR" sz="2000" dirty="0"/>
              <a:t> (algılayıcı) özelliklerine göre sınıflandırılır</a:t>
            </a:r>
            <a:r>
              <a:rPr lang="en-US" altLang="tr-TR" sz="2000" dirty="0"/>
              <a:t>:</a:t>
            </a:r>
          </a:p>
          <a:p>
            <a:pPr lvl="1"/>
            <a:r>
              <a:rPr lang="en-US" altLang="tr-TR" sz="2000" dirty="0"/>
              <a:t>Rad</a:t>
            </a:r>
            <a:r>
              <a:rPr lang="tr-TR" altLang="tr-TR" sz="2000" dirty="0"/>
              <a:t>y</a:t>
            </a:r>
            <a:r>
              <a:rPr lang="en-US" altLang="tr-TR" sz="2000" dirty="0"/>
              <a:t>o </a:t>
            </a:r>
            <a:r>
              <a:rPr lang="en-US" altLang="tr-TR" sz="2000" dirty="0" err="1"/>
              <a:t>astronom</a:t>
            </a:r>
            <a:r>
              <a:rPr lang="tr-TR" altLang="tr-TR" sz="2000" dirty="0"/>
              <a:t>i</a:t>
            </a:r>
            <a:r>
              <a:rPr lang="en-US" altLang="tr-TR" sz="2000" dirty="0"/>
              <a:t> –</a:t>
            </a:r>
            <a:r>
              <a:rPr lang="tr-TR" altLang="tr-TR" sz="2000" dirty="0"/>
              <a:t> </a:t>
            </a:r>
            <a:r>
              <a:rPr lang="en-US" altLang="tr-TR" sz="2000" dirty="0"/>
              <a:t>300 µm</a:t>
            </a:r>
            <a:r>
              <a:rPr lang="tr-TR" altLang="tr-TR" sz="2000" dirty="0"/>
              <a:t>’</a:t>
            </a:r>
            <a:r>
              <a:rPr lang="tr-TR" altLang="tr-TR" sz="2000" dirty="0" err="1"/>
              <a:t>nin</a:t>
            </a:r>
            <a:r>
              <a:rPr lang="tr-TR" altLang="tr-TR" sz="2000" dirty="0"/>
              <a:t> üzerinde</a:t>
            </a:r>
            <a:endParaRPr lang="en-US" altLang="tr-TR" sz="2000" dirty="0"/>
          </a:p>
          <a:p>
            <a:pPr lvl="1"/>
            <a:r>
              <a:rPr lang="tr-TR" altLang="tr-TR" sz="2000" dirty="0"/>
              <a:t>M</a:t>
            </a:r>
            <a:r>
              <a:rPr lang="en-US" altLang="tr-TR" sz="2000" dirty="0" err="1"/>
              <a:t>ilimetre</a:t>
            </a:r>
            <a:r>
              <a:rPr lang="tr-TR" altLang="tr-TR" sz="2000" dirty="0"/>
              <a:t>-altı</a:t>
            </a:r>
            <a:r>
              <a:rPr lang="en-US" altLang="tr-TR" sz="2000" dirty="0"/>
              <a:t> </a:t>
            </a:r>
            <a:r>
              <a:rPr lang="en-US" altLang="tr-TR" sz="2000" dirty="0" err="1"/>
              <a:t>astronom</a:t>
            </a:r>
            <a:r>
              <a:rPr lang="tr-TR" altLang="tr-TR" sz="2000" dirty="0"/>
              <a:t>i</a:t>
            </a:r>
            <a:r>
              <a:rPr lang="en-US" altLang="tr-TR" sz="2000" dirty="0"/>
              <a:t> – 200 µm </a:t>
            </a:r>
            <a:r>
              <a:rPr lang="tr-TR" altLang="tr-TR" sz="2000" dirty="0"/>
              <a:t>ile</a:t>
            </a:r>
            <a:r>
              <a:rPr lang="en-US" altLang="tr-TR" sz="2000" dirty="0"/>
              <a:t> 1 mm</a:t>
            </a:r>
            <a:r>
              <a:rPr lang="tr-TR" altLang="tr-TR" sz="2000" dirty="0"/>
              <a:t> arası</a:t>
            </a:r>
            <a:endParaRPr lang="en-US" altLang="tr-TR" sz="2000" dirty="0"/>
          </a:p>
          <a:p>
            <a:pPr lvl="1"/>
            <a:r>
              <a:rPr lang="en-US" altLang="tr-TR" sz="2000" dirty="0"/>
              <a:t>Infrared </a:t>
            </a:r>
            <a:r>
              <a:rPr lang="tr-TR" altLang="tr-TR" sz="2000" dirty="0"/>
              <a:t> (</a:t>
            </a:r>
            <a:r>
              <a:rPr lang="tr-TR" altLang="tr-TR" sz="2000" dirty="0" err="1"/>
              <a:t>Kırmızıöte</a:t>
            </a:r>
            <a:r>
              <a:rPr lang="tr-TR" altLang="tr-TR" sz="2000" dirty="0"/>
              <a:t>) </a:t>
            </a:r>
            <a:r>
              <a:rPr lang="en-US" altLang="tr-TR" sz="2000" dirty="0" err="1"/>
              <a:t>astronom</a:t>
            </a:r>
            <a:r>
              <a:rPr lang="tr-TR" altLang="tr-TR" sz="2000" dirty="0"/>
              <a:t>i</a:t>
            </a:r>
            <a:r>
              <a:rPr lang="en-US" altLang="tr-TR" sz="2000" dirty="0"/>
              <a:t> – 0.7–350 µm</a:t>
            </a:r>
          </a:p>
          <a:p>
            <a:pPr lvl="1"/>
            <a:r>
              <a:rPr lang="en-US" altLang="tr-TR" sz="2000" dirty="0" err="1"/>
              <a:t>Opti</a:t>
            </a:r>
            <a:r>
              <a:rPr lang="tr-TR" altLang="tr-TR" sz="2000" dirty="0"/>
              <a:t>k </a:t>
            </a:r>
            <a:r>
              <a:rPr lang="en-US" altLang="tr-TR" sz="2000" dirty="0" err="1"/>
              <a:t>astronom</a:t>
            </a:r>
            <a:r>
              <a:rPr lang="tr-TR" altLang="tr-TR" sz="2000" dirty="0"/>
              <a:t>i</a:t>
            </a:r>
            <a:r>
              <a:rPr lang="en-US" altLang="tr-TR" sz="2000" dirty="0"/>
              <a:t> – 380–750 nm</a:t>
            </a:r>
          </a:p>
          <a:p>
            <a:pPr lvl="1"/>
            <a:r>
              <a:rPr lang="en-US" altLang="tr-TR" sz="2000" dirty="0"/>
              <a:t>Ultraviolet</a:t>
            </a:r>
            <a:r>
              <a:rPr lang="tr-TR" altLang="tr-TR" sz="2000" dirty="0"/>
              <a:t> (</a:t>
            </a:r>
            <a:r>
              <a:rPr lang="tr-TR" altLang="tr-TR" sz="2000" dirty="0" err="1"/>
              <a:t>Moröte</a:t>
            </a:r>
            <a:r>
              <a:rPr lang="tr-TR" altLang="tr-TR" sz="2000" dirty="0"/>
              <a:t>)</a:t>
            </a:r>
            <a:r>
              <a:rPr lang="en-US" altLang="tr-TR" sz="2000" dirty="0"/>
              <a:t> </a:t>
            </a:r>
            <a:r>
              <a:rPr lang="en-US" altLang="tr-TR" sz="2000" dirty="0" err="1"/>
              <a:t>astronom</a:t>
            </a:r>
            <a:r>
              <a:rPr lang="tr-TR" altLang="tr-TR" sz="2000" dirty="0"/>
              <a:t>i</a:t>
            </a:r>
            <a:r>
              <a:rPr lang="en-US" altLang="tr-TR" sz="2000" dirty="0"/>
              <a:t> – 10–320 nm</a:t>
            </a:r>
          </a:p>
          <a:p>
            <a:pPr lvl="1"/>
            <a:r>
              <a:rPr lang="en-US" altLang="tr-TR" sz="2000" dirty="0"/>
              <a:t>X-</a:t>
            </a:r>
            <a:r>
              <a:rPr lang="tr-TR" altLang="tr-TR" sz="2000" dirty="0"/>
              <a:t>ışın</a:t>
            </a:r>
            <a:r>
              <a:rPr lang="en-US" altLang="tr-TR" sz="2000" dirty="0"/>
              <a:t> </a:t>
            </a:r>
            <a:r>
              <a:rPr lang="en-US" altLang="tr-TR" sz="2000" dirty="0" err="1"/>
              <a:t>astronom</a:t>
            </a:r>
            <a:r>
              <a:rPr lang="tr-TR" altLang="tr-TR" sz="2000" dirty="0"/>
              <a:t>i</a:t>
            </a:r>
            <a:r>
              <a:rPr lang="en-US" altLang="tr-TR" sz="2000" dirty="0"/>
              <a:t> – 0.01–10 nm</a:t>
            </a:r>
          </a:p>
          <a:p>
            <a:pPr lvl="1"/>
            <a:r>
              <a:rPr lang="en-US" altLang="tr-TR" sz="2000" dirty="0"/>
              <a:t>Gamma-</a:t>
            </a:r>
            <a:r>
              <a:rPr lang="tr-TR" altLang="tr-TR" sz="2000" dirty="0"/>
              <a:t>ışın</a:t>
            </a:r>
            <a:r>
              <a:rPr lang="en-US" altLang="tr-TR" sz="2000" dirty="0"/>
              <a:t> </a:t>
            </a:r>
            <a:r>
              <a:rPr lang="en-US" altLang="tr-TR" sz="2000" dirty="0" err="1"/>
              <a:t>astronom</a:t>
            </a:r>
            <a:r>
              <a:rPr lang="tr-TR" altLang="tr-TR" sz="2000" dirty="0"/>
              <a:t>i</a:t>
            </a:r>
            <a:r>
              <a:rPr lang="en-US" altLang="tr-TR" sz="2000" dirty="0"/>
              <a:t> –</a:t>
            </a:r>
            <a:r>
              <a:rPr lang="tr-TR" altLang="tr-TR" sz="2000" dirty="0"/>
              <a:t> </a:t>
            </a:r>
            <a:r>
              <a:rPr lang="en-US" altLang="tr-TR" sz="2000" dirty="0"/>
              <a:t>0.01 nm</a:t>
            </a:r>
            <a:r>
              <a:rPr lang="tr-TR" altLang="tr-TR" sz="2000" dirty="0"/>
              <a:t>’</a:t>
            </a:r>
            <a:r>
              <a:rPr lang="tr-TR" altLang="tr-TR" sz="2000" dirty="0" err="1"/>
              <a:t>nin</a:t>
            </a:r>
            <a:r>
              <a:rPr lang="tr-TR" altLang="tr-TR" sz="2000" dirty="0"/>
              <a:t> altında</a:t>
            </a:r>
            <a:endParaRPr lang="en-US" altLang="tr-TR" sz="2000" dirty="0"/>
          </a:p>
          <a:p>
            <a:pPr lvl="1"/>
            <a:r>
              <a:rPr lang="tr-TR" altLang="tr-TR" sz="2000" dirty="0"/>
              <a:t>K</a:t>
            </a:r>
            <a:r>
              <a:rPr lang="en-US" altLang="tr-TR" sz="2000" dirty="0"/>
              <a:t>o</a:t>
            </a:r>
            <a:r>
              <a:rPr lang="tr-TR" altLang="tr-TR" sz="2000" dirty="0"/>
              <a:t>z</a:t>
            </a:r>
            <a:r>
              <a:rPr lang="en-US" altLang="tr-TR" sz="2000" dirty="0"/>
              <a:t>mi</a:t>
            </a:r>
            <a:r>
              <a:rPr lang="tr-TR" altLang="tr-TR" sz="2000" dirty="0"/>
              <a:t>k-ışın </a:t>
            </a:r>
            <a:r>
              <a:rPr lang="en-US" altLang="tr-TR" sz="2000" dirty="0" err="1"/>
              <a:t>astronom</a:t>
            </a:r>
            <a:r>
              <a:rPr lang="tr-TR" altLang="tr-TR" sz="2000" dirty="0"/>
              <a:t>i</a:t>
            </a:r>
            <a:r>
              <a:rPr lang="en-US" altLang="tr-TR" sz="2000" dirty="0"/>
              <a:t> – </a:t>
            </a:r>
            <a:r>
              <a:rPr lang="tr-TR" altLang="tr-TR" sz="2000" dirty="0"/>
              <a:t>Plazma ile birlikte kozmik ışın bölgesi</a:t>
            </a:r>
            <a:endParaRPr lang="en-US" altLang="tr-TR" sz="2000" dirty="0"/>
          </a:p>
          <a:p>
            <a:pPr lvl="1"/>
            <a:r>
              <a:rPr lang="en-US" altLang="tr-TR" sz="2000" dirty="0"/>
              <a:t>N</a:t>
            </a:r>
            <a:r>
              <a:rPr lang="tr-TR" altLang="tr-TR" sz="2000" dirty="0"/>
              <a:t>öt</a:t>
            </a:r>
            <a:r>
              <a:rPr lang="en-US" altLang="tr-TR" sz="2000" dirty="0" err="1"/>
              <a:t>rino</a:t>
            </a:r>
            <a:r>
              <a:rPr lang="en-US" altLang="tr-TR" sz="2000" dirty="0"/>
              <a:t> </a:t>
            </a:r>
            <a:r>
              <a:rPr lang="en-US" altLang="tr-TR" sz="2000" dirty="0" err="1"/>
              <a:t>astronom</a:t>
            </a:r>
            <a:r>
              <a:rPr lang="tr-TR" altLang="tr-TR" sz="2000" dirty="0"/>
              <a:t>i</a:t>
            </a:r>
            <a:r>
              <a:rPr lang="en-US" altLang="tr-TR" sz="2000" dirty="0"/>
              <a:t>– N</a:t>
            </a:r>
            <a:r>
              <a:rPr lang="tr-TR" altLang="tr-TR" sz="2000" dirty="0" err="1"/>
              <a:t>ötrinolar</a:t>
            </a:r>
            <a:endParaRPr lang="en-US" altLang="tr-TR" sz="2000" dirty="0"/>
          </a:p>
          <a:p>
            <a:endParaRPr lang="tr-TR" sz="2000" dirty="0"/>
          </a:p>
        </p:txBody>
      </p:sp>
    </p:spTree>
    <p:extLst>
      <p:ext uri="{BB962C8B-B14F-4D97-AF65-F5344CB8AC3E}">
        <p14:creationId xmlns:p14="http://schemas.microsoft.com/office/powerpoint/2010/main" val="29781076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b="1" dirty="0">
                <a:solidFill>
                  <a:srgbClr val="C00000"/>
                </a:solidFill>
              </a:rPr>
              <a:t>Günlük Hareket ve Gökyüzü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Gözlenebilir evrene dağılmış milyarlarca gökadadan biri olan devasa yıldız topluluğu Samanyolu </a:t>
            </a:r>
            <a:r>
              <a:rPr lang="tr-TR" dirty="0" err="1"/>
              <a:t>Gökadası’nın</a:t>
            </a:r>
            <a:r>
              <a:rPr lang="tr-TR" dirty="0"/>
              <a:t> kenarlarındaki ortalama bir yıldızın etrafında yer alan sekiz gezegenin biri durumundaki sıradan kayalık bir gezegen Dünya’nın üzerinde yaşamımızı sürdürmekteyiz.</a:t>
            </a:r>
          </a:p>
          <a:p>
            <a:r>
              <a:rPr lang="en-US" altLang="tr-TR" b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Gökyüzüne</a:t>
            </a:r>
            <a:r>
              <a:rPr lang="en-US" altLang="tr-TR" b="1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tr-TR" b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baktığımızda</a:t>
            </a:r>
            <a:r>
              <a:rPr lang="en-US" altLang="tr-TR" b="1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tr-TR" b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neler</a:t>
            </a:r>
            <a:r>
              <a:rPr lang="en-US" altLang="tr-TR" b="1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tr-TR" b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görüyoruz</a:t>
            </a:r>
            <a:r>
              <a:rPr lang="en-US" altLang="tr-TR" b="1" dirty="0">
                <a:solidFill>
                  <a:srgbClr val="000000"/>
                </a:solidFill>
                <a:latin typeface="Times New Roman" panose="02020603050405020304" pitchFamily="18" charset="0"/>
              </a:rPr>
              <a:t>?</a:t>
            </a:r>
            <a:endParaRPr lang="tr-TR" altLang="tr-TR" b="1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algn="just">
              <a:spcBef>
                <a:spcPct val="0"/>
              </a:spcBef>
              <a:buNone/>
            </a:pPr>
            <a:r>
              <a:rPr lang="tr-TR" altLang="tr-TR" b="1" dirty="0">
                <a:solidFill>
                  <a:srgbClr val="C00000"/>
                </a:solidFill>
                <a:latin typeface="Times New Roman" panose="02020603050405020304" pitchFamily="18" charset="0"/>
              </a:rPr>
              <a:t> - </a:t>
            </a:r>
            <a:r>
              <a:rPr lang="en-US" altLang="tr-TR" b="1" dirty="0" err="1">
                <a:solidFill>
                  <a:srgbClr val="C00000"/>
                </a:solidFill>
                <a:latin typeface="Times New Roman" panose="02020603050405020304" pitchFamily="18" charset="0"/>
              </a:rPr>
              <a:t>Gündüz</a:t>
            </a:r>
            <a:endParaRPr lang="tr-TR" altLang="tr-TR" dirty="0">
              <a:solidFill>
                <a:srgbClr val="C00000"/>
              </a:solidFill>
              <a:latin typeface="Times New Roman" panose="02020603050405020304" pitchFamily="18" charset="0"/>
            </a:endParaRPr>
          </a:p>
          <a:p>
            <a:pPr algn="just">
              <a:spcBef>
                <a:spcPct val="0"/>
              </a:spcBef>
              <a:buNone/>
            </a:pPr>
            <a:r>
              <a:rPr lang="en-US" altLang="tr-TR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Güneş</a:t>
            </a:r>
            <a:r>
              <a:rPr lang="en-US" altLang="tr-TR" dirty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en-US" altLang="tr-TR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mavi</a:t>
            </a:r>
            <a:r>
              <a:rPr lang="en-US" altLang="tr-TR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tr-TR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gökyüzü</a:t>
            </a:r>
            <a:r>
              <a:rPr lang="en-US" altLang="tr-TR" dirty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en-US" altLang="tr-TR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bulutlar</a:t>
            </a:r>
            <a:r>
              <a:rPr lang="tr-TR" altLang="tr-TR" dirty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en-US" altLang="tr-TR" dirty="0">
                <a:solidFill>
                  <a:srgbClr val="000000"/>
                </a:solidFill>
                <a:latin typeface="Times New Roman" panose="02020603050405020304" pitchFamily="18" charset="0"/>
              </a:rPr>
              <a:t>Ay </a:t>
            </a:r>
            <a:r>
              <a:rPr lang="en-US" altLang="tr-TR" dirty="0" err="1">
                <a:latin typeface="Times New Roman" panose="02020603050405020304" pitchFamily="18" charset="0"/>
              </a:rPr>
              <a:t>ve</a:t>
            </a:r>
            <a:r>
              <a:rPr lang="en-US" altLang="tr-TR" dirty="0">
                <a:latin typeface="Times New Roman" panose="02020603050405020304" pitchFamily="18" charset="0"/>
              </a:rPr>
              <a:t> </a:t>
            </a:r>
            <a:r>
              <a:rPr lang="en-US" altLang="tr-TR" dirty="0" err="1">
                <a:latin typeface="Times New Roman" panose="02020603050405020304" pitchFamily="18" charset="0"/>
              </a:rPr>
              <a:t>belki</a:t>
            </a:r>
            <a:r>
              <a:rPr lang="en-US" altLang="tr-TR" dirty="0">
                <a:latin typeface="Times New Roman" panose="02020603050405020304" pitchFamily="18" charset="0"/>
              </a:rPr>
              <a:t> de </a:t>
            </a:r>
            <a:r>
              <a:rPr lang="en-US" altLang="tr-TR" dirty="0" err="1">
                <a:latin typeface="Times New Roman" panose="02020603050405020304" pitchFamily="18" charset="0"/>
              </a:rPr>
              <a:t>Venüs</a:t>
            </a:r>
            <a:endParaRPr lang="tr-TR" altLang="tr-TR" dirty="0"/>
          </a:p>
          <a:p>
            <a:pPr algn="just">
              <a:spcBef>
                <a:spcPct val="0"/>
              </a:spcBef>
              <a:buNone/>
            </a:pPr>
            <a:r>
              <a:rPr lang="tr-TR" altLang="tr-TR" b="1" dirty="0">
                <a:solidFill>
                  <a:srgbClr val="C00000"/>
                </a:solidFill>
                <a:latin typeface="Times New Roman" panose="02020603050405020304" pitchFamily="18" charset="0"/>
              </a:rPr>
              <a:t> - </a:t>
            </a:r>
            <a:r>
              <a:rPr lang="en-US" altLang="tr-TR" b="1" dirty="0" err="1">
                <a:solidFill>
                  <a:srgbClr val="C00000"/>
                </a:solidFill>
                <a:latin typeface="Times New Roman" panose="02020603050405020304" pitchFamily="18" charset="0"/>
              </a:rPr>
              <a:t>Gece</a:t>
            </a:r>
            <a:endParaRPr lang="tr-TR" altLang="tr-TR" b="1" dirty="0">
              <a:solidFill>
                <a:srgbClr val="C00000"/>
              </a:solidFill>
              <a:latin typeface="Times New Roman" panose="02020603050405020304" pitchFamily="18" charset="0"/>
            </a:endParaRPr>
          </a:p>
          <a:p>
            <a:pPr algn="just">
              <a:spcBef>
                <a:spcPct val="0"/>
              </a:spcBef>
              <a:buNone/>
            </a:pPr>
            <a:r>
              <a:rPr lang="en-US" altLang="tr-TR" dirty="0" err="1">
                <a:solidFill>
                  <a:srgbClr val="000000"/>
                </a:solidFill>
              </a:rPr>
              <a:t>Gri</a:t>
            </a:r>
            <a:r>
              <a:rPr lang="en-US" altLang="tr-TR" dirty="0">
                <a:solidFill>
                  <a:srgbClr val="000000"/>
                </a:solidFill>
              </a:rPr>
              <a:t> </a:t>
            </a:r>
            <a:r>
              <a:rPr lang="en-US" altLang="tr-TR" dirty="0" err="1">
                <a:solidFill>
                  <a:srgbClr val="000000"/>
                </a:solidFill>
              </a:rPr>
              <a:t>gökyüzü</a:t>
            </a:r>
            <a:r>
              <a:rPr lang="en-US" altLang="tr-TR" dirty="0">
                <a:solidFill>
                  <a:srgbClr val="000000"/>
                </a:solidFill>
              </a:rPr>
              <a:t>, </a:t>
            </a:r>
            <a:r>
              <a:rPr lang="en-US" altLang="tr-TR" dirty="0" err="1">
                <a:solidFill>
                  <a:srgbClr val="000000"/>
                </a:solidFill>
              </a:rPr>
              <a:t>kızıl</a:t>
            </a:r>
            <a:r>
              <a:rPr lang="tr-TR" altLang="tr-TR" dirty="0">
                <a:solidFill>
                  <a:srgbClr val="000000"/>
                </a:solidFill>
              </a:rPr>
              <a:t> </a:t>
            </a:r>
            <a:r>
              <a:rPr lang="en-US" altLang="tr-TR" dirty="0" err="1">
                <a:solidFill>
                  <a:srgbClr val="000000"/>
                </a:solidFill>
              </a:rPr>
              <a:t>bulutlar</a:t>
            </a:r>
            <a:r>
              <a:rPr lang="en-US" altLang="tr-TR" dirty="0">
                <a:solidFill>
                  <a:srgbClr val="000000"/>
                </a:solidFill>
              </a:rPr>
              <a:t>, </a:t>
            </a:r>
            <a:r>
              <a:rPr lang="en-US" altLang="tr-TR" dirty="0" err="1">
                <a:solidFill>
                  <a:srgbClr val="000000"/>
                </a:solidFill>
              </a:rPr>
              <a:t>yıldızlar</a:t>
            </a:r>
            <a:r>
              <a:rPr lang="tr-TR" altLang="tr-TR" dirty="0">
                <a:solidFill>
                  <a:srgbClr val="000000"/>
                </a:solidFill>
              </a:rPr>
              <a:t>, yapay uydular, g</a:t>
            </a:r>
            <a:r>
              <a:rPr lang="en-US" altLang="tr-TR" dirty="0" err="1">
                <a:solidFill>
                  <a:srgbClr val="000000"/>
                </a:solidFill>
              </a:rPr>
              <a:t>ezegenler</a:t>
            </a:r>
            <a:r>
              <a:rPr lang="en-US" altLang="tr-TR" dirty="0">
                <a:solidFill>
                  <a:srgbClr val="000000"/>
                </a:solidFill>
              </a:rPr>
              <a:t>, Ay, </a:t>
            </a:r>
            <a:r>
              <a:rPr lang="tr-TR" altLang="tr-TR" dirty="0">
                <a:solidFill>
                  <a:srgbClr val="000000"/>
                </a:solidFill>
              </a:rPr>
              <a:t>a</a:t>
            </a:r>
            <a:r>
              <a:rPr lang="en-US" altLang="tr-TR" dirty="0" err="1">
                <a:solidFill>
                  <a:srgbClr val="000000"/>
                </a:solidFill>
              </a:rPr>
              <a:t>kanyıldızlar</a:t>
            </a:r>
            <a:r>
              <a:rPr lang="tr-TR" altLang="tr-TR" dirty="0"/>
              <a:t> ve fazla sıklıkla olmasa da kuyrukluyıldızlar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98520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b="1" dirty="0">
                <a:solidFill>
                  <a:srgbClr val="C00000"/>
                </a:solidFill>
              </a:rPr>
              <a:t>Günlük Hareket ve Gökyüzü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Açık bir gecede günbatımıyla gündoğumu arasında geçen sürede yaklaşık 3000 ışık noktası görebiliriz. Ufkun altında kalanları da hesaba katarsak, kabaca 6000 yıldız çıplak gözle görülebilir.</a:t>
            </a:r>
          </a:p>
          <a:p>
            <a:r>
              <a:rPr lang="tr-TR" dirty="0"/>
              <a:t>Gece boyunca bu yıldızlar gökyüzünde yavaşça doğudan batıya doğru ilerlerler, ancak yıldızların birbirlerine göre konumları bu hareket süresince sabit kalır.</a:t>
            </a:r>
          </a:p>
          <a:p>
            <a:r>
              <a:rPr lang="tr-TR" dirty="0"/>
              <a:t>Eski yıldız gözleyicilerinin, yıldızların bir </a:t>
            </a:r>
            <a:r>
              <a:rPr lang="tr-TR" b="1" dirty="0" err="1"/>
              <a:t>gökküreye</a:t>
            </a:r>
            <a:r>
              <a:rPr lang="tr-TR" b="1" dirty="0"/>
              <a:t> </a:t>
            </a:r>
            <a:r>
              <a:rPr lang="tr-TR" dirty="0"/>
              <a:t>(yıldızlardan oluşan ve göksel bir tavana yapılmış bir astronomik resim gibi görünen kubbeye) iliştirilmiş olduğuna kanaat getirmiş olmaları gayet doğaldır.</a:t>
            </a:r>
          </a:p>
        </p:txBody>
      </p:sp>
    </p:spTree>
    <p:extLst>
      <p:ext uri="{BB962C8B-B14F-4D97-AF65-F5344CB8AC3E}">
        <p14:creationId xmlns:p14="http://schemas.microsoft.com/office/powerpoint/2010/main" val="11592454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128</TotalTime>
  <Words>834</Words>
  <Application>Microsoft Office PowerPoint</Application>
  <PresentationFormat>Widescreen</PresentationFormat>
  <Paragraphs>60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Arial</vt:lpstr>
      <vt:lpstr>Calibri</vt:lpstr>
      <vt:lpstr>Calibri Light</vt:lpstr>
      <vt:lpstr>Times New Roman</vt:lpstr>
      <vt:lpstr>Wingdings</vt:lpstr>
      <vt:lpstr>Office Theme</vt:lpstr>
      <vt:lpstr>GDM417 - ASTRONOMİ</vt:lpstr>
      <vt:lpstr>Astronomi Nedir?</vt:lpstr>
      <vt:lpstr>Astronomi Nedir?</vt:lpstr>
      <vt:lpstr>Astronomi’nin Dalları</vt:lpstr>
      <vt:lpstr>Astronomi’nin Dalları</vt:lpstr>
      <vt:lpstr>Astronomi’nin Dalları</vt:lpstr>
      <vt:lpstr>Günlük Hareket ve Gökyüzü</vt:lpstr>
      <vt:lpstr>Günlük Hareket ve Gökyüzü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GDM417 - ASTRONOMİ</dc:title>
  <dc:creator>m_yilmazzz@hotmail.com</dc:creator>
  <cp:lastModifiedBy>Mesut</cp:lastModifiedBy>
  <cp:revision>20</cp:revision>
  <dcterms:created xsi:type="dcterms:W3CDTF">2016-10-01T10:11:12Z</dcterms:created>
  <dcterms:modified xsi:type="dcterms:W3CDTF">2017-11-03T15:50:00Z</dcterms:modified>
</cp:coreProperties>
</file>